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687" r:id="rId2"/>
    <p:sldMasterId id="2147483786" r:id="rId3"/>
  </p:sldMasterIdLst>
  <p:notesMasterIdLst>
    <p:notesMasterId r:id="rId42"/>
  </p:notesMasterIdLst>
  <p:handoutMasterIdLst>
    <p:handoutMasterId r:id="rId43"/>
  </p:handoutMasterIdLst>
  <p:sldIdLst>
    <p:sldId id="599" r:id="rId4"/>
    <p:sldId id="704" r:id="rId5"/>
    <p:sldId id="663" r:id="rId6"/>
    <p:sldId id="259" r:id="rId7"/>
    <p:sldId id="700" r:id="rId8"/>
    <p:sldId id="701" r:id="rId9"/>
    <p:sldId id="708" r:id="rId10"/>
    <p:sldId id="705" r:id="rId11"/>
    <p:sldId id="665" r:id="rId12"/>
    <p:sldId id="664" r:id="rId13"/>
    <p:sldId id="666" r:id="rId14"/>
    <p:sldId id="667" r:id="rId15"/>
    <p:sldId id="668" r:id="rId16"/>
    <p:sldId id="669" r:id="rId17"/>
    <p:sldId id="671" r:id="rId18"/>
    <p:sldId id="672" r:id="rId19"/>
    <p:sldId id="707" r:id="rId20"/>
    <p:sldId id="677" r:id="rId21"/>
    <p:sldId id="678" r:id="rId22"/>
    <p:sldId id="682" r:id="rId23"/>
    <p:sldId id="679" r:id="rId24"/>
    <p:sldId id="706" r:id="rId25"/>
    <p:sldId id="684" r:id="rId26"/>
    <p:sldId id="685" r:id="rId27"/>
    <p:sldId id="687" r:id="rId28"/>
    <p:sldId id="688" r:id="rId29"/>
    <p:sldId id="689" r:id="rId30"/>
    <p:sldId id="690" r:id="rId31"/>
    <p:sldId id="691" r:id="rId32"/>
    <p:sldId id="692" r:id="rId33"/>
    <p:sldId id="693" r:id="rId34"/>
    <p:sldId id="694" r:id="rId35"/>
    <p:sldId id="695" r:id="rId36"/>
    <p:sldId id="696" r:id="rId37"/>
    <p:sldId id="697" r:id="rId38"/>
    <p:sldId id="698" r:id="rId39"/>
    <p:sldId id="699" r:id="rId40"/>
    <p:sldId id="651"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58E"/>
    <a:srgbClr val="C16A16"/>
    <a:srgbClr val="FDCA65"/>
    <a:srgbClr val="9FBDBC"/>
    <a:srgbClr val="FF9933"/>
    <a:srgbClr val="009999"/>
    <a:srgbClr val="007A8A"/>
    <a:srgbClr val="00ACA8"/>
    <a:srgbClr val="4E858F"/>
    <a:srgbClr val="FFC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7" autoAdjust="0"/>
    <p:restoredTop sz="86385" autoAdjust="0"/>
  </p:normalViewPr>
  <p:slideViewPr>
    <p:cSldViewPr>
      <p:cViewPr varScale="1">
        <p:scale>
          <a:sx n="92" d="100"/>
          <a:sy n="92" d="100"/>
        </p:scale>
        <p:origin x="72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1248"/>
    </p:cViewPr>
  </p:sorterViewPr>
  <p:notesViewPr>
    <p:cSldViewPr>
      <p:cViewPr varScale="1">
        <p:scale>
          <a:sx n="82" d="100"/>
          <a:sy n="82" d="100"/>
        </p:scale>
        <p:origin x="-261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01465201465201"/>
          <c:y val="0.054421768707483"/>
          <c:w val="0.959706959706959"/>
          <c:h val="0.826865124002357"/>
        </c:manualLayout>
      </c:layout>
      <c:barChart>
        <c:barDir val="col"/>
        <c:grouping val="clustered"/>
        <c:varyColors val="0"/>
        <c:ser>
          <c:idx val="0"/>
          <c:order val="0"/>
          <c:tx>
            <c:strRef>
              <c:f>Sheet1!$B$1</c:f>
              <c:strCache>
                <c:ptCount val="1"/>
                <c:pt idx="0">
                  <c:v>Graduate college withing 8 years of enrolling</c:v>
                </c:pt>
              </c:strCache>
            </c:strRef>
          </c:tx>
          <c:spPr>
            <a:solidFill>
              <a:srgbClr val="009999"/>
            </a:solidFill>
            <a:ln>
              <a:noFill/>
            </a:ln>
            <a:effectLst/>
          </c:spPr>
          <c:invertIfNegative val="0"/>
          <c:dPt>
            <c:idx val="0"/>
            <c:invertIfNegative val="0"/>
            <c:bubble3D val="0"/>
            <c:spPr>
              <a:solidFill>
                <a:srgbClr val="4F858E"/>
              </a:solidFill>
              <a:ln>
                <a:noFill/>
              </a:ln>
              <a:effectLst/>
            </c:spPr>
            <c:extLst xmlns:c16r2="http://schemas.microsoft.com/office/drawing/2015/06/chart">
              <c:ext xmlns:c16="http://schemas.microsoft.com/office/drawing/2014/chart" uri="{C3380CC4-5D6E-409C-BE32-E72D297353CC}">
                <c16:uniqueId val="{00000001-FBA6-584E-9BD0-127EFAB7423A}"/>
              </c:ext>
            </c:extLst>
          </c:dPt>
          <c:dPt>
            <c:idx val="1"/>
            <c:invertIfNegative val="0"/>
            <c:bubble3D val="0"/>
            <c:spPr>
              <a:solidFill>
                <a:srgbClr val="FDCA65"/>
              </a:solidFill>
              <a:ln>
                <a:noFill/>
              </a:ln>
              <a:effectLst/>
            </c:spPr>
            <c:extLst xmlns:c16r2="http://schemas.microsoft.com/office/drawing/2015/06/chart">
              <c:ext xmlns:c16="http://schemas.microsoft.com/office/drawing/2014/chart" uri="{C3380CC4-5D6E-409C-BE32-E72D297353CC}">
                <c16:uniqueId val="{00000003-FBA6-584E-9BD0-127EFAB7423A}"/>
              </c:ext>
            </c:extLst>
          </c:dPt>
          <c:dPt>
            <c:idx val="2"/>
            <c:invertIfNegative val="0"/>
            <c:bubble3D val="0"/>
            <c:spPr>
              <a:solidFill>
                <a:srgbClr val="C16A16"/>
              </a:solidFill>
              <a:ln>
                <a:noFill/>
              </a:ln>
              <a:effectLst/>
            </c:spPr>
            <c:extLst xmlns:c16r2="http://schemas.microsoft.com/office/drawing/2015/06/chart">
              <c:ext xmlns:c16="http://schemas.microsoft.com/office/drawing/2014/chart" uri="{C3380CC4-5D6E-409C-BE32-E72D297353CC}">
                <c16:uniqueId val="{00000005-FBA6-584E-9BD0-127EFAB7423A}"/>
              </c:ext>
            </c:extLst>
          </c:dPt>
          <c:dLbls>
            <c:dLbl>
              <c:idx val="0"/>
              <c:layout>
                <c:manualLayout>
                  <c:x val="-0.00213372821640538"/>
                  <c:y val="0.1174196529005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BA6-584E-9BD0-127EFAB7423A}"/>
                </c:ext>
                <c:ext xmlns:c15="http://schemas.microsoft.com/office/drawing/2012/chart" uri="{CE6537A1-D6FC-4f65-9D91-7224C49458BB}">
                  <c15:layout>
                    <c:manualLayout>
                      <c:w val="0.08612715077282"/>
                      <c:h val="0.102762467191601"/>
                    </c:manualLayout>
                  </c15:layout>
                </c:ext>
              </c:extLst>
            </c:dLbl>
            <c:dLbl>
              <c:idx val="1"/>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BA6-584E-9BD0-127EFAB7423A}"/>
                </c:ext>
                <c:ext xmlns:c15="http://schemas.microsoft.com/office/drawing/2012/chart" uri="{CE6537A1-D6FC-4f65-9D91-7224C49458BB}"/>
              </c:extLst>
            </c:dLbl>
            <c:dLbl>
              <c:idx val="2"/>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BA6-584E-9BD0-127EFAB7423A}"/>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Century Gothic" charset="0"/>
                    <a:cs typeface="Century Gothic"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Low-Income</c:v>
                </c:pt>
                <c:pt idx="1">
                  <c:v>Middle-Income</c:v>
                </c:pt>
                <c:pt idx="2">
                  <c:v>High-Income</c:v>
                </c:pt>
              </c:strCache>
            </c:strRef>
          </c:cat>
          <c:val>
            <c:numRef>
              <c:f>Sheet1!$B$2:$B$4</c:f>
              <c:numCache>
                <c:formatCode>General</c:formatCode>
                <c:ptCount val="3"/>
                <c:pt idx="0">
                  <c:v>0.14</c:v>
                </c:pt>
                <c:pt idx="1">
                  <c:v>0.29</c:v>
                </c:pt>
                <c:pt idx="2">
                  <c:v>0.6</c:v>
                </c:pt>
              </c:numCache>
            </c:numRef>
          </c:val>
          <c:extLst xmlns:c16r2="http://schemas.microsoft.com/office/drawing/2015/06/chart">
            <c:ext xmlns:c16="http://schemas.microsoft.com/office/drawing/2014/chart" uri="{C3380CC4-5D6E-409C-BE32-E72D297353CC}">
              <c16:uniqueId val="{00000006-FBA6-584E-9BD0-127EFAB7423A}"/>
            </c:ext>
          </c:extLst>
        </c:ser>
        <c:dLbls>
          <c:showLegendKey val="0"/>
          <c:showVal val="0"/>
          <c:showCatName val="0"/>
          <c:showSerName val="0"/>
          <c:showPercent val="0"/>
          <c:showBubbleSize val="0"/>
        </c:dLbls>
        <c:gapWidth val="81"/>
        <c:overlap val="-77"/>
        <c:axId val="-400196448"/>
        <c:axId val="-423910304"/>
      </c:barChart>
      <c:catAx>
        <c:axId val="-40019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Century Gothic" charset="0"/>
                <a:cs typeface="Century Gothic" charset="0"/>
              </a:defRPr>
            </a:pPr>
            <a:endParaRPr lang="en-US"/>
          </a:p>
        </c:txPr>
        <c:crossAx val="-423910304"/>
        <c:crosses val="autoZero"/>
        <c:auto val="1"/>
        <c:lblAlgn val="ctr"/>
        <c:lblOffset val="100"/>
        <c:noMultiLvlLbl val="0"/>
      </c:catAx>
      <c:valAx>
        <c:axId val="-423910304"/>
        <c:scaling>
          <c:orientation val="minMax"/>
          <c:max val="0.7"/>
        </c:scaling>
        <c:delete val="1"/>
        <c:axPos val="l"/>
        <c:numFmt formatCode="General" sourceLinked="1"/>
        <c:majorTickMark val="none"/>
        <c:minorTickMark val="none"/>
        <c:tickLblPos val="nextTo"/>
        <c:crossAx val="-400196448"/>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solidFill>
          <a:latin typeface="Century Gothic" charset="0"/>
          <a:ea typeface="Century Gothic" charset="0"/>
          <a:cs typeface="Century Gothic"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9" y="2"/>
            <a:ext cx="2972421" cy="465621"/>
          </a:xfrm>
          <a:prstGeom prst="rect">
            <a:avLst/>
          </a:prstGeom>
        </p:spPr>
        <p:txBody>
          <a:bodyPr vert="horz" lIns="91440" tIns="45720" rIns="91440" bIns="45720" rtlCol="0"/>
          <a:lstStyle>
            <a:lvl1pPr algn="r">
              <a:defRPr sz="1200"/>
            </a:lvl1pPr>
          </a:lstStyle>
          <a:p>
            <a:fld id="{8570197A-0E65-4520-9D09-295144EE9C3E}" type="datetimeFigureOut">
              <a:rPr lang="en-US" smtClean="0"/>
              <a:t>7/30/18</a:t>
            </a:fld>
            <a:endParaRPr lang="en-US"/>
          </a:p>
        </p:txBody>
      </p:sp>
      <p:sp>
        <p:nvSpPr>
          <p:cNvPr id="4" name="Footer Placeholder 3"/>
          <p:cNvSpPr>
            <a:spLocks noGrp="1"/>
          </p:cNvSpPr>
          <p:nvPr>
            <p:ph type="ftr" sz="quarter" idx="2"/>
          </p:nvPr>
        </p:nvSpPr>
        <p:spPr>
          <a:xfrm>
            <a:off x="3" y="8829182"/>
            <a:ext cx="2972421"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182"/>
            <a:ext cx="2972421" cy="465621"/>
          </a:xfrm>
          <a:prstGeom prst="rect">
            <a:avLst/>
          </a:prstGeom>
        </p:spPr>
        <p:txBody>
          <a:bodyPr vert="horz" lIns="91440" tIns="45720" rIns="91440" bIns="45720" rtlCol="0" anchor="b"/>
          <a:lstStyle>
            <a:lvl1pPr algn="r">
              <a:defRPr sz="1200"/>
            </a:lvl1pPr>
          </a:lstStyle>
          <a:p>
            <a:fld id="{85A01CAA-ECE5-4A38-9D1E-0466D883DD0C}" type="slidenum">
              <a:rPr lang="en-US" smtClean="0"/>
              <a:t>‹#›</a:t>
            </a:fld>
            <a:endParaRPr lang="en-US"/>
          </a:p>
        </p:txBody>
      </p:sp>
    </p:spTree>
    <p:extLst>
      <p:ext uri="{BB962C8B-B14F-4D97-AF65-F5344CB8AC3E}">
        <p14:creationId xmlns:p14="http://schemas.microsoft.com/office/powerpoint/2010/main" val="2180868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2"/>
            <a:ext cx="2971800" cy="464820"/>
          </a:xfrm>
          <a:prstGeom prst="rect">
            <a:avLst/>
          </a:prstGeom>
        </p:spPr>
        <p:txBody>
          <a:bodyPr vert="horz" lIns="92757" tIns="46378" rIns="92757" bIns="46378" rtlCol="0"/>
          <a:lstStyle>
            <a:lvl1pPr algn="r">
              <a:defRPr sz="1200"/>
            </a:lvl1pPr>
          </a:lstStyle>
          <a:p>
            <a:fld id="{9CA41D6B-CCF6-4B6C-AE96-08CFDA022BE9}" type="datetimeFigureOut">
              <a:rPr lang="en-US" smtClean="0"/>
              <a:t>7/30/18</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2757" tIns="46378" rIns="92757" bIns="46378" rtlCol="0" anchor="b"/>
          <a:lstStyle>
            <a:lvl1pPr algn="r">
              <a:defRPr sz="1200"/>
            </a:lvl1pPr>
          </a:lstStyle>
          <a:p>
            <a:fld id="{90EF8B36-CDA8-45D4-AAB1-229E6B71F8D8}" type="slidenum">
              <a:rPr lang="en-US" smtClean="0"/>
              <a:t>‹#›</a:t>
            </a:fld>
            <a:endParaRPr lang="en-US"/>
          </a:p>
        </p:txBody>
      </p:sp>
    </p:spTree>
    <p:extLst>
      <p:ext uri="{BB962C8B-B14F-4D97-AF65-F5344CB8AC3E}">
        <p14:creationId xmlns:p14="http://schemas.microsoft.com/office/powerpoint/2010/main" val="288758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EF8B36-CDA8-45D4-AAB1-229E6B71F8D8}" type="slidenum">
              <a:rPr lang="en-US" smtClean="0"/>
              <a:t>1</a:t>
            </a:fld>
            <a:endParaRPr lang="en-US"/>
          </a:p>
        </p:txBody>
      </p:sp>
    </p:spTree>
    <p:extLst>
      <p:ext uri="{BB962C8B-B14F-4D97-AF65-F5344CB8AC3E}">
        <p14:creationId xmlns:p14="http://schemas.microsoft.com/office/powerpoint/2010/main" val="383241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lucked into the fact that while concentrated along the Wasatch front, our partner schools are spread out across the state. Julie and I have spent the last few months </a:t>
            </a:r>
            <a:r>
              <a:rPr lang="en-US" dirty="0" err="1"/>
              <a:t>criss-crossing</a:t>
            </a:r>
            <a:r>
              <a:rPr lang="en-US" dirty="0"/>
              <a:t> the state and meeting with school administrators and counselors to talk about our programming, understand what college readiness efforts they currently have in their schools, and to determine where we can help fill in the gaps. All 35 schools were enthusiastic about signing on. We have several MOUs in place, and are anticipating all to be signed before the start of the school year.</a:t>
            </a:r>
          </a:p>
        </p:txBody>
      </p:sp>
      <p:sp>
        <p:nvSpPr>
          <p:cNvPr id="4" name="Slide Number Placeholder 3"/>
          <p:cNvSpPr>
            <a:spLocks noGrp="1"/>
          </p:cNvSpPr>
          <p:nvPr>
            <p:ph type="sldNum" sz="quarter" idx="10"/>
          </p:nvPr>
        </p:nvSpPr>
        <p:spPr/>
        <p:txBody>
          <a:bodyPr/>
          <a:lstStyle/>
          <a:p>
            <a:fld id="{90EF8B36-CDA8-45D4-AAB1-229E6B71F8D8}" type="slidenum">
              <a:rPr lang="en-US" smtClean="0"/>
              <a:t>14</a:t>
            </a:fld>
            <a:endParaRPr lang="en-US"/>
          </a:p>
        </p:txBody>
      </p:sp>
    </p:spTree>
    <p:extLst>
      <p:ext uri="{BB962C8B-B14F-4D97-AF65-F5344CB8AC3E}">
        <p14:creationId xmlns:p14="http://schemas.microsoft.com/office/powerpoint/2010/main" val="126884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StepUp Schools is three-fold:</a:t>
            </a:r>
          </a:p>
        </p:txBody>
      </p:sp>
      <p:sp>
        <p:nvSpPr>
          <p:cNvPr id="4" name="Slide Number Placeholder 3"/>
          <p:cNvSpPr>
            <a:spLocks noGrp="1"/>
          </p:cNvSpPr>
          <p:nvPr>
            <p:ph type="sldNum" sz="quarter" idx="10"/>
          </p:nvPr>
        </p:nvSpPr>
        <p:spPr/>
        <p:txBody>
          <a:bodyPr/>
          <a:lstStyle/>
          <a:p>
            <a:fld id="{90EF8B36-CDA8-45D4-AAB1-229E6B71F8D8}" type="slidenum">
              <a:rPr lang="en-US" smtClean="0"/>
              <a:t>15</a:t>
            </a:fld>
            <a:endParaRPr lang="en-US"/>
          </a:p>
        </p:txBody>
      </p:sp>
    </p:spTree>
    <p:extLst>
      <p:ext uri="{BB962C8B-B14F-4D97-AF65-F5344CB8AC3E}">
        <p14:creationId xmlns:p14="http://schemas.microsoft.com/office/powerpoint/2010/main" val="3360261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junior highs, StepUp Schools is really focused in three areas:</a:t>
            </a:r>
          </a:p>
          <a:p>
            <a:r>
              <a:rPr lang="en-US" dirty="0"/>
              <a:t>StepUp Utah Scholars, which is a college-awareness program for 8</a:t>
            </a:r>
            <a:r>
              <a:rPr lang="en-US" baseline="30000" dirty="0"/>
              <a:t>th</a:t>
            </a:r>
            <a:r>
              <a:rPr lang="en-US" dirty="0"/>
              <a:t> grade students to get them thinking about college in their future, and help them plan how to do high school right so they’re prepared when the time comes. They are given a presentation in 8</a:t>
            </a:r>
            <a:r>
              <a:rPr lang="en-US" baseline="30000" dirty="0"/>
              <a:t>th</a:t>
            </a:r>
            <a:r>
              <a:rPr lang="en-US" dirty="0"/>
              <a:t> grade which introduces the checklists. These grade by grade checklists tell them what they need to do in each grade to be prepared for college. If they complete a set number of tasks from the checklist, they’re eligible for a medallion upon high school graduation. Many schools already have this program, but we are working with some partner schools to implement it.</a:t>
            </a:r>
          </a:p>
          <a:p>
            <a:endParaRPr lang="en-US" dirty="0"/>
          </a:p>
          <a:p>
            <a:r>
              <a:rPr lang="en-US" dirty="0"/>
              <a:t>Each student in either 7/8 grade has a college and career-readiness meeting with their counselor, and ideally, their parent. We will be providing resources for counselors to use in these meetings to encourage students to think about college and how they need to do high school right to prepare. Some are RS materials and the College Guide, our evergreen publication.</a:t>
            </a:r>
          </a:p>
          <a:p>
            <a:endParaRPr lang="en-US" dirty="0"/>
          </a:p>
          <a:p>
            <a:r>
              <a:rPr lang="en-US" dirty="0"/>
              <a:t>As you know, the RS is a four-year scholarship, so it’s important for students to be prepared to take the right classes in high school. We’ll be doing RS outreach in these schools </a:t>
            </a:r>
          </a:p>
        </p:txBody>
      </p:sp>
      <p:sp>
        <p:nvSpPr>
          <p:cNvPr id="4" name="Slide Number Placeholder 3"/>
          <p:cNvSpPr>
            <a:spLocks noGrp="1"/>
          </p:cNvSpPr>
          <p:nvPr>
            <p:ph type="sldNum" sz="quarter" idx="10"/>
          </p:nvPr>
        </p:nvSpPr>
        <p:spPr/>
        <p:txBody>
          <a:bodyPr/>
          <a:lstStyle/>
          <a:p>
            <a:fld id="{90EF8B36-CDA8-45D4-AAB1-229E6B71F8D8}" type="slidenum">
              <a:rPr lang="en-US" smtClean="0"/>
              <a:t>16</a:t>
            </a:fld>
            <a:endParaRPr lang="en-US"/>
          </a:p>
        </p:txBody>
      </p:sp>
    </p:spTree>
    <p:extLst>
      <p:ext uri="{BB962C8B-B14F-4D97-AF65-F5344CB8AC3E}">
        <p14:creationId xmlns:p14="http://schemas.microsoft.com/office/powerpoint/2010/main" val="91924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CE is particularly impactful for low income students, in fact, the college enrollment rate is more that 2x as high for LI students who have taken CE, compared to low income students who have not taken CE. So we want to recruit students who are not self-selecting into CE classes to take it. We’ll train counselors to identify these students and encourage them to take a CE class.</a:t>
            </a:r>
          </a:p>
        </p:txBody>
      </p:sp>
      <p:sp>
        <p:nvSpPr>
          <p:cNvPr id="4" name="Slide Number Placeholder 3"/>
          <p:cNvSpPr>
            <a:spLocks noGrp="1"/>
          </p:cNvSpPr>
          <p:nvPr>
            <p:ph type="sldNum" sz="quarter" idx="10"/>
          </p:nvPr>
        </p:nvSpPr>
        <p:spPr/>
        <p:txBody>
          <a:bodyPr/>
          <a:lstStyle/>
          <a:p>
            <a:fld id="{90EF8B36-CDA8-45D4-AAB1-229E6B71F8D8}" type="slidenum">
              <a:rPr lang="en-US" smtClean="0"/>
              <a:t>17</a:t>
            </a:fld>
            <a:endParaRPr lang="en-US"/>
          </a:p>
        </p:txBody>
      </p:sp>
    </p:spTree>
    <p:extLst>
      <p:ext uri="{BB962C8B-B14F-4D97-AF65-F5344CB8AC3E}">
        <p14:creationId xmlns:p14="http://schemas.microsoft.com/office/powerpoint/2010/main" val="236464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aren’t aware that they actually qualify for the RS. So we will again train counselors to identify students who are on-track to qualify for the RS, and encourage them to stay on-track and apply. We’re also wanting to implement additional outreach support, including optional 1:1 advising with scholarship specialists.</a:t>
            </a:r>
          </a:p>
        </p:txBody>
      </p:sp>
      <p:sp>
        <p:nvSpPr>
          <p:cNvPr id="4" name="Slide Number Placeholder 3"/>
          <p:cNvSpPr>
            <a:spLocks noGrp="1"/>
          </p:cNvSpPr>
          <p:nvPr>
            <p:ph type="sldNum" sz="quarter" idx="10"/>
          </p:nvPr>
        </p:nvSpPr>
        <p:spPr/>
        <p:txBody>
          <a:bodyPr/>
          <a:lstStyle/>
          <a:p>
            <a:fld id="{90EF8B36-CDA8-45D4-AAB1-229E6B71F8D8}" type="slidenum">
              <a:rPr lang="en-US" smtClean="0"/>
              <a:t>18</a:t>
            </a:fld>
            <a:endParaRPr lang="en-US"/>
          </a:p>
        </p:txBody>
      </p:sp>
    </p:spTree>
    <p:extLst>
      <p:ext uri="{BB962C8B-B14F-4D97-AF65-F5344CB8AC3E}">
        <p14:creationId xmlns:p14="http://schemas.microsoft.com/office/powerpoint/2010/main" val="337247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UCAW is a program that is currently statewide and has been hugely successful. The goal is to provide every high school senior the opportunity to apply to college during the school day with help from trained volunteers and school staff. Our partner schools will also implement college awareness activities for younger grades, to help get them excited about college and looking forward to their UCAW event their senior year as well.</a:t>
            </a:r>
          </a:p>
        </p:txBody>
      </p:sp>
      <p:sp>
        <p:nvSpPr>
          <p:cNvPr id="4" name="Slide Number Placeholder 3"/>
          <p:cNvSpPr>
            <a:spLocks noGrp="1"/>
          </p:cNvSpPr>
          <p:nvPr>
            <p:ph type="sldNum" sz="quarter" idx="10"/>
          </p:nvPr>
        </p:nvSpPr>
        <p:spPr/>
        <p:txBody>
          <a:bodyPr/>
          <a:lstStyle/>
          <a:p>
            <a:fld id="{90EF8B36-CDA8-45D4-AAB1-229E6B71F8D8}" type="slidenum">
              <a:rPr lang="en-US" smtClean="0"/>
              <a:t>19</a:t>
            </a:fld>
            <a:endParaRPr lang="en-US"/>
          </a:p>
        </p:txBody>
      </p:sp>
    </p:spTree>
    <p:extLst>
      <p:ext uri="{BB962C8B-B14F-4D97-AF65-F5344CB8AC3E}">
        <p14:creationId xmlns:p14="http://schemas.microsoft.com/office/powerpoint/2010/main" val="266754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recent improvements, Utah has always had worst-in-the-nation FAFSA completion rates. We are working to change that. UHEAA outreach holds FAFSA Completion open houses throughout the state already, to give students and parents the opportunity to fill out the FAFSA with the help of a qualified outreach officer. In our partner schools, we are aligning the programming of these events with College Application Week, to try to cement in students’ minds that “applying to college” means filling out an admissions application as well as a financial aid application. </a:t>
            </a:r>
          </a:p>
        </p:txBody>
      </p:sp>
      <p:sp>
        <p:nvSpPr>
          <p:cNvPr id="4" name="Slide Number Placeholder 3"/>
          <p:cNvSpPr>
            <a:spLocks noGrp="1"/>
          </p:cNvSpPr>
          <p:nvPr>
            <p:ph type="sldNum" sz="quarter" idx="10"/>
          </p:nvPr>
        </p:nvSpPr>
        <p:spPr/>
        <p:txBody>
          <a:bodyPr/>
          <a:lstStyle/>
          <a:p>
            <a:fld id="{90EF8B36-CDA8-45D4-AAB1-229E6B71F8D8}" type="slidenum">
              <a:rPr lang="en-US" smtClean="0"/>
              <a:t>20</a:t>
            </a:fld>
            <a:endParaRPr lang="en-US"/>
          </a:p>
        </p:txBody>
      </p:sp>
    </p:spTree>
    <p:extLst>
      <p:ext uri="{BB962C8B-B14F-4D97-AF65-F5344CB8AC3E}">
        <p14:creationId xmlns:p14="http://schemas.microsoft.com/office/powerpoint/2010/main" val="194711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Brand new Ambassador program will be placed in select partner schools to </a:t>
            </a:r>
            <a:r>
              <a:rPr lang="en-US" sz="1200" b="0" i="0" kern="1200" dirty="0">
                <a:solidFill>
                  <a:schemeClr val="tx1"/>
                </a:solidFill>
                <a:effectLst/>
                <a:latin typeface="+mn-lt"/>
                <a:ea typeface="+mn-ea"/>
                <a:cs typeface="+mn-cs"/>
              </a:rPr>
              <a:t>actively engage high schools students and help prepare them for college success. Different from other Ambassador programs, they won’t be recruiting for their college, but will promote the importance of going to college in general. The implementation of this program will look a bit different in each school, but will include either an after-school program or a presence during the school day, during lunch for example, to engage with students about college and help with scholarship applications, questions about college, etc. Here are a few of our mentors:</a:t>
            </a:r>
            <a:endParaRPr lang="en-US" b="0" dirty="0"/>
          </a:p>
          <a:p>
            <a:pPr marL="0" indent="0">
              <a:buNone/>
            </a:pPr>
            <a:endParaRPr lang="en-US" b="1" dirty="0"/>
          </a:p>
          <a:p>
            <a:pPr marL="0" indent="0">
              <a:buNone/>
            </a:pPr>
            <a:r>
              <a:rPr lang="en-US" b="1" dirty="0"/>
              <a:t>Leslie Salamanca-Sotelo</a:t>
            </a:r>
            <a:r>
              <a:rPr lang="en-US" dirty="0"/>
              <a:t>- Freshman, University of Utah, HS: Wasatch High School, Fun Facts: First-generation, Mexican-American student, former LIA student leader passionate about making a difference for her community. </a:t>
            </a:r>
          </a:p>
          <a:p>
            <a:pPr marL="0" indent="0">
              <a:buNone/>
            </a:pPr>
            <a:r>
              <a:rPr lang="en-US" b="1" dirty="0"/>
              <a:t>Dallas Carter</a:t>
            </a:r>
            <a:r>
              <a:rPr lang="en-US" dirty="0"/>
              <a:t>- Junior, Weber State University, HS: Syracuse High School, Fun Facts: Has done volunteer work in Guatemala and Peru, speaks Spanish, passionate about healthcare, experience working with elementary and middle school students.</a:t>
            </a:r>
          </a:p>
          <a:p>
            <a:pPr marL="0" indent="0">
              <a:buNone/>
            </a:pPr>
            <a:r>
              <a:rPr lang="en-US" b="1" dirty="0"/>
              <a:t>Nubia Gutierrez</a:t>
            </a:r>
            <a:r>
              <a:rPr lang="en-US" dirty="0"/>
              <a:t>- Freshman, Utah State University, HS: Ben Lomond, Fun Facts: First-generation student from El Salvador, former Upward Bound student</a:t>
            </a:r>
          </a:p>
          <a:p>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0EF8B36-CDA8-45D4-AAB1-229E6B71F8D8}" type="slidenum">
              <a:rPr lang="en-US" smtClean="0"/>
              <a:t>21</a:t>
            </a:fld>
            <a:endParaRPr lang="en-US"/>
          </a:p>
        </p:txBody>
      </p:sp>
    </p:spTree>
    <p:extLst>
      <p:ext uri="{BB962C8B-B14F-4D97-AF65-F5344CB8AC3E}">
        <p14:creationId xmlns:p14="http://schemas.microsoft.com/office/powerpoint/2010/main" val="306740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sure we support schools in their existing college readiness efforts, as well as give them the resources to increase and improve those efforts. We developed a grant program for our partner schools. The High schools get an additional funds. We know there are financial barriers to taking CE, particularly for low-income students, such as textbook costs, application fees, etc. So in addition to college readiness activiti4es and professional development incentives, we made these funds available to offset those barriers for students.</a:t>
            </a:r>
          </a:p>
        </p:txBody>
      </p:sp>
      <p:sp>
        <p:nvSpPr>
          <p:cNvPr id="4" name="Slide Number Placeholder 3"/>
          <p:cNvSpPr>
            <a:spLocks noGrp="1"/>
          </p:cNvSpPr>
          <p:nvPr>
            <p:ph type="sldNum" sz="quarter" idx="10"/>
          </p:nvPr>
        </p:nvSpPr>
        <p:spPr/>
        <p:txBody>
          <a:bodyPr/>
          <a:lstStyle/>
          <a:p>
            <a:fld id="{90EF8B36-CDA8-45D4-AAB1-229E6B71F8D8}" type="slidenum">
              <a:rPr lang="en-US" smtClean="0"/>
              <a:t>23</a:t>
            </a:fld>
            <a:endParaRPr lang="en-US"/>
          </a:p>
        </p:txBody>
      </p:sp>
    </p:spTree>
    <p:extLst>
      <p:ext uri="{BB962C8B-B14F-4D97-AF65-F5344CB8AC3E}">
        <p14:creationId xmlns:p14="http://schemas.microsoft.com/office/powerpoint/2010/main" val="1362365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development for counselors is a crucial piece of this initiative, as we rely heavily on counselors for data, student notification, and implementation of existing programs. So we will provide one-on-one training for counselors and </a:t>
            </a:r>
            <a:r>
              <a:rPr lang="en-US" dirty="0" err="1"/>
              <a:t>adminstrators</a:t>
            </a:r>
            <a:r>
              <a:rPr lang="en-US" dirty="0"/>
              <a:t> in our partner schools so that they are prepared to support their students in this way. We will also get them all together for the USHE counselor conference, our annual conference for counselors, to help facilitate conversations and share best practices.</a:t>
            </a:r>
          </a:p>
        </p:txBody>
      </p:sp>
      <p:sp>
        <p:nvSpPr>
          <p:cNvPr id="4" name="Slide Number Placeholder 3"/>
          <p:cNvSpPr>
            <a:spLocks noGrp="1"/>
          </p:cNvSpPr>
          <p:nvPr>
            <p:ph type="sldNum" sz="quarter" idx="10"/>
          </p:nvPr>
        </p:nvSpPr>
        <p:spPr/>
        <p:txBody>
          <a:bodyPr/>
          <a:lstStyle/>
          <a:p>
            <a:fld id="{90EF8B36-CDA8-45D4-AAB1-229E6B71F8D8}" type="slidenum">
              <a:rPr lang="en-US" smtClean="0"/>
              <a:t>24</a:t>
            </a:fld>
            <a:endParaRPr lang="en-US"/>
          </a:p>
        </p:txBody>
      </p:sp>
    </p:spTree>
    <p:extLst>
      <p:ext uri="{BB962C8B-B14F-4D97-AF65-F5344CB8AC3E}">
        <p14:creationId xmlns:p14="http://schemas.microsoft.com/office/powerpoint/2010/main" val="257329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Souce</a:t>
            </a:r>
            <a:r>
              <a:rPr lang="en-US" dirty="0"/>
              <a:t>: Class</a:t>
            </a:r>
            <a:r>
              <a:rPr lang="en-US" baseline="0" dirty="0"/>
              <a:t> of 2016 State High School Feedback Report</a:t>
            </a:r>
            <a:endParaRPr lang="en-US" dirty="0"/>
          </a:p>
        </p:txBody>
      </p:sp>
      <p:sp>
        <p:nvSpPr>
          <p:cNvPr id="4" name="Slide Number Placeholder 3"/>
          <p:cNvSpPr>
            <a:spLocks noGrp="1"/>
          </p:cNvSpPr>
          <p:nvPr>
            <p:ph type="sldNum" sz="quarter" idx="10"/>
          </p:nvPr>
        </p:nvSpPr>
        <p:spPr/>
        <p:txBody>
          <a:bodyPr/>
          <a:lstStyle/>
          <a:p>
            <a:fld id="{1C09135F-6FC5-48F1-AC4B-203E1C4EA897}" type="slidenum">
              <a:rPr lang="en-US" smtClean="0"/>
              <a:t>4</a:t>
            </a:fld>
            <a:endParaRPr lang="en-US"/>
          </a:p>
        </p:txBody>
      </p:sp>
    </p:spTree>
    <p:extLst>
      <p:ext uri="{BB962C8B-B14F-4D97-AF65-F5344CB8AC3E}">
        <p14:creationId xmlns:p14="http://schemas.microsoft.com/office/powerpoint/2010/main" val="3643021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before, this initiative is really unique in that it is based on data, progress is measured, and goals are set. We have benchmarks in each of these categories for each school, and we are working with each school to </a:t>
            </a:r>
            <a:r>
              <a:rPr lang="en-US" dirty="0" err="1"/>
              <a:t>identiy</a:t>
            </a:r>
            <a:r>
              <a:rPr lang="en-US" dirty="0"/>
              <a:t> specific % increase goals for each of these categories. With the ultimate goal of getting more students enrolling in college.</a:t>
            </a:r>
          </a:p>
        </p:txBody>
      </p:sp>
      <p:sp>
        <p:nvSpPr>
          <p:cNvPr id="4" name="Slide Number Placeholder 3"/>
          <p:cNvSpPr>
            <a:spLocks noGrp="1"/>
          </p:cNvSpPr>
          <p:nvPr>
            <p:ph type="sldNum" sz="quarter" idx="10"/>
          </p:nvPr>
        </p:nvSpPr>
        <p:spPr/>
        <p:txBody>
          <a:bodyPr/>
          <a:lstStyle/>
          <a:p>
            <a:fld id="{90EF8B36-CDA8-45D4-AAB1-229E6B71F8D8}" type="slidenum">
              <a:rPr lang="en-US" smtClean="0"/>
              <a:t>25</a:t>
            </a:fld>
            <a:endParaRPr lang="en-US"/>
          </a:p>
        </p:txBody>
      </p:sp>
    </p:spTree>
    <p:extLst>
      <p:ext uri="{BB962C8B-B14F-4D97-AF65-F5344CB8AC3E}">
        <p14:creationId xmlns:p14="http://schemas.microsoft.com/office/powerpoint/2010/main" val="69985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StepUp Schools is our targeted outreach effort to first-generation, low-income, and other populations. Partner schools receive tailored outreach, and we are using data to measure progress and to see the impact of our efforts.</a:t>
            </a:r>
          </a:p>
          <a:p>
            <a:endParaRPr lang="en-US" dirty="0"/>
          </a:p>
        </p:txBody>
      </p:sp>
      <p:sp>
        <p:nvSpPr>
          <p:cNvPr id="4" name="Slide Number Placeholder 3"/>
          <p:cNvSpPr>
            <a:spLocks noGrp="1"/>
          </p:cNvSpPr>
          <p:nvPr>
            <p:ph type="sldNum" sz="quarter" idx="10"/>
          </p:nvPr>
        </p:nvSpPr>
        <p:spPr/>
        <p:txBody>
          <a:bodyPr/>
          <a:lstStyle/>
          <a:p>
            <a:fld id="{90EF8B36-CDA8-45D4-AAB1-229E6B71F8D8}" type="slidenum">
              <a:rPr lang="en-US" smtClean="0"/>
              <a:t>7</a:t>
            </a:fld>
            <a:endParaRPr lang="en-US"/>
          </a:p>
        </p:txBody>
      </p:sp>
    </p:spTree>
    <p:extLst>
      <p:ext uri="{BB962C8B-B14F-4D97-AF65-F5344CB8AC3E}">
        <p14:creationId xmlns:p14="http://schemas.microsoft.com/office/powerpoint/2010/main" val="99775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StepUp to Higher Education is the outreach arm for several college awareness and readiness programs run out of our office, including SUUS, CE, RS, UCAW, and FAFSA Nights. With all of these statewide outreach efforts, it’s sometimes hard to measure impact and to know that your programs are getting to the students who need them the most.</a:t>
            </a:r>
          </a:p>
          <a:p>
            <a:endParaRPr lang="en-US" dirty="0"/>
          </a:p>
        </p:txBody>
      </p:sp>
      <p:sp>
        <p:nvSpPr>
          <p:cNvPr id="4" name="Slide Number Placeholder 3"/>
          <p:cNvSpPr>
            <a:spLocks noGrp="1"/>
          </p:cNvSpPr>
          <p:nvPr>
            <p:ph type="sldNum" sz="quarter" idx="10"/>
          </p:nvPr>
        </p:nvSpPr>
        <p:spPr/>
        <p:txBody>
          <a:bodyPr/>
          <a:lstStyle/>
          <a:p>
            <a:fld id="{90EF8B36-CDA8-45D4-AAB1-229E6B71F8D8}" type="slidenum">
              <a:rPr lang="en-US" smtClean="0"/>
              <a:t>8</a:t>
            </a:fld>
            <a:endParaRPr lang="en-US"/>
          </a:p>
        </p:txBody>
      </p:sp>
    </p:spTree>
    <p:extLst>
      <p:ext uri="{BB962C8B-B14F-4D97-AF65-F5344CB8AC3E}">
        <p14:creationId xmlns:p14="http://schemas.microsoft.com/office/powerpoint/2010/main" val="310884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asked ourselves a question: how can we do outreach in a more targeted, data-driven way, to get to the students who would benefit the most from our programs, such as low-income students, first-generation, and other populations?</a:t>
            </a:r>
          </a:p>
        </p:txBody>
      </p:sp>
      <p:sp>
        <p:nvSpPr>
          <p:cNvPr id="4" name="Slide Number Placeholder 3"/>
          <p:cNvSpPr>
            <a:spLocks noGrp="1"/>
          </p:cNvSpPr>
          <p:nvPr>
            <p:ph type="sldNum" sz="quarter" idx="10"/>
          </p:nvPr>
        </p:nvSpPr>
        <p:spPr/>
        <p:txBody>
          <a:bodyPr/>
          <a:lstStyle/>
          <a:p>
            <a:fld id="{90EF8B36-CDA8-45D4-AAB1-229E6B71F8D8}" type="slidenum">
              <a:rPr lang="en-US" smtClean="0"/>
              <a:t>9</a:t>
            </a:fld>
            <a:endParaRPr lang="en-US"/>
          </a:p>
        </p:txBody>
      </p:sp>
    </p:spTree>
    <p:extLst>
      <p:ext uri="{BB962C8B-B14F-4D97-AF65-F5344CB8AC3E}">
        <p14:creationId xmlns:p14="http://schemas.microsoft.com/office/powerpoint/2010/main" val="193003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StepUp Schools is our targeted outreach effort to first-generation, low-income, and other populations. Partner schools receive tailored outreach, and we are using data to measure progress and to see the impact of our efforts.</a:t>
            </a:r>
          </a:p>
        </p:txBody>
      </p:sp>
      <p:sp>
        <p:nvSpPr>
          <p:cNvPr id="4" name="Slide Number Placeholder 3"/>
          <p:cNvSpPr>
            <a:spLocks noGrp="1"/>
          </p:cNvSpPr>
          <p:nvPr>
            <p:ph type="sldNum" sz="quarter" idx="10"/>
          </p:nvPr>
        </p:nvSpPr>
        <p:spPr/>
        <p:txBody>
          <a:bodyPr/>
          <a:lstStyle/>
          <a:p>
            <a:fld id="{90EF8B36-CDA8-45D4-AAB1-229E6B71F8D8}" type="slidenum">
              <a:rPr lang="en-US" smtClean="0"/>
              <a:t>10</a:t>
            </a:fld>
            <a:endParaRPr lang="en-US"/>
          </a:p>
        </p:txBody>
      </p:sp>
    </p:spTree>
    <p:extLst>
      <p:ext uri="{BB962C8B-B14F-4D97-AF65-F5344CB8AC3E}">
        <p14:creationId xmlns:p14="http://schemas.microsoft.com/office/powerpoint/2010/main" val="428703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 at all Utah high schools and ranked them based on these four indicators. </a:t>
            </a:r>
          </a:p>
        </p:txBody>
      </p:sp>
      <p:sp>
        <p:nvSpPr>
          <p:cNvPr id="4" name="Slide Number Placeholder 3"/>
          <p:cNvSpPr>
            <a:spLocks noGrp="1"/>
          </p:cNvSpPr>
          <p:nvPr>
            <p:ph type="sldNum" sz="quarter" idx="10"/>
          </p:nvPr>
        </p:nvSpPr>
        <p:spPr/>
        <p:txBody>
          <a:bodyPr/>
          <a:lstStyle/>
          <a:p>
            <a:fld id="{90EF8B36-CDA8-45D4-AAB1-229E6B71F8D8}" type="slidenum">
              <a:rPr lang="en-US" smtClean="0"/>
              <a:t>11</a:t>
            </a:fld>
            <a:endParaRPr lang="en-US"/>
          </a:p>
        </p:txBody>
      </p:sp>
    </p:spTree>
    <p:extLst>
      <p:ext uri="{BB962C8B-B14F-4D97-AF65-F5344CB8AC3E}">
        <p14:creationId xmlns:p14="http://schemas.microsoft.com/office/powerpoint/2010/main" val="250463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that ranking, 16 high schools rose to the top. </a:t>
            </a:r>
          </a:p>
        </p:txBody>
      </p:sp>
      <p:sp>
        <p:nvSpPr>
          <p:cNvPr id="4" name="Slide Number Placeholder 3"/>
          <p:cNvSpPr>
            <a:spLocks noGrp="1"/>
          </p:cNvSpPr>
          <p:nvPr>
            <p:ph type="sldNum" sz="quarter" idx="10"/>
          </p:nvPr>
        </p:nvSpPr>
        <p:spPr/>
        <p:txBody>
          <a:bodyPr/>
          <a:lstStyle/>
          <a:p>
            <a:fld id="{90EF8B36-CDA8-45D4-AAB1-229E6B71F8D8}" type="slidenum">
              <a:rPr lang="en-US" smtClean="0"/>
              <a:t>12</a:t>
            </a:fld>
            <a:endParaRPr lang="en-US"/>
          </a:p>
        </p:txBody>
      </p:sp>
    </p:spTree>
    <p:extLst>
      <p:ext uri="{BB962C8B-B14F-4D97-AF65-F5344CB8AC3E}">
        <p14:creationId xmlns:p14="http://schemas.microsoft.com/office/powerpoint/2010/main" val="274651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thought it was important to set the college going expectation early, so we extended our reach to 19 of their feeder junior high schools.</a:t>
            </a:r>
          </a:p>
        </p:txBody>
      </p:sp>
      <p:sp>
        <p:nvSpPr>
          <p:cNvPr id="4" name="Slide Number Placeholder 3"/>
          <p:cNvSpPr>
            <a:spLocks noGrp="1"/>
          </p:cNvSpPr>
          <p:nvPr>
            <p:ph type="sldNum" sz="quarter" idx="10"/>
          </p:nvPr>
        </p:nvSpPr>
        <p:spPr/>
        <p:txBody>
          <a:bodyPr/>
          <a:lstStyle/>
          <a:p>
            <a:fld id="{90EF8B36-CDA8-45D4-AAB1-229E6B71F8D8}" type="slidenum">
              <a:rPr lang="en-US" smtClean="0"/>
              <a:t>13</a:t>
            </a:fld>
            <a:endParaRPr lang="en-US"/>
          </a:p>
        </p:txBody>
      </p:sp>
    </p:spTree>
    <p:extLst>
      <p:ext uri="{BB962C8B-B14F-4D97-AF65-F5344CB8AC3E}">
        <p14:creationId xmlns:p14="http://schemas.microsoft.com/office/powerpoint/2010/main" val="100844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4FFF4C-27B7-432E-B231-74D3E991F75D}"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398854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FFF4C-27B7-432E-B231-74D3E991F75D}"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266391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FFF4C-27B7-432E-B231-74D3E991F75D}"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329096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B11BE3E-C604-4F61-980B-0D506E5993CD}" type="datetimeFigureOut">
              <a:rPr lang="id-ID"/>
              <a:pPr/>
              <a:t>30/07/18</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24CB1EA-4804-4F2C-8BA9-70595D523DF4}" type="slidenum">
              <a:rPr lang="id-ID"/>
              <a:pPr/>
              <a:t>‹#›</a:t>
            </a:fld>
            <a:endParaRPr lang="id-ID"/>
          </a:p>
        </p:txBody>
      </p:sp>
    </p:spTree>
    <p:extLst>
      <p:ext uri="{BB962C8B-B14F-4D97-AF65-F5344CB8AC3E}">
        <p14:creationId xmlns:p14="http://schemas.microsoft.com/office/powerpoint/2010/main" val="3795247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260350" y="6408738"/>
            <a:ext cx="168275" cy="222250"/>
            <a:chOff x="4328868" y="5502988"/>
            <a:chExt cx="500307" cy="493774"/>
          </a:xfrm>
        </p:grpSpPr>
        <p:sp>
          <p:nvSpPr>
            <p:cNvPr id="5" name="Freeform 4">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7" name="Group 9"/>
          <p:cNvGrpSpPr>
            <a:grpSpLocks/>
          </p:cNvGrpSpPr>
          <p:nvPr userDrawn="1"/>
        </p:nvGrpSpPr>
        <p:grpSpPr bwMode="auto">
          <a:xfrm flipH="1">
            <a:off x="700088" y="6408738"/>
            <a:ext cx="168275" cy="222250"/>
            <a:chOff x="4328868" y="5502988"/>
            <a:chExt cx="500307" cy="493774"/>
          </a:xfrm>
        </p:grpSpPr>
        <p:sp>
          <p:nvSpPr>
            <p:cNvPr id="8" name="Freeform 7">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0" name="Straight Connector 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2" name="Rectangle 11"/>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3" name="TextBox 12"/>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094A0701-9531-4608-AE82-07CFC898EAE6}"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4" name="Picture Placeholder 3"/>
          <p:cNvSpPr>
            <a:spLocks noGrp="1"/>
          </p:cNvSpPr>
          <p:nvPr>
            <p:ph type="pic" sz="quarter" idx="10"/>
          </p:nvPr>
        </p:nvSpPr>
        <p:spPr>
          <a:xfrm>
            <a:off x="0" y="0"/>
            <a:ext cx="9144000" cy="5399088"/>
          </a:xfrm>
        </p:spPr>
        <p:txBody>
          <a:bodyPr rtlCol="0">
            <a:normAutofit/>
          </a:bodyPr>
          <a:lstStyle>
            <a:lvl1pPr>
              <a:defRPr sz="2700">
                <a:solidFill>
                  <a:schemeClr val="accent2"/>
                </a:solidFill>
              </a:defRPr>
            </a:lvl1pPr>
          </a:lstStyle>
          <a:p>
            <a:pPr lvl="0"/>
            <a:endParaRPr lang="id-ID" noProof="0"/>
          </a:p>
        </p:txBody>
      </p:sp>
    </p:spTree>
    <p:extLst>
      <p:ext uri="{BB962C8B-B14F-4D97-AF65-F5344CB8AC3E}">
        <p14:creationId xmlns:p14="http://schemas.microsoft.com/office/powerpoint/2010/main" val="24159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260350" y="6408738"/>
            <a:ext cx="168275" cy="222250"/>
            <a:chOff x="4328868" y="5502988"/>
            <a:chExt cx="500307" cy="493774"/>
          </a:xfrm>
        </p:grpSpPr>
        <p:sp>
          <p:nvSpPr>
            <p:cNvPr id="4" name="Freeform 3">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5" name="Freeform 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6" name="Group 9"/>
          <p:cNvGrpSpPr>
            <a:grpSpLocks/>
          </p:cNvGrpSpPr>
          <p:nvPr userDrawn="1"/>
        </p:nvGrpSpPr>
        <p:grpSpPr bwMode="auto">
          <a:xfrm flipH="1">
            <a:off x="700088" y="6408738"/>
            <a:ext cx="168275" cy="222250"/>
            <a:chOff x="4328868" y="5502988"/>
            <a:chExt cx="500307" cy="493774"/>
          </a:xfrm>
        </p:grpSpPr>
        <p:sp>
          <p:nvSpPr>
            <p:cNvPr id="7" name="Freeform 6">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8" name="Freeform 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9" name="Straight Connector 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2" name="Rectangle 11"/>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3" name="TextBox 12"/>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3A900602-E21F-4AD0-B7E6-827FB0CE2BEF}"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11" name="Picture Placeholder 3"/>
          <p:cNvSpPr>
            <a:spLocks noGrp="1"/>
          </p:cNvSpPr>
          <p:nvPr>
            <p:ph type="pic" sz="quarter" idx="12"/>
          </p:nvPr>
        </p:nvSpPr>
        <p:spPr>
          <a:xfrm>
            <a:off x="0" y="2352185"/>
            <a:ext cx="9144000" cy="1984560"/>
          </a:xfrm>
        </p:spPr>
        <p:txBody>
          <a:bodyPr rtlCol="0">
            <a:normAutofit/>
          </a:bodyPr>
          <a:lstStyle>
            <a:lvl1pPr>
              <a:defRPr sz="1200">
                <a:solidFill>
                  <a:schemeClr val="accent2"/>
                </a:solidFill>
              </a:defRPr>
            </a:lvl1pPr>
          </a:lstStyle>
          <a:p>
            <a:pPr lvl="0"/>
            <a:endParaRPr lang="id-ID" noProof="0"/>
          </a:p>
        </p:txBody>
      </p:sp>
    </p:spTree>
    <p:extLst>
      <p:ext uri="{BB962C8B-B14F-4D97-AF65-F5344CB8AC3E}">
        <p14:creationId xmlns:p14="http://schemas.microsoft.com/office/powerpoint/2010/main" val="93960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260350" y="6408738"/>
            <a:ext cx="168275" cy="222250"/>
            <a:chOff x="4328868" y="5502988"/>
            <a:chExt cx="500307" cy="493774"/>
          </a:xfrm>
        </p:grpSpPr>
        <p:sp>
          <p:nvSpPr>
            <p:cNvPr id="11" name="Freeform 10">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12" name="Freeform 11">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13" name="Group 9"/>
          <p:cNvGrpSpPr>
            <a:grpSpLocks/>
          </p:cNvGrpSpPr>
          <p:nvPr userDrawn="1"/>
        </p:nvGrpSpPr>
        <p:grpSpPr bwMode="auto">
          <a:xfrm flipH="1">
            <a:off x="700088" y="6408738"/>
            <a:ext cx="168275" cy="222250"/>
            <a:chOff x="4328868" y="5502988"/>
            <a:chExt cx="500307" cy="493774"/>
          </a:xfrm>
        </p:grpSpPr>
        <p:sp>
          <p:nvSpPr>
            <p:cNvPr id="14" name="Freeform 13">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15" name="Freeform 14">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6" name="Straight Connector 15"/>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8" name="Rectangle 17"/>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9" name="TextBox 18"/>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D554BF43-30F4-4810-AC62-3BEBC99E248C}"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6" name="Picture Placeholder 3"/>
          <p:cNvSpPr>
            <a:spLocks noGrp="1"/>
          </p:cNvSpPr>
          <p:nvPr>
            <p:ph type="pic" sz="quarter" idx="10"/>
          </p:nvPr>
        </p:nvSpPr>
        <p:spPr>
          <a:xfrm>
            <a:off x="1087630" y="2570959"/>
            <a:ext cx="1273385" cy="1274400"/>
          </a:xfrm>
          <a:prstGeom prst="rect">
            <a:avLst/>
          </a:prstGeom>
        </p:spPr>
        <p:txBody>
          <a:bodyPr rtlCol="0">
            <a:normAutofit/>
          </a:bodyPr>
          <a:lstStyle>
            <a:lvl1pPr>
              <a:defRPr sz="1200">
                <a:solidFill>
                  <a:schemeClr val="accent2"/>
                </a:solidFill>
              </a:defRPr>
            </a:lvl1pPr>
          </a:lstStyle>
          <a:p>
            <a:pPr lvl="0"/>
            <a:endParaRPr lang="id-ID" noProof="0" dirty="0"/>
          </a:p>
        </p:txBody>
      </p:sp>
      <p:sp>
        <p:nvSpPr>
          <p:cNvPr id="8" name="Picture Placeholder 3"/>
          <p:cNvSpPr>
            <a:spLocks noGrp="1"/>
          </p:cNvSpPr>
          <p:nvPr>
            <p:ph type="pic" sz="quarter" idx="11"/>
          </p:nvPr>
        </p:nvSpPr>
        <p:spPr>
          <a:xfrm>
            <a:off x="2978898" y="2570959"/>
            <a:ext cx="1273385" cy="1274400"/>
          </a:xfrm>
          <a:prstGeom prst="rect">
            <a:avLst/>
          </a:prstGeom>
        </p:spPr>
        <p:txBody>
          <a:bodyPr rtlCol="0">
            <a:normAutofit/>
          </a:bodyPr>
          <a:lstStyle>
            <a:lvl1pPr>
              <a:defRPr sz="1200">
                <a:solidFill>
                  <a:schemeClr val="accent2"/>
                </a:solidFill>
              </a:defRPr>
            </a:lvl1pPr>
          </a:lstStyle>
          <a:p>
            <a:pPr lvl="0"/>
            <a:endParaRPr lang="id-ID" noProof="0" dirty="0"/>
          </a:p>
        </p:txBody>
      </p:sp>
      <p:sp>
        <p:nvSpPr>
          <p:cNvPr id="9" name="Picture Placeholder 3"/>
          <p:cNvSpPr>
            <a:spLocks noGrp="1"/>
          </p:cNvSpPr>
          <p:nvPr>
            <p:ph type="pic" sz="quarter" idx="12"/>
          </p:nvPr>
        </p:nvSpPr>
        <p:spPr>
          <a:xfrm>
            <a:off x="4881589" y="2570959"/>
            <a:ext cx="1273385" cy="1274400"/>
          </a:xfrm>
          <a:prstGeom prst="rect">
            <a:avLst/>
          </a:prstGeom>
        </p:spPr>
        <p:txBody>
          <a:bodyPr rtlCol="0">
            <a:normAutofit/>
          </a:bodyPr>
          <a:lstStyle>
            <a:lvl1pPr>
              <a:defRPr sz="1200">
                <a:solidFill>
                  <a:schemeClr val="accent2"/>
                </a:solidFill>
              </a:defRPr>
            </a:lvl1pPr>
          </a:lstStyle>
          <a:p>
            <a:pPr lvl="0"/>
            <a:endParaRPr lang="id-ID" noProof="0" dirty="0"/>
          </a:p>
        </p:txBody>
      </p:sp>
      <p:sp>
        <p:nvSpPr>
          <p:cNvPr id="10" name="Picture Placeholder 3"/>
          <p:cNvSpPr>
            <a:spLocks noGrp="1"/>
          </p:cNvSpPr>
          <p:nvPr>
            <p:ph type="pic" sz="quarter" idx="13"/>
          </p:nvPr>
        </p:nvSpPr>
        <p:spPr>
          <a:xfrm>
            <a:off x="6772856" y="2570959"/>
            <a:ext cx="1273385" cy="1274400"/>
          </a:xfrm>
          <a:prstGeom prst="rect">
            <a:avLst/>
          </a:prstGeom>
        </p:spPr>
        <p:txBody>
          <a:bodyPr rtlCol="0">
            <a:normAutofit/>
          </a:bodyPr>
          <a:lstStyle>
            <a:lvl1pPr>
              <a:defRPr sz="1200">
                <a:solidFill>
                  <a:schemeClr val="accent2"/>
                </a:solidFill>
              </a:defRPr>
            </a:lvl1pPr>
          </a:lstStyle>
          <a:p>
            <a:pPr lvl="0"/>
            <a:endParaRPr lang="id-ID" noProof="0"/>
          </a:p>
        </p:txBody>
      </p:sp>
    </p:spTree>
    <p:extLst>
      <p:ext uri="{BB962C8B-B14F-4D97-AF65-F5344CB8AC3E}">
        <p14:creationId xmlns:p14="http://schemas.microsoft.com/office/powerpoint/2010/main" val="2603115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260350" y="6408738"/>
            <a:ext cx="168275" cy="222250"/>
            <a:chOff x="4328868" y="5502988"/>
            <a:chExt cx="500307" cy="493774"/>
          </a:xfrm>
        </p:grpSpPr>
        <p:sp>
          <p:nvSpPr>
            <p:cNvPr id="5" name="Freeform 4">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7" name="Group 9"/>
          <p:cNvGrpSpPr>
            <a:grpSpLocks/>
          </p:cNvGrpSpPr>
          <p:nvPr userDrawn="1"/>
        </p:nvGrpSpPr>
        <p:grpSpPr bwMode="auto">
          <a:xfrm flipH="1">
            <a:off x="700088" y="6408738"/>
            <a:ext cx="168275" cy="222250"/>
            <a:chOff x="4328868" y="5502988"/>
            <a:chExt cx="500307" cy="493774"/>
          </a:xfrm>
        </p:grpSpPr>
        <p:sp>
          <p:nvSpPr>
            <p:cNvPr id="8" name="Freeform 7">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0" name="Straight Connector 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2" name="Rectangle 11"/>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3" name="TextBox 12"/>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D8B7BBAF-CEC6-470C-8AC7-5BDA545CFD5C}"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4" name="Picture Placeholder 3"/>
          <p:cNvSpPr>
            <a:spLocks noGrp="1"/>
          </p:cNvSpPr>
          <p:nvPr>
            <p:ph type="pic" sz="quarter" idx="10"/>
          </p:nvPr>
        </p:nvSpPr>
        <p:spPr>
          <a:xfrm>
            <a:off x="3707606" y="1778000"/>
            <a:ext cx="1771650" cy="2445905"/>
          </a:xfrm>
        </p:spPr>
        <p:txBody>
          <a:bodyPr rtlCol="0">
            <a:normAutofit/>
          </a:bodyPr>
          <a:lstStyle>
            <a:lvl1pPr>
              <a:defRPr sz="1200">
                <a:solidFill>
                  <a:schemeClr val="accent2"/>
                </a:solidFill>
              </a:defRPr>
            </a:lvl1pPr>
          </a:lstStyle>
          <a:p>
            <a:pPr lvl="0"/>
            <a:endParaRPr lang="id-ID" noProof="0" dirty="0"/>
          </a:p>
        </p:txBody>
      </p:sp>
    </p:spTree>
    <p:extLst>
      <p:ext uri="{BB962C8B-B14F-4D97-AF65-F5344CB8AC3E}">
        <p14:creationId xmlns:p14="http://schemas.microsoft.com/office/powerpoint/2010/main" val="138688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260350" y="6408738"/>
            <a:ext cx="168275" cy="222250"/>
            <a:chOff x="4328868" y="5502988"/>
            <a:chExt cx="500307" cy="493774"/>
          </a:xfrm>
        </p:grpSpPr>
        <p:sp>
          <p:nvSpPr>
            <p:cNvPr id="5" name="Freeform 4">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7" name="Group 9"/>
          <p:cNvGrpSpPr>
            <a:grpSpLocks/>
          </p:cNvGrpSpPr>
          <p:nvPr userDrawn="1"/>
        </p:nvGrpSpPr>
        <p:grpSpPr bwMode="auto">
          <a:xfrm flipH="1">
            <a:off x="700088" y="6408738"/>
            <a:ext cx="168275" cy="222250"/>
            <a:chOff x="4328868" y="5502988"/>
            <a:chExt cx="500307" cy="493774"/>
          </a:xfrm>
        </p:grpSpPr>
        <p:sp>
          <p:nvSpPr>
            <p:cNvPr id="8" name="Freeform 7">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2" name="Straight Connector 1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4" name="Rectangle 13"/>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5" name="TextBox 14"/>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F2577F25-CAD2-49B5-8D83-8E5D703A223C}"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9" name="Picture Placeholder 3"/>
          <p:cNvSpPr>
            <a:spLocks noGrp="1"/>
          </p:cNvSpPr>
          <p:nvPr>
            <p:ph type="pic" sz="quarter" idx="12"/>
          </p:nvPr>
        </p:nvSpPr>
        <p:spPr>
          <a:xfrm>
            <a:off x="972080" y="1585511"/>
            <a:ext cx="1025128" cy="1026000"/>
          </a:xfrm>
          <a:prstGeom prst="ellipse">
            <a:avLst/>
          </a:prstGeom>
          <a:ln w="57150">
            <a:solidFill>
              <a:schemeClr val="accent2"/>
            </a:solidFill>
          </a:ln>
        </p:spPr>
        <p:txBody>
          <a:bodyPr rtlCol="0">
            <a:normAutofit/>
          </a:bodyPr>
          <a:lstStyle>
            <a:lvl1pPr>
              <a:defRPr sz="1050">
                <a:solidFill>
                  <a:schemeClr val="accent5"/>
                </a:solidFill>
              </a:defRPr>
            </a:lvl1pPr>
          </a:lstStyle>
          <a:p>
            <a:pPr lvl="0"/>
            <a:endParaRPr lang="id-ID" noProof="0" dirty="0"/>
          </a:p>
        </p:txBody>
      </p:sp>
      <p:sp>
        <p:nvSpPr>
          <p:cNvPr id="10" name="Picture Placeholder 3"/>
          <p:cNvSpPr>
            <a:spLocks noGrp="1"/>
          </p:cNvSpPr>
          <p:nvPr>
            <p:ph type="pic" sz="quarter" idx="13"/>
          </p:nvPr>
        </p:nvSpPr>
        <p:spPr>
          <a:xfrm>
            <a:off x="7146793" y="2565225"/>
            <a:ext cx="1025128" cy="1026000"/>
          </a:xfrm>
          <a:prstGeom prst="ellipse">
            <a:avLst/>
          </a:prstGeom>
          <a:ln w="57150">
            <a:solidFill>
              <a:schemeClr val="accent3"/>
            </a:solidFill>
          </a:ln>
        </p:spPr>
        <p:txBody>
          <a:bodyPr rtlCol="0">
            <a:normAutofit/>
          </a:bodyPr>
          <a:lstStyle>
            <a:lvl1pPr>
              <a:defRPr sz="1050">
                <a:solidFill>
                  <a:schemeClr val="accent2"/>
                </a:solidFill>
              </a:defRPr>
            </a:lvl1pPr>
          </a:lstStyle>
          <a:p>
            <a:pPr lvl="0"/>
            <a:endParaRPr lang="id-ID" noProof="0" dirty="0"/>
          </a:p>
        </p:txBody>
      </p:sp>
    </p:spTree>
    <p:extLst>
      <p:ext uri="{BB962C8B-B14F-4D97-AF65-F5344CB8AC3E}">
        <p14:creationId xmlns:p14="http://schemas.microsoft.com/office/powerpoint/2010/main" val="331779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A43278-527C-48B9-A7D7-F70EE1E024C4}"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FD8FF-1143-4EE6-AA29-3CC5351AB209}" type="slidenum">
              <a:rPr lang="en-US" smtClean="0"/>
              <a:t>‹#›</a:t>
            </a:fld>
            <a:endParaRPr lang="en-US"/>
          </a:p>
        </p:txBody>
      </p:sp>
    </p:spTree>
    <p:extLst>
      <p:ext uri="{BB962C8B-B14F-4D97-AF65-F5344CB8AC3E}">
        <p14:creationId xmlns:p14="http://schemas.microsoft.com/office/powerpoint/2010/main" val="3510619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B11BE3E-C604-4F61-980B-0D506E5993CD}" type="datetimeFigureOut">
              <a:rPr lang="id-ID"/>
              <a:pPr/>
              <a:t>30/07/18</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24CB1EA-4804-4F2C-8BA9-70595D523DF4}" type="slidenum">
              <a:rPr lang="id-ID"/>
              <a:pPr/>
              <a:t>‹#›</a:t>
            </a:fld>
            <a:endParaRPr lang="id-ID"/>
          </a:p>
        </p:txBody>
      </p:sp>
    </p:spTree>
    <p:extLst>
      <p:ext uri="{BB962C8B-B14F-4D97-AF65-F5344CB8AC3E}">
        <p14:creationId xmlns:p14="http://schemas.microsoft.com/office/powerpoint/2010/main" val="324266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FFF4C-27B7-432E-B231-74D3E991F75D}"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4050342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260350" y="6408738"/>
            <a:ext cx="168275" cy="222250"/>
            <a:chOff x="4328868" y="5502988"/>
            <a:chExt cx="500307" cy="493774"/>
          </a:xfrm>
        </p:grpSpPr>
        <p:sp>
          <p:nvSpPr>
            <p:cNvPr id="5" name="Freeform 4">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7" name="Group 9"/>
          <p:cNvGrpSpPr>
            <a:grpSpLocks/>
          </p:cNvGrpSpPr>
          <p:nvPr userDrawn="1"/>
        </p:nvGrpSpPr>
        <p:grpSpPr bwMode="auto">
          <a:xfrm flipH="1">
            <a:off x="700088" y="6408738"/>
            <a:ext cx="168275" cy="222250"/>
            <a:chOff x="4328868" y="5502988"/>
            <a:chExt cx="500307" cy="493774"/>
          </a:xfrm>
        </p:grpSpPr>
        <p:sp>
          <p:nvSpPr>
            <p:cNvPr id="8" name="Freeform 7">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0" name="Straight Connector 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2" name="Rectangle 11"/>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3" name="TextBox 12"/>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094A0701-9531-4608-AE82-07CFC898EAE6}"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4" name="Picture Placeholder 3"/>
          <p:cNvSpPr>
            <a:spLocks noGrp="1"/>
          </p:cNvSpPr>
          <p:nvPr>
            <p:ph type="pic" sz="quarter" idx="10"/>
          </p:nvPr>
        </p:nvSpPr>
        <p:spPr>
          <a:xfrm>
            <a:off x="0" y="0"/>
            <a:ext cx="9144000" cy="5399088"/>
          </a:xfrm>
        </p:spPr>
        <p:txBody>
          <a:bodyPr rtlCol="0">
            <a:normAutofit/>
          </a:bodyPr>
          <a:lstStyle>
            <a:lvl1pPr>
              <a:defRPr sz="2700">
                <a:solidFill>
                  <a:schemeClr val="accent2"/>
                </a:solidFill>
              </a:defRPr>
            </a:lvl1pPr>
          </a:lstStyle>
          <a:p>
            <a:pPr lvl="0"/>
            <a:endParaRPr lang="id-ID" noProof="0"/>
          </a:p>
        </p:txBody>
      </p:sp>
    </p:spTree>
    <p:extLst>
      <p:ext uri="{BB962C8B-B14F-4D97-AF65-F5344CB8AC3E}">
        <p14:creationId xmlns:p14="http://schemas.microsoft.com/office/powerpoint/2010/main" val="120822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260350" y="6408738"/>
            <a:ext cx="168275" cy="222250"/>
            <a:chOff x="4328868" y="5502988"/>
            <a:chExt cx="500307" cy="493774"/>
          </a:xfrm>
        </p:grpSpPr>
        <p:sp>
          <p:nvSpPr>
            <p:cNvPr id="4" name="Freeform 3">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5" name="Freeform 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6" name="Group 9"/>
          <p:cNvGrpSpPr>
            <a:grpSpLocks/>
          </p:cNvGrpSpPr>
          <p:nvPr userDrawn="1"/>
        </p:nvGrpSpPr>
        <p:grpSpPr bwMode="auto">
          <a:xfrm flipH="1">
            <a:off x="700088" y="6408738"/>
            <a:ext cx="168275" cy="222250"/>
            <a:chOff x="4328868" y="5502988"/>
            <a:chExt cx="500307" cy="493774"/>
          </a:xfrm>
        </p:grpSpPr>
        <p:sp>
          <p:nvSpPr>
            <p:cNvPr id="7" name="Freeform 6">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8" name="Freeform 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9" name="Straight Connector 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2" name="Rectangle 11"/>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3" name="TextBox 12"/>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3A900602-E21F-4AD0-B7E6-827FB0CE2BEF}"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11" name="Picture Placeholder 3"/>
          <p:cNvSpPr>
            <a:spLocks noGrp="1"/>
          </p:cNvSpPr>
          <p:nvPr>
            <p:ph type="pic" sz="quarter" idx="12"/>
          </p:nvPr>
        </p:nvSpPr>
        <p:spPr>
          <a:xfrm>
            <a:off x="0" y="2352185"/>
            <a:ext cx="9144000" cy="1984560"/>
          </a:xfrm>
        </p:spPr>
        <p:txBody>
          <a:bodyPr rtlCol="0">
            <a:normAutofit/>
          </a:bodyPr>
          <a:lstStyle>
            <a:lvl1pPr>
              <a:defRPr sz="1200">
                <a:solidFill>
                  <a:schemeClr val="accent2"/>
                </a:solidFill>
              </a:defRPr>
            </a:lvl1pPr>
          </a:lstStyle>
          <a:p>
            <a:pPr lvl="0"/>
            <a:endParaRPr lang="id-ID" noProof="0"/>
          </a:p>
        </p:txBody>
      </p:sp>
    </p:spTree>
    <p:extLst>
      <p:ext uri="{BB962C8B-B14F-4D97-AF65-F5344CB8AC3E}">
        <p14:creationId xmlns:p14="http://schemas.microsoft.com/office/powerpoint/2010/main" val="24603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260350" y="6408738"/>
            <a:ext cx="168275" cy="222250"/>
            <a:chOff x="4328868" y="5502988"/>
            <a:chExt cx="500307" cy="493774"/>
          </a:xfrm>
        </p:grpSpPr>
        <p:sp>
          <p:nvSpPr>
            <p:cNvPr id="11" name="Freeform 10">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12" name="Freeform 11">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13" name="Group 9"/>
          <p:cNvGrpSpPr>
            <a:grpSpLocks/>
          </p:cNvGrpSpPr>
          <p:nvPr userDrawn="1"/>
        </p:nvGrpSpPr>
        <p:grpSpPr bwMode="auto">
          <a:xfrm flipH="1">
            <a:off x="700088" y="6408738"/>
            <a:ext cx="168275" cy="222250"/>
            <a:chOff x="4328868" y="5502988"/>
            <a:chExt cx="500307" cy="493774"/>
          </a:xfrm>
        </p:grpSpPr>
        <p:sp>
          <p:nvSpPr>
            <p:cNvPr id="14" name="Freeform 13">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15" name="Freeform 14">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6" name="Straight Connector 15"/>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8" name="Rectangle 17"/>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9" name="TextBox 18"/>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D554BF43-30F4-4810-AC62-3BEBC99E248C}"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6" name="Picture Placeholder 3"/>
          <p:cNvSpPr>
            <a:spLocks noGrp="1"/>
          </p:cNvSpPr>
          <p:nvPr>
            <p:ph type="pic" sz="quarter" idx="10"/>
          </p:nvPr>
        </p:nvSpPr>
        <p:spPr>
          <a:xfrm>
            <a:off x="1087630" y="2570959"/>
            <a:ext cx="1273385" cy="1274400"/>
          </a:xfrm>
          <a:prstGeom prst="rect">
            <a:avLst/>
          </a:prstGeom>
        </p:spPr>
        <p:txBody>
          <a:bodyPr rtlCol="0">
            <a:normAutofit/>
          </a:bodyPr>
          <a:lstStyle>
            <a:lvl1pPr>
              <a:defRPr sz="1200">
                <a:solidFill>
                  <a:schemeClr val="accent2"/>
                </a:solidFill>
              </a:defRPr>
            </a:lvl1pPr>
          </a:lstStyle>
          <a:p>
            <a:pPr lvl="0"/>
            <a:endParaRPr lang="id-ID" noProof="0" dirty="0"/>
          </a:p>
        </p:txBody>
      </p:sp>
      <p:sp>
        <p:nvSpPr>
          <p:cNvPr id="8" name="Picture Placeholder 3"/>
          <p:cNvSpPr>
            <a:spLocks noGrp="1"/>
          </p:cNvSpPr>
          <p:nvPr>
            <p:ph type="pic" sz="quarter" idx="11"/>
          </p:nvPr>
        </p:nvSpPr>
        <p:spPr>
          <a:xfrm>
            <a:off x="2978898" y="2570959"/>
            <a:ext cx="1273385" cy="1274400"/>
          </a:xfrm>
          <a:prstGeom prst="rect">
            <a:avLst/>
          </a:prstGeom>
        </p:spPr>
        <p:txBody>
          <a:bodyPr rtlCol="0">
            <a:normAutofit/>
          </a:bodyPr>
          <a:lstStyle>
            <a:lvl1pPr>
              <a:defRPr sz="1200">
                <a:solidFill>
                  <a:schemeClr val="accent2"/>
                </a:solidFill>
              </a:defRPr>
            </a:lvl1pPr>
          </a:lstStyle>
          <a:p>
            <a:pPr lvl="0"/>
            <a:endParaRPr lang="id-ID" noProof="0" dirty="0"/>
          </a:p>
        </p:txBody>
      </p:sp>
      <p:sp>
        <p:nvSpPr>
          <p:cNvPr id="9" name="Picture Placeholder 3"/>
          <p:cNvSpPr>
            <a:spLocks noGrp="1"/>
          </p:cNvSpPr>
          <p:nvPr>
            <p:ph type="pic" sz="quarter" idx="12"/>
          </p:nvPr>
        </p:nvSpPr>
        <p:spPr>
          <a:xfrm>
            <a:off x="4881589" y="2570959"/>
            <a:ext cx="1273385" cy="1274400"/>
          </a:xfrm>
          <a:prstGeom prst="rect">
            <a:avLst/>
          </a:prstGeom>
        </p:spPr>
        <p:txBody>
          <a:bodyPr rtlCol="0">
            <a:normAutofit/>
          </a:bodyPr>
          <a:lstStyle>
            <a:lvl1pPr>
              <a:defRPr sz="1200">
                <a:solidFill>
                  <a:schemeClr val="accent2"/>
                </a:solidFill>
              </a:defRPr>
            </a:lvl1pPr>
          </a:lstStyle>
          <a:p>
            <a:pPr lvl="0"/>
            <a:endParaRPr lang="id-ID" noProof="0" dirty="0"/>
          </a:p>
        </p:txBody>
      </p:sp>
      <p:sp>
        <p:nvSpPr>
          <p:cNvPr id="10" name="Picture Placeholder 3"/>
          <p:cNvSpPr>
            <a:spLocks noGrp="1"/>
          </p:cNvSpPr>
          <p:nvPr>
            <p:ph type="pic" sz="quarter" idx="13"/>
          </p:nvPr>
        </p:nvSpPr>
        <p:spPr>
          <a:xfrm>
            <a:off x="6772856" y="2570959"/>
            <a:ext cx="1273385" cy="1274400"/>
          </a:xfrm>
          <a:prstGeom prst="rect">
            <a:avLst/>
          </a:prstGeom>
        </p:spPr>
        <p:txBody>
          <a:bodyPr rtlCol="0">
            <a:normAutofit/>
          </a:bodyPr>
          <a:lstStyle>
            <a:lvl1pPr>
              <a:defRPr sz="1200">
                <a:solidFill>
                  <a:schemeClr val="accent2"/>
                </a:solidFill>
              </a:defRPr>
            </a:lvl1pPr>
          </a:lstStyle>
          <a:p>
            <a:pPr lvl="0"/>
            <a:endParaRPr lang="id-ID" noProof="0"/>
          </a:p>
        </p:txBody>
      </p:sp>
    </p:spTree>
    <p:extLst>
      <p:ext uri="{BB962C8B-B14F-4D97-AF65-F5344CB8AC3E}">
        <p14:creationId xmlns:p14="http://schemas.microsoft.com/office/powerpoint/2010/main" val="367350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260350" y="6408738"/>
            <a:ext cx="168275" cy="222250"/>
            <a:chOff x="4328868" y="5502988"/>
            <a:chExt cx="500307" cy="493774"/>
          </a:xfrm>
        </p:grpSpPr>
        <p:sp>
          <p:nvSpPr>
            <p:cNvPr id="5" name="Freeform 4">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7" name="Group 9"/>
          <p:cNvGrpSpPr>
            <a:grpSpLocks/>
          </p:cNvGrpSpPr>
          <p:nvPr userDrawn="1"/>
        </p:nvGrpSpPr>
        <p:grpSpPr bwMode="auto">
          <a:xfrm flipH="1">
            <a:off x="700088" y="6408738"/>
            <a:ext cx="168275" cy="222250"/>
            <a:chOff x="4328868" y="5502988"/>
            <a:chExt cx="500307" cy="493774"/>
          </a:xfrm>
        </p:grpSpPr>
        <p:sp>
          <p:nvSpPr>
            <p:cNvPr id="8" name="Freeform 7">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0" name="Straight Connector 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2" name="Rectangle 11"/>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3" name="TextBox 12"/>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D8B7BBAF-CEC6-470C-8AC7-5BDA545CFD5C}"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4" name="Picture Placeholder 3"/>
          <p:cNvSpPr>
            <a:spLocks noGrp="1"/>
          </p:cNvSpPr>
          <p:nvPr>
            <p:ph type="pic" sz="quarter" idx="10"/>
          </p:nvPr>
        </p:nvSpPr>
        <p:spPr>
          <a:xfrm>
            <a:off x="3707606" y="1778000"/>
            <a:ext cx="1771650" cy="2445905"/>
          </a:xfrm>
        </p:spPr>
        <p:txBody>
          <a:bodyPr rtlCol="0">
            <a:normAutofit/>
          </a:bodyPr>
          <a:lstStyle>
            <a:lvl1pPr>
              <a:defRPr sz="1200">
                <a:solidFill>
                  <a:schemeClr val="accent2"/>
                </a:solidFill>
              </a:defRPr>
            </a:lvl1pPr>
          </a:lstStyle>
          <a:p>
            <a:pPr lvl="0"/>
            <a:endParaRPr lang="id-ID" noProof="0" dirty="0"/>
          </a:p>
        </p:txBody>
      </p:sp>
    </p:spTree>
    <p:extLst>
      <p:ext uri="{BB962C8B-B14F-4D97-AF65-F5344CB8AC3E}">
        <p14:creationId xmlns:p14="http://schemas.microsoft.com/office/powerpoint/2010/main" val="1939446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260350" y="6408738"/>
            <a:ext cx="168275" cy="222250"/>
            <a:chOff x="4328868" y="5502988"/>
            <a:chExt cx="500307" cy="493774"/>
          </a:xfrm>
        </p:grpSpPr>
        <p:sp>
          <p:nvSpPr>
            <p:cNvPr id="5" name="Freeform 4">
              <a:hlinkClick r:id="" action="ppaction://hlinkshowjump?jump=previous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grpSp>
        <p:nvGrpSpPr>
          <p:cNvPr id="7" name="Group 9"/>
          <p:cNvGrpSpPr>
            <a:grpSpLocks/>
          </p:cNvGrpSpPr>
          <p:nvPr userDrawn="1"/>
        </p:nvGrpSpPr>
        <p:grpSpPr bwMode="auto">
          <a:xfrm flipH="1">
            <a:off x="700088" y="6408738"/>
            <a:ext cx="168275" cy="222250"/>
            <a:chOff x="4328868" y="5502988"/>
            <a:chExt cx="500307" cy="493774"/>
          </a:xfrm>
        </p:grpSpPr>
        <p:sp>
          <p:nvSpPr>
            <p:cNvPr id="8" name="Freeform 7">
              <a:hlinkClick r:id="" action="ppaction://hlinkshowjump?jump=nextslide"/>
            </p:cNvPr>
            <p:cNvSpPr>
              <a:spLocks/>
            </p:cNvSpPr>
            <p:nvPr userDrawn="1"/>
          </p:nvSpPr>
          <p:spPr bwMode="auto">
            <a:xfrm>
              <a:off x="4522384" y="5651120"/>
              <a:ext cx="113277"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sz="1350">
                <a:solidFill>
                  <a:prstClr val="black"/>
                </a:solidFill>
                <a:ea typeface="MS PGothic" pitchFamily="34" charset="-128"/>
              </a:endParaRPr>
            </a:p>
          </p:txBody>
        </p:sp>
      </p:grpSp>
      <p:cxnSp>
        <p:nvCxnSpPr>
          <p:cNvPr id="12" name="Straight Connector 1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647113" y="273050"/>
            <a:ext cx="346075" cy="3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4" name="Rectangle 13"/>
          <p:cNvSpPr/>
          <p:nvPr userDrawn="1"/>
        </p:nvSpPr>
        <p:spPr>
          <a:xfrm>
            <a:off x="8647113" y="573088"/>
            <a:ext cx="346075"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solidFill>
                <a:prstClr val="white"/>
              </a:solidFill>
            </a:endParaRPr>
          </a:p>
        </p:txBody>
      </p:sp>
      <p:sp>
        <p:nvSpPr>
          <p:cNvPr id="15" name="TextBox 14"/>
          <p:cNvSpPr txBox="1"/>
          <p:nvPr userDrawn="1"/>
        </p:nvSpPr>
        <p:spPr>
          <a:xfrm>
            <a:off x="8647113" y="304800"/>
            <a:ext cx="346075" cy="254000"/>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fld id="{F2577F25-CAD2-49B5-8D83-8E5D703A223C}" type="slidenum">
              <a:rPr lang="id-ID" sz="1000" b="1">
                <a:solidFill>
                  <a:prstClr val="white"/>
                </a:solidFill>
              </a:rPr>
              <a:pPr algn="ctr" fontAlgn="base">
                <a:spcBef>
                  <a:spcPct val="0"/>
                </a:spcBef>
                <a:spcAft>
                  <a:spcPct val="0"/>
                </a:spcAft>
              </a:pPr>
              <a:t>‹#›</a:t>
            </a:fld>
            <a:endParaRPr lang="id-ID" sz="1000">
              <a:solidFill>
                <a:prstClr val="white"/>
              </a:solidFill>
            </a:endParaRPr>
          </a:p>
        </p:txBody>
      </p:sp>
      <p:sp>
        <p:nvSpPr>
          <p:cNvPr id="9" name="Picture Placeholder 3"/>
          <p:cNvSpPr>
            <a:spLocks noGrp="1"/>
          </p:cNvSpPr>
          <p:nvPr>
            <p:ph type="pic" sz="quarter" idx="12"/>
          </p:nvPr>
        </p:nvSpPr>
        <p:spPr>
          <a:xfrm>
            <a:off x="972080" y="1585511"/>
            <a:ext cx="1025128" cy="1026000"/>
          </a:xfrm>
          <a:prstGeom prst="ellipse">
            <a:avLst/>
          </a:prstGeom>
          <a:ln w="57150">
            <a:solidFill>
              <a:schemeClr val="accent2"/>
            </a:solidFill>
          </a:ln>
        </p:spPr>
        <p:txBody>
          <a:bodyPr rtlCol="0">
            <a:normAutofit/>
          </a:bodyPr>
          <a:lstStyle>
            <a:lvl1pPr>
              <a:defRPr sz="1050">
                <a:solidFill>
                  <a:schemeClr val="accent5"/>
                </a:solidFill>
              </a:defRPr>
            </a:lvl1pPr>
          </a:lstStyle>
          <a:p>
            <a:pPr lvl="0"/>
            <a:endParaRPr lang="id-ID" noProof="0" dirty="0"/>
          </a:p>
        </p:txBody>
      </p:sp>
      <p:sp>
        <p:nvSpPr>
          <p:cNvPr id="10" name="Picture Placeholder 3"/>
          <p:cNvSpPr>
            <a:spLocks noGrp="1"/>
          </p:cNvSpPr>
          <p:nvPr>
            <p:ph type="pic" sz="quarter" idx="13"/>
          </p:nvPr>
        </p:nvSpPr>
        <p:spPr>
          <a:xfrm>
            <a:off x="7146793" y="2565225"/>
            <a:ext cx="1025128" cy="1026000"/>
          </a:xfrm>
          <a:prstGeom prst="ellipse">
            <a:avLst/>
          </a:prstGeom>
          <a:ln w="57150">
            <a:solidFill>
              <a:schemeClr val="accent3"/>
            </a:solidFill>
          </a:ln>
        </p:spPr>
        <p:txBody>
          <a:bodyPr rtlCol="0">
            <a:normAutofit/>
          </a:bodyPr>
          <a:lstStyle>
            <a:lvl1pPr>
              <a:defRPr sz="1050">
                <a:solidFill>
                  <a:schemeClr val="accent2"/>
                </a:solidFill>
              </a:defRPr>
            </a:lvl1pPr>
          </a:lstStyle>
          <a:p>
            <a:pPr lvl="0"/>
            <a:endParaRPr lang="id-ID" noProof="0" dirty="0"/>
          </a:p>
        </p:txBody>
      </p:sp>
    </p:spTree>
    <p:extLst>
      <p:ext uri="{BB962C8B-B14F-4D97-AF65-F5344CB8AC3E}">
        <p14:creationId xmlns:p14="http://schemas.microsoft.com/office/powerpoint/2010/main" val="406583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43278-527C-48B9-A7D7-F70EE1E024C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FD8FF-1143-4EE6-AA29-3CC5351AB209}" type="slidenum">
              <a:rPr lang="en-US" smtClean="0"/>
              <a:t>‹#›</a:t>
            </a:fld>
            <a:endParaRPr lang="en-US"/>
          </a:p>
        </p:txBody>
      </p:sp>
    </p:spTree>
    <p:extLst>
      <p:ext uri="{BB962C8B-B14F-4D97-AF65-F5344CB8AC3E}">
        <p14:creationId xmlns:p14="http://schemas.microsoft.com/office/powerpoint/2010/main" val="249310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FFF4C-27B7-432E-B231-74D3E991F75D}"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110360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4FFF4C-27B7-432E-B231-74D3E991F75D}"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144804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4FFF4C-27B7-432E-B231-74D3E991F75D}" type="datetimeFigureOut">
              <a:rPr lang="en-US" smtClean="0"/>
              <a:t>7/30/18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199119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4FFF4C-27B7-432E-B231-74D3E991F75D}" type="datetimeFigureOut">
              <a:rPr lang="en-US" smtClean="0"/>
              <a:t>7/30/18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422772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FFF4C-27B7-432E-B231-74D3E991F75D}" type="datetimeFigureOut">
              <a:rPr lang="en-US" smtClean="0"/>
              <a:t>7/30/18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28488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FFF4C-27B7-432E-B231-74D3E991F75D}"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354560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FFF4C-27B7-432E-B231-74D3E991F75D}"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D77E2-BBBA-41B2-925C-AA4360F61E19}" type="slidenum">
              <a:rPr lang="en-US" smtClean="0"/>
              <a:t>‹#›</a:t>
            </a:fld>
            <a:endParaRPr lang="en-US"/>
          </a:p>
        </p:txBody>
      </p:sp>
    </p:spTree>
    <p:extLst>
      <p:ext uri="{BB962C8B-B14F-4D97-AF65-F5344CB8AC3E}">
        <p14:creationId xmlns:p14="http://schemas.microsoft.com/office/powerpoint/2010/main" val="1680077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F31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FF4C-27B7-432E-B231-74D3E991F75D}" type="datetimeFigureOut">
              <a:rPr lang="en-US" smtClean="0"/>
              <a:t>7/30/18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D77E2-BBBA-41B2-925C-AA4360F61E19}" type="slidenum">
              <a:rPr lang="en-US" smtClean="0"/>
              <a:t>‹#›</a:t>
            </a:fld>
            <a:endParaRPr lang="en-US"/>
          </a:p>
        </p:txBody>
      </p:sp>
    </p:spTree>
    <p:extLst>
      <p:ext uri="{BB962C8B-B14F-4D97-AF65-F5344CB8AC3E}">
        <p14:creationId xmlns:p14="http://schemas.microsoft.com/office/powerpoint/2010/main" val="340550971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F314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27917664-2117-44AE-ABD6-550D7BF4B7F6}" type="datetimeFigureOut">
              <a:rPr lang="id-ID">
                <a:ea typeface="MS PGothic" pitchFamily="34" charset="-128"/>
              </a:rPr>
              <a:pPr fontAlgn="base">
                <a:spcBef>
                  <a:spcPct val="0"/>
                </a:spcBef>
                <a:spcAft>
                  <a:spcPct val="0"/>
                </a:spcAft>
              </a:pPr>
              <a:t>30/07/18</a:t>
            </a:fld>
            <a:endParaRPr lang="id-ID">
              <a:ea typeface="MS PGothic"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A87CB15A-7BB3-4D37-9F13-62D295DFA2DF}" type="slidenum">
              <a:rPr lang="id-ID">
                <a:ea typeface="MS PGothic" pitchFamily="34" charset="-128"/>
              </a:rPr>
              <a:pPr fontAlgn="base">
                <a:spcBef>
                  <a:spcPct val="0"/>
                </a:spcBef>
                <a:spcAft>
                  <a:spcPct val="0"/>
                </a:spcAft>
              </a:pPr>
              <a:t>‹#›</a:t>
            </a:fld>
            <a:endParaRPr lang="id-ID">
              <a:ea typeface="MS PGothic" pitchFamily="34" charset="-128"/>
            </a:endParaRPr>
          </a:p>
        </p:txBody>
      </p:sp>
    </p:spTree>
    <p:extLst>
      <p:ext uri="{BB962C8B-B14F-4D97-AF65-F5344CB8AC3E}">
        <p14:creationId xmlns:p14="http://schemas.microsoft.com/office/powerpoint/2010/main" val="4184142276"/>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92" r:id="rId3"/>
    <p:sldLayoutId id="2147483693" r:id="rId4"/>
    <p:sldLayoutId id="2147483694" r:id="rId5"/>
    <p:sldLayoutId id="2147483695" r:id="rId6"/>
    <p:sldLayoutId id="2147483797" r:id="rId7"/>
  </p:sldLayoutIdLst>
  <p:txStyles>
    <p:titleStyle>
      <a:lvl1pPr algn="l" rtl="0" fontAlgn="base">
        <a:lnSpc>
          <a:spcPct val="90000"/>
        </a:lnSpc>
        <a:spcBef>
          <a:spcPct val="0"/>
        </a:spcBef>
        <a:spcAft>
          <a:spcPct val="0"/>
        </a:spcAft>
        <a:defRPr sz="4400" kern="1200">
          <a:solidFill>
            <a:schemeClr val="bg1"/>
          </a:solidFill>
          <a:latin typeface="+mj-lt"/>
          <a:ea typeface="MS PGothic" pitchFamily="34" charset="-128"/>
          <a:cs typeface="+mj-cs"/>
        </a:defRPr>
      </a:lvl1pPr>
      <a:lvl2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bg1"/>
          </a:solidFill>
          <a:latin typeface="+mn-lt"/>
          <a:ea typeface="MS PGothic" pitchFamily="34" charset="-128"/>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bg1"/>
          </a:solidFill>
          <a:latin typeface="+mn-lt"/>
          <a:ea typeface="MS PGothic" pitchFamily="34" charset="-128"/>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bg1"/>
          </a:solidFill>
          <a:latin typeface="+mn-lt"/>
          <a:ea typeface="MS PGothic" pitchFamily="34" charset="-128"/>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bg1"/>
          </a:solidFill>
          <a:latin typeface="+mn-lt"/>
          <a:ea typeface="MS PGothic" pitchFamily="34" charset="-128"/>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bg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F314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27917664-2117-44AE-ABD6-550D7BF4B7F6}" type="datetimeFigureOut">
              <a:rPr lang="id-ID">
                <a:ea typeface="MS PGothic" pitchFamily="34" charset="-128"/>
              </a:rPr>
              <a:pPr fontAlgn="base">
                <a:spcBef>
                  <a:spcPct val="0"/>
                </a:spcBef>
                <a:spcAft>
                  <a:spcPct val="0"/>
                </a:spcAft>
              </a:pPr>
              <a:t>30/07/18</a:t>
            </a:fld>
            <a:endParaRPr lang="id-ID">
              <a:ea typeface="MS PGothic"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A87CB15A-7BB3-4D37-9F13-62D295DFA2DF}" type="slidenum">
              <a:rPr lang="id-ID">
                <a:ea typeface="MS PGothic" pitchFamily="34" charset="-128"/>
              </a:rPr>
              <a:pPr fontAlgn="base">
                <a:spcBef>
                  <a:spcPct val="0"/>
                </a:spcBef>
                <a:spcAft>
                  <a:spcPct val="0"/>
                </a:spcAft>
              </a:pPr>
              <a:t>‹#›</a:t>
            </a:fld>
            <a:endParaRPr lang="id-ID">
              <a:ea typeface="MS PGothic" pitchFamily="34" charset="-128"/>
            </a:endParaRPr>
          </a:p>
        </p:txBody>
      </p:sp>
    </p:spTree>
    <p:extLst>
      <p:ext uri="{BB962C8B-B14F-4D97-AF65-F5344CB8AC3E}">
        <p14:creationId xmlns:p14="http://schemas.microsoft.com/office/powerpoint/2010/main" val="2267777623"/>
      </p:ext>
    </p:extLst>
  </p:cSld>
  <p:clrMap bg1="lt1" tx1="dk1" bg2="lt2" tx2="dk2" accent1="accent1" accent2="accent2" accent3="accent3" accent4="accent4" accent5="accent5" accent6="accent6" hlink="hlink" folHlink="folHlink"/>
  <p:sldLayoutIdLst>
    <p:sldLayoutId id="2147483787" r:id="rId1"/>
    <p:sldLayoutId id="2147483790" r:id="rId2"/>
    <p:sldLayoutId id="2147483791" r:id="rId3"/>
    <p:sldLayoutId id="2147483792" r:id="rId4"/>
    <p:sldLayoutId id="2147483793" r:id="rId5"/>
    <p:sldLayoutId id="2147483794" r:id="rId6"/>
    <p:sldLayoutId id="2147483795" r:id="rId7"/>
  </p:sldLayoutIdLst>
  <p:txStyles>
    <p:titleStyle>
      <a:lvl1pPr algn="l" rtl="0" fontAlgn="base">
        <a:lnSpc>
          <a:spcPct val="90000"/>
        </a:lnSpc>
        <a:spcBef>
          <a:spcPct val="0"/>
        </a:spcBef>
        <a:spcAft>
          <a:spcPct val="0"/>
        </a:spcAft>
        <a:defRPr sz="4400" kern="1200">
          <a:solidFill>
            <a:schemeClr val="tx1"/>
          </a:solidFill>
          <a:latin typeface="+mj-lt"/>
          <a:ea typeface="MS PGothic" pitchFamily="34" charset="-128"/>
          <a:cs typeface="+mj-cs"/>
        </a:defRPr>
      </a:lvl1pPr>
      <a:lvl2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png"/><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png"/><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4160838" y="2928938"/>
            <a:ext cx="1498600" cy="460375"/>
            <a:chOff x="5546756" y="3048495"/>
            <a:chExt cx="1998901" cy="612358"/>
          </a:xfrm>
        </p:grpSpPr>
        <p:sp>
          <p:nvSpPr>
            <p:cNvPr id="7" name="Freeform 5"/>
            <p:cNvSpPr>
              <a:spLocks noEditPoints="1"/>
            </p:cNvSpPr>
            <p:nvPr/>
          </p:nvSpPr>
          <p:spPr bwMode="auto">
            <a:xfrm>
              <a:off x="5546756" y="3048495"/>
              <a:ext cx="523017" cy="612358"/>
            </a:xfrm>
            <a:custGeom>
              <a:avLst/>
              <a:gdLst>
                <a:gd name="T0" fmla="*/ 0 w 342"/>
                <a:gd name="T1" fmla="*/ 199 h 399"/>
                <a:gd name="T2" fmla="*/ 15 w 342"/>
                <a:gd name="T3" fmla="*/ 116 h 399"/>
                <a:gd name="T4" fmla="*/ 56 w 342"/>
                <a:gd name="T5" fmla="*/ 53 h 399"/>
                <a:gd name="T6" fmla="*/ 113 w 342"/>
                <a:gd name="T7" fmla="*/ 14 h 399"/>
                <a:gd name="T8" fmla="*/ 180 w 342"/>
                <a:gd name="T9" fmla="*/ 0 h 399"/>
                <a:gd name="T10" fmla="*/ 251 w 342"/>
                <a:gd name="T11" fmla="*/ 14 h 399"/>
                <a:gd name="T12" fmla="*/ 301 w 342"/>
                <a:gd name="T13" fmla="*/ 52 h 399"/>
                <a:gd name="T14" fmla="*/ 332 w 342"/>
                <a:gd name="T15" fmla="*/ 110 h 399"/>
                <a:gd name="T16" fmla="*/ 342 w 342"/>
                <a:gd name="T17" fmla="*/ 183 h 399"/>
                <a:gd name="T18" fmla="*/ 340 w 342"/>
                <a:gd name="T19" fmla="*/ 211 h 399"/>
                <a:gd name="T20" fmla="*/ 337 w 342"/>
                <a:gd name="T21" fmla="*/ 230 h 399"/>
                <a:gd name="T22" fmla="*/ 109 w 342"/>
                <a:gd name="T23" fmla="*/ 230 h 399"/>
                <a:gd name="T24" fmla="*/ 143 w 342"/>
                <a:gd name="T25" fmla="*/ 294 h 399"/>
                <a:gd name="T26" fmla="*/ 208 w 342"/>
                <a:gd name="T27" fmla="*/ 313 h 399"/>
                <a:gd name="T28" fmla="*/ 290 w 342"/>
                <a:gd name="T29" fmla="*/ 288 h 399"/>
                <a:gd name="T30" fmla="*/ 328 w 342"/>
                <a:gd name="T31" fmla="*/ 356 h 399"/>
                <a:gd name="T32" fmla="*/ 263 w 342"/>
                <a:gd name="T33" fmla="*/ 388 h 399"/>
                <a:gd name="T34" fmla="*/ 193 w 342"/>
                <a:gd name="T35" fmla="*/ 399 h 399"/>
                <a:gd name="T36" fmla="*/ 117 w 342"/>
                <a:gd name="T37" fmla="*/ 386 h 399"/>
                <a:gd name="T38" fmla="*/ 55 w 342"/>
                <a:gd name="T39" fmla="*/ 347 h 399"/>
                <a:gd name="T40" fmla="*/ 15 w 342"/>
                <a:gd name="T41" fmla="*/ 284 h 399"/>
                <a:gd name="T42" fmla="*/ 0 w 342"/>
                <a:gd name="T43" fmla="*/ 199 h 399"/>
                <a:gd name="T44" fmla="*/ 246 w 342"/>
                <a:gd name="T45" fmla="*/ 160 h 399"/>
                <a:gd name="T46" fmla="*/ 231 w 342"/>
                <a:gd name="T47" fmla="*/ 107 h 399"/>
                <a:gd name="T48" fmla="*/ 182 w 342"/>
                <a:gd name="T49" fmla="*/ 86 h 399"/>
                <a:gd name="T50" fmla="*/ 135 w 342"/>
                <a:gd name="T51" fmla="*/ 104 h 399"/>
                <a:gd name="T52" fmla="*/ 108 w 342"/>
                <a:gd name="T53" fmla="*/ 160 h 399"/>
                <a:gd name="T54" fmla="*/ 246 w 342"/>
                <a:gd name="T55" fmla="*/ 16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2" h="399">
                  <a:moveTo>
                    <a:pt x="0" y="199"/>
                  </a:moveTo>
                  <a:cubicBezTo>
                    <a:pt x="0" y="169"/>
                    <a:pt x="5" y="141"/>
                    <a:pt x="15" y="116"/>
                  </a:cubicBezTo>
                  <a:cubicBezTo>
                    <a:pt x="26" y="91"/>
                    <a:pt x="39" y="70"/>
                    <a:pt x="56" y="53"/>
                  </a:cubicBezTo>
                  <a:cubicBezTo>
                    <a:pt x="72" y="36"/>
                    <a:pt x="91" y="23"/>
                    <a:pt x="113" y="14"/>
                  </a:cubicBezTo>
                  <a:cubicBezTo>
                    <a:pt x="134" y="4"/>
                    <a:pt x="157" y="0"/>
                    <a:pt x="180" y="0"/>
                  </a:cubicBezTo>
                  <a:cubicBezTo>
                    <a:pt x="207" y="0"/>
                    <a:pt x="231" y="4"/>
                    <a:pt x="251" y="14"/>
                  </a:cubicBezTo>
                  <a:cubicBezTo>
                    <a:pt x="271" y="23"/>
                    <a:pt x="288" y="36"/>
                    <a:pt x="301" y="52"/>
                  </a:cubicBezTo>
                  <a:cubicBezTo>
                    <a:pt x="315" y="68"/>
                    <a:pt x="325" y="88"/>
                    <a:pt x="332" y="110"/>
                  </a:cubicBezTo>
                  <a:cubicBezTo>
                    <a:pt x="338" y="132"/>
                    <a:pt x="342" y="156"/>
                    <a:pt x="342" y="183"/>
                  </a:cubicBezTo>
                  <a:cubicBezTo>
                    <a:pt x="342" y="193"/>
                    <a:pt x="341" y="202"/>
                    <a:pt x="340" y="211"/>
                  </a:cubicBezTo>
                  <a:cubicBezTo>
                    <a:pt x="339" y="219"/>
                    <a:pt x="338" y="226"/>
                    <a:pt x="337" y="230"/>
                  </a:cubicBezTo>
                  <a:cubicBezTo>
                    <a:pt x="109" y="230"/>
                    <a:pt x="109" y="230"/>
                    <a:pt x="109" y="230"/>
                  </a:cubicBezTo>
                  <a:cubicBezTo>
                    <a:pt x="114" y="259"/>
                    <a:pt x="126" y="281"/>
                    <a:pt x="143" y="294"/>
                  </a:cubicBezTo>
                  <a:cubicBezTo>
                    <a:pt x="161" y="307"/>
                    <a:pt x="183" y="313"/>
                    <a:pt x="208" y="313"/>
                  </a:cubicBezTo>
                  <a:cubicBezTo>
                    <a:pt x="235" y="313"/>
                    <a:pt x="263" y="305"/>
                    <a:pt x="290" y="288"/>
                  </a:cubicBezTo>
                  <a:cubicBezTo>
                    <a:pt x="328" y="356"/>
                    <a:pt x="328" y="356"/>
                    <a:pt x="328" y="356"/>
                  </a:cubicBezTo>
                  <a:cubicBezTo>
                    <a:pt x="308" y="369"/>
                    <a:pt x="287" y="380"/>
                    <a:pt x="263" y="388"/>
                  </a:cubicBezTo>
                  <a:cubicBezTo>
                    <a:pt x="239" y="395"/>
                    <a:pt x="216" y="399"/>
                    <a:pt x="193" y="399"/>
                  </a:cubicBezTo>
                  <a:cubicBezTo>
                    <a:pt x="166" y="399"/>
                    <a:pt x="140" y="395"/>
                    <a:pt x="117" y="386"/>
                  </a:cubicBezTo>
                  <a:cubicBezTo>
                    <a:pt x="93" y="377"/>
                    <a:pt x="73" y="364"/>
                    <a:pt x="55" y="347"/>
                  </a:cubicBezTo>
                  <a:cubicBezTo>
                    <a:pt x="38" y="329"/>
                    <a:pt x="24" y="309"/>
                    <a:pt x="15" y="284"/>
                  </a:cubicBezTo>
                  <a:cubicBezTo>
                    <a:pt x="5" y="259"/>
                    <a:pt x="0" y="231"/>
                    <a:pt x="0" y="199"/>
                  </a:cubicBezTo>
                  <a:close/>
                  <a:moveTo>
                    <a:pt x="246" y="160"/>
                  </a:moveTo>
                  <a:cubicBezTo>
                    <a:pt x="246" y="138"/>
                    <a:pt x="241" y="120"/>
                    <a:pt x="231" y="107"/>
                  </a:cubicBezTo>
                  <a:cubicBezTo>
                    <a:pt x="221" y="93"/>
                    <a:pt x="205" y="86"/>
                    <a:pt x="182" y="86"/>
                  </a:cubicBezTo>
                  <a:cubicBezTo>
                    <a:pt x="164" y="86"/>
                    <a:pt x="148" y="92"/>
                    <a:pt x="135" y="104"/>
                  </a:cubicBezTo>
                  <a:cubicBezTo>
                    <a:pt x="121" y="116"/>
                    <a:pt x="112" y="135"/>
                    <a:pt x="108" y="160"/>
                  </a:cubicBezTo>
                  <a:lnTo>
                    <a:pt x="246" y="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sp>
          <p:nvSpPr>
            <p:cNvPr id="8" name="Freeform 6"/>
            <p:cNvSpPr>
              <a:spLocks/>
            </p:cNvSpPr>
            <p:nvPr/>
          </p:nvSpPr>
          <p:spPr bwMode="auto">
            <a:xfrm>
              <a:off x="6033776" y="3061164"/>
              <a:ext cx="586541" cy="587019"/>
            </a:xfrm>
            <a:custGeom>
              <a:avLst/>
              <a:gdLst>
                <a:gd name="T0" fmla="*/ 0 w 383"/>
                <a:gd name="T1" fmla="*/ 0 h 381"/>
                <a:gd name="T2" fmla="*/ 113 w 383"/>
                <a:gd name="T3" fmla="*/ 0 h 381"/>
                <a:gd name="T4" fmla="*/ 162 w 383"/>
                <a:gd name="T5" fmla="*/ 180 h 381"/>
                <a:gd name="T6" fmla="*/ 177 w 383"/>
                <a:gd name="T7" fmla="*/ 238 h 381"/>
                <a:gd name="T8" fmla="*/ 192 w 383"/>
                <a:gd name="T9" fmla="*/ 297 h 381"/>
                <a:gd name="T10" fmla="*/ 195 w 383"/>
                <a:gd name="T11" fmla="*/ 297 h 381"/>
                <a:gd name="T12" fmla="*/ 210 w 383"/>
                <a:gd name="T13" fmla="*/ 238 h 381"/>
                <a:gd name="T14" fmla="*/ 225 w 383"/>
                <a:gd name="T15" fmla="*/ 180 h 381"/>
                <a:gd name="T16" fmla="*/ 274 w 383"/>
                <a:gd name="T17" fmla="*/ 0 h 381"/>
                <a:gd name="T18" fmla="*/ 383 w 383"/>
                <a:gd name="T19" fmla="*/ 0 h 381"/>
                <a:gd name="T20" fmla="*/ 258 w 383"/>
                <a:gd name="T21" fmla="*/ 381 h 381"/>
                <a:gd name="T22" fmla="*/ 128 w 383"/>
                <a:gd name="T23" fmla="*/ 381 h 381"/>
                <a:gd name="T24" fmla="*/ 0 w 383"/>
                <a:gd name="T25"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381">
                  <a:moveTo>
                    <a:pt x="0" y="0"/>
                  </a:moveTo>
                  <a:cubicBezTo>
                    <a:pt x="113" y="0"/>
                    <a:pt x="113" y="0"/>
                    <a:pt x="113" y="0"/>
                  </a:cubicBezTo>
                  <a:cubicBezTo>
                    <a:pt x="162" y="180"/>
                    <a:pt x="162" y="180"/>
                    <a:pt x="162" y="180"/>
                  </a:cubicBezTo>
                  <a:cubicBezTo>
                    <a:pt x="167" y="199"/>
                    <a:pt x="172" y="218"/>
                    <a:pt x="177" y="238"/>
                  </a:cubicBezTo>
                  <a:cubicBezTo>
                    <a:pt x="182" y="257"/>
                    <a:pt x="187" y="277"/>
                    <a:pt x="192" y="297"/>
                  </a:cubicBezTo>
                  <a:cubicBezTo>
                    <a:pt x="195" y="297"/>
                    <a:pt x="195" y="297"/>
                    <a:pt x="195" y="297"/>
                  </a:cubicBezTo>
                  <a:cubicBezTo>
                    <a:pt x="200" y="277"/>
                    <a:pt x="205" y="257"/>
                    <a:pt x="210" y="238"/>
                  </a:cubicBezTo>
                  <a:cubicBezTo>
                    <a:pt x="214" y="218"/>
                    <a:pt x="219" y="199"/>
                    <a:pt x="225" y="180"/>
                  </a:cubicBezTo>
                  <a:cubicBezTo>
                    <a:pt x="274" y="0"/>
                    <a:pt x="274" y="0"/>
                    <a:pt x="274" y="0"/>
                  </a:cubicBezTo>
                  <a:cubicBezTo>
                    <a:pt x="383" y="0"/>
                    <a:pt x="383" y="0"/>
                    <a:pt x="383" y="0"/>
                  </a:cubicBezTo>
                  <a:cubicBezTo>
                    <a:pt x="258" y="381"/>
                    <a:pt x="258" y="381"/>
                    <a:pt x="258" y="381"/>
                  </a:cubicBezTo>
                  <a:cubicBezTo>
                    <a:pt x="128" y="381"/>
                    <a:pt x="128" y="381"/>
                    <a:pt x="128" y="381"/>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sp>
          <p:nvSpPr>
            <p:cNvPr id="9" name="Freeform 7"/>
            <p:cNvSpPr>
              <a:spLocks noEditPoints="1"/>
            </p:cNvSpPr>
            <p:nvPr/>
          </p:nvSpPr>
          <p:spPr bwMode="auto">
            <a:xfrm>
              <a:off x="6597026" y="3048495"/>
              <a:ext cx="523017" cy="612358"/>
            </a:xfrm>
            <a:custGeom>
              <a:avLst/>
              <a:gdLst>
                <a:gd name="T0" fmla="*/ 0 w 342"/>
                <a:gd name="T1" fmla="*/ 199 h 399"/>
                <a:gd name="T2" fmla="*/ 15 w 342"/>
                <a:gd name="T3" fmla="*/ 116 h 399"/>
                <a:gd name="T4" fmla="*/ 56 w 342"/>
                <a:gd name="T5" fmla="*/ 53 h 399"/>
                <a:gd name="T6" fmla="*/ 113 w 342"/>
                <a:gd name="T7" fmla="*/ 14 h 399"/>
                <a:gd name="T8" fmla="*/ 180 w 342"/>
                <a:gd name="T9" fmla="*/ 0 h 399"/>
                <a:gd name="T10" fmla="*/ 251 w 342"/>
                <a:gd name="T11" fmla="*/ 14 h 399"/>
                <a:gd name="T12" fmla="*/ 301 w 342"/>
                <a:gd name="T13" fmla="*/ 52 h 399"/>
                <a:gd name="T14" fmla="*/ 332 w 342"/>
                <a:gd name="T15" fmla="*/ 110 h 399"/>
                <a:gd name="T16" fmla="*/ 342 w 342"/>
                <a:gd name="T17" fmla="*/ 183 h 399"/>
                <a:gd name="T18" fmla="*/ 340 w 342"/>
                <a:gd name="T19" fmla="*/ 211 h 399"/>
                <a:gd name="T20" fmla="*/ 337 w 342"/>
                <a:gd name="T21" fmla="*/ 230 h 399"/>
                <a:gd name="T22" fmla="*/ 109 w 342"/>
                <a:gd name="T23" fmla="*/ 230 h 399"/>
                <a:gd name="T24" fmla="*/ 143 w 342"/>
                <a:gd name="T25" fmla="*/ 294 h 399"/>
                <a:gd name="T26" fmla="*/ 208 w 342"/>
                <a:gd name="T27" fmla="*/ 313 h 399"/>
                <a:gd name="T28" fmla="*/ 290 w 342"/>
                <a:gd name="T29" fmla="*/ 288 h 399"/>
                <a:gd name="T30" fmla="*/ 328 w 342"/>
                <a:gd name="T31" fmla="*/ 356 h 399"/>
                <a:gd name="T32" fmla="*/ 263 w 342"/>
                <a:gd name="T33" fmla="*/ 388 h 399"/>
                <a:gd name="T34" fmla="*/ 193 w 342"/>
                <a:gd name="T35" fmla="*/ 399 h 399"/>
                <a:gd name="T36" fmla="*/ 117 w 342"/>
                <a:gd name="T37" fmla="*/ 386 h 399"/>
                <a:gd name="T38" fmla="*/ 55 w 342"/>
                <a:gd name="T39" fmla="*/ 347 h 399"/>
                <a:gd name="T40" fmla="*/ 15 w 342"/>
                <a:gd name="T41" fmla="*/ 284 h 399"/>
                <a:gd name="T42" fmla="*/ 0 w 342"/>
                <a:gd name="T43" fmla="*/ 199 h 399"/>
                <a:gd name="T44" fmla="*/ 246 w 342"/>
                <a:gd name="T45" fmla="*/ 160 h 399"/>
                <a:gd name="T46" fmla="*/ 231 w 342"/>
                <a:gd name="T47" fmla="*/ 107 h 399"/>
                <a:gd name="T48" fmla="*/ 182 w 342"/>
                <a:gd name="T49" fmla="*/ 86 h 399"/>
                <a:gd name="T50" fmla="*/ 135 w 342"/>
                <a:gd name="T51" fmla="*/ 104 h 399"/>
                <a:gd name="T52" fmla="*/ 108 w 342"/>
                <a:gd name="T53" fmla="*/ 160 h 399"/>
                <a:gd name="T54" fmla="*/ 246 w 342"/>
                <a:gd name="T55" fmla="*/ 16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2" h="399">
                  <a:moveTo>
                    <a:pt x="0" y="199"/>
                  </a:moveTo>
                  <a:cubicBezTo>
                    <a:pt x="0" y="169"/>
                    <a:pt x="5" y="141"/>
                    <a:pt x="15" y="116"/>
                  </a:cubicBezTo>
                  <a:cubicBezTo>
                    <a:pt x="26" y="91"/>
                    <a:pt x="39" y="70"/>
                    <a:pt x="56" y="53"/>
                  </a:cubicBezTo>
                  <a:cubicBezTo>
                    <a:pt x="72" y="36"/>
                    <a:pt x="91" y="23"/>
                    <a:pt x="113" y="14"/>
                  </a:cubicBezTo>
                  <a:cubicBezTo>
                    <a:pt x="134" y="4"/>
                    <a:pt x="157" y="0"/>
                    <a:pt x="180" y="0"/>
                  </a:cubicBezTo>
                  <a:cubicBezTo>
                    <a:pt x="207" y="0"/>
                    <a:pt x="230" y="4"/>
                    <a:pt x="251" y="14"/>
                  </a:cubicBezTo>
                  <a:cubicBezTo>
                    <a:pt x="271" y="23"/>
                    <a:pt x="288" y="36"/>
                    <a:pt x="301" y="52"/>
                  </a:cubicBezTo>
                  <a:cubicBezTo>
                    <a:pt x="315" y="68"/>
                    <a:pt x="325" y="88"/>
                    <a:pt x="332" y="110"/>
                  </a:cubicBezTo>
                  <a:cubicBezTo>
                    <a:pt x="338" y="132"/>
                    <a:pt x="342" y="156"/>
                    <a:pt x="342" y="183"/>
                  </a:cubicBezTo>
                  <a:cubicBezTo>
                    <a:pt x="342" y="193"/>
                    <a:pt x="341" y="202"/>
                    <a:pt x="340" y="211"/>
                  </a:cubicBezTo>
                  <a:cubicBezTo>
                    <a:pt x="339" y="219"/>
                    <a:pt x="338" y="226"/>
                    <a:pt x="337" y="230"/>
                  </a:cubicBezTo>
                  <a:cubicBezTo>
                    <a:pt x="109" y="230"/>
                    <a:pt x="109" y="230"/>
                    <a:pt x="109" y="230"/>
                  </a:cubicBezTo>
                  <a:cubicBezTo>
                    <a:pt x="114" y="259"/>
                    <a:pt x="126" y="281"/>
                    <a:pt x="143" y="294"/>
                  </a:cubicBezTo>
                  <a:cubicBezTo>
                    <a:pt x="161" y="307"/>
                    <a:pt x="182" y="313"/>
                    <a:pt x="208" y="313"/>
                  </a:cubicBezTo>
                  <a:cubicBezTo>
                    <a:pt x="235" y="313"/>
                    <a:pt x="263" y="305"/>
                    <a:pt x="290" y="288"/>
                  </a:cubicBezTo>
                  <a:cubicBezTo>
                    <a:pt x="328" y="356"/>
                    <a:pt x="328" y="356"/>
                    <a:pt x="328" y="356"/>
                  </a:cubicBezTo>
                  <a:cubicBezTo>
                    <a:pt x="308" y="369"/>
                    <a:pt x="287" y="380"/>
                    <a:pt x="263" y="388"/>
                  </a:cubicBezTo>
                  <a:cubicBezTo>
                    <a:pt x="239" y="395"/>
                    <a:pt x="216" y="399"/>
                    <a:pt x="193" y="399"/>
                  </a:cubicBezTo>
                  <a:cubicBezTo>
                    <a:pt x="166" y="399"/>
                    <a:pt x="140" y="395"/>
                    <a:pt x="117" y="386"/>
                  </a:cubicBezTo>
                  <a:cubicBezTo>
                    <a:pt x="93" y="377"/>
                    <a:pt x="73" y="364"/>
                    <a:pt x="55" y="347"/>
                  </a:cubicBezTo>
                  <a:cubicBezTo>
                    <a:pt x="38" y="329"/>
                    <a:pt x="24" y="309"/>
                    <a:pt x="15" y="284"/>
                  </a:cubicBezTo>
                  <a:cubicBezTo>
                    <a:pt x="5" y="259"/>
                    <a:pt x="0" y="231"/>
                    <a:pt x="0" y="199"/>
                  </a:cubicBezTo>
                  <a:close/>
                  <a:moveTo>
                    <a:pt x="246" y="160"/>
                  </a:moveTo>
                  <a:cubicBezTo>
                    <a:pt x="246" y="138"/>
                    <a:pt x="241" y="120"/>
                    <a:pt x="231" y="107"/>
                  </a:cubicBezTo>
                  <a:cubicBezTo>
                    <a:pt x="221" y="93"/>
                    <a:pt x="205" y="86"/>
                    <a:pt x="182" y="86"/>
                  </a:cubicBezTo>
                  <a:cubicBezTo>
                    <a:pt x="164" y="86"/>
                    <a:pt x="148" y="92"/>
                    <a:pt x="135" y="104"/>
                  </a:cubicBezTo>
                  <a:cubicBezTo>
                    <a:pt x="121" y="116"/>
                    <a:pt x="112" y="135"/>
                    <a:pt x="108" y="160"/>
                  </a:cubicBezTo>
                  <a:lnTo>
                    <a:pt x="246" y="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sp>
          <p:nvSpPr>
            <p:cNvPr id="10" name="Freeform 8"/>
            <p:cNvSpPr>
              <a:spLocks/>
            </p:cNvSpPr>
            <p:nvPr/>
          </p:nvSpPr>
          <p:spPr bwMode="auto">
            <a:xfrm>
              <a:off x="7153923" y="3048495"/>
              <a:ext cx="391734" cy="599689"/>
            </a:xfrm>
            <a:custGeom>
              <a:avLst/>
              <a:gdLst>
                <a:gd name="T0" fmla="*/ 0 w 256"/>
                <a:gd name="T1" fmla="*/ 9 h 390"/>
                <a:gd name="T2" fmla="*/ 92 w 256"/>
                <a:gd name="T3" fmla="*/ 9 h 390"/>
                <a:gd name="T4" fmla="*/ 100 w 256"/>
                <a:gd name="T5" fmla="*/ 76 h 390"/>
                <a:gd name="T6" fmla="*/ 103 w 256"/>
                <a:gd name="T7" fmla="*/ 76 h 390"/>
                <a:gd name="T8" fmla="*/ 153 w 256"/>
                <a:gd name="T9" fmla="*/ 18 h 390"/>
                <a:gd name="T10" fmla="*/ 211 w 256"/>
                <a:gd name="T11" fmla="*/ 0 h 390"/>
                <a:gd name="T12" fmla="*/ 238 w 256"/>
                <a:gd name="T13" fmla="*/ 2 h 390"/>
                <a:gd name="T14" fmla="*/ 256 w 256"/>
                <a:gd name="T15" fmla="*/ 8 h 390"/>
                <a:gd name="T16" fmla="*/ 238 w 256"/>
                <a:gd name="T17" fmla="*/ 105 h 390"/>
                <a:gd name="T18" fmla="*/ 218 w 256"/>
                <a:gd name="T19" fmla="*/ 100 h 390"/>
                <a:gd name="T20" fmla="*/ 197 w 256"/>
                <a:gd name="T21" fmla="*/ 99 h 390"/>
                <a:gd name="T22" fmla="*/ 152 w 256"/>
                <a:gd name="T23" fmla="*/ 114 h 390"/>
                <a:gd name="T24" fmla="*/ 113 w 256"/>
                <a:gd name="T25" fmla="*/ 169 h 390"/>
                <a:gd name="T26" fmla="*/ 113 w 256"/>
                <a:gd name="T27" fmla="*/ 390 h 390"/>
                <a:gd name="T28" fmla="*/ 0 w 256"/>
                <a:gd name="T29" fmla="*/ 390 h 390"/>
                <a:gd name="T30" fmla="*/ 0 w 256"/>
                <a:gd name="T31"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390">
                  <a:moveTo>
                    <a:pt x="0" y="9"/>
                  </a:moveTo>
                  <a:cubicBezTo>
                    <a:pt x="92" y="9"/>
                    <a:pt x="92" y="9"/>
                    <a:pt x="92" y="9"/>
                  </a:cubicBezTo>
                  <a:cubicBezTo>
                    <a:pt x="100" y="76"/>
                    <a:pt x="100" y="76"/>
                    <a:pt x="100" y="76"/>
                  </a:cubicBezTo>
                  <a:cubicBezTo>
                    <a:pt x="103" y="76"/>
                    <a:pt x="103" y="76"/>
                    <a:pt x="103" y="76"/>
                  </a:cubicBezTo>
                  <a:cubicBezTo>
                    <a:pt x="117" y="50"/>
                    <a:pt x="133" y="31"/>
                    <a:pt x="153" y="18"/>
                  </a:cubicBezTo>
                  <a:cubicBezTo>
                    <a:pt x="172" y="6"/>
                    <a:pt x="192" y="0"/>
                    <a:pt x="211" y="0"/>
                  </a:cubicBezTo>
                  <a:cubicBezTo>
                    <a:pt x="222" y="0"/>
                    <a:pt x="231" y="1"/>
                    <a:pt x="238" y="2"/>
                  </a:cubicBezTo>
                  <a:cubicBezTo>
                    <a:pt x="245" y="3"/>
                    <a:pt x="251" y="5"/>
                    <a:pt x="256" y="8"/>
                  </a:cubicBezTo>
                  <a:cubicBezTo>
                    <a:pt x="238" y="105"/>
                    <a:pt x="238" y="105"/>
                    <a:pt x="238" y="105"/>
                  </a:cubicBezTo>
                  <a:cubicBezTo>
                    <a:pt x="231" y="103"/>
                    <a:pt x="224" y="101"/>
                    <a:pt x="218" y="100"/>
                  </a:cubicBezTo>
                  <a:cubicBezTo>
                    <a:pt x="212" y="99"/>
                    <a:pt x="205" y="99"/>
                    <a:pt x="197" y="99"/>
                  </a:cubicBezTo>
                  <a:cubicBezTo>
                    <a:pt x="182" y="99"/>
                    <a:pt x="167" y="104"/>
                    <a:pt x="152" y="114"/>
                  </a:cubicBezTo>
                  <a:cubicBezTo>
                    <a:pt x="136" y="125"/>
                    <a:pt x="123" y="143"/>
                    <a:pt x="113" y="169"/>
                  </a:cubicBezTo>
                  <a:cubicBezTo>
                    <a:pt x="113" y="390"/>
                    <a:pt x="113" y="390"/>
                    <a:pt x="113" y="390"/>
                  </a:cubicBezTo>
                  <a:cubicBezTo>
                    <a:pt x="0" y="390"/>
                    <a:pt x="0" y="390"/>
                    <a:pt x="0" y="390"/>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grpSp>
      <p:grpSp>
        <p:nvGrpSpPr>
          <p:cNvPr id="13" name="Group 12"/>
          <p:cNvGrpSpPr>
            <a:grpSpLocks/>
          </p:cNvGrpSpPr>
          <p:nvPr/>
        </p:nvGrpSpPr>
        <p:grpSpPr bwMode="auto">
          <a:xfrm>
            <a:off x="3470275" y="2841625"/>
            <a:ext cx="615950" cy="704850"/>
            <a:chOff x="1989136" y="1387475"/>
            <a:chExt cx="2016126" cy="2305049"/>
          </a:xfrm>
        </p:grpSpPr>
        <p:sp>
          <p:nvSpPr>
            <p:cNvPr id="11" name="Freeform 9"/>
            <p:cNvSpPr>
              <a:spLocks/>
            </p:cNvSpPr>
            <p:nvPr/>
          </p:nvSpPr>
          <p:spPr bwMode="auto">
            <a:xfrm>
              <a:off x="2534739" y="1387475"/>
              <a:ext cx="1470523" cy="2003939"/>
            </a:xfrm>
            <a:custGeom>
              <a:avLst/>
              <a:gdLst>
                <a:gd name="T0" fmla="*/ 296 w 392"/>
                <a:gd name="T1" fmla="*/ 416 h 532"/>
                <a:gd name="T2" fmla="*/ 296 w 392"/>
                <a:gd name="T3" fmla="*/ 210 h 532"/>
                <a:gd name="T4" fmla="*/ 182 w 392"/>
                <a:gd name="T5" fmla="*/ 96 h 532"/>
                <a:gd name="T6" fmla="*/ 65 w 392"/>
                <a:gd name="T7" fmla="*/ 96 h 532"/>
                <a:gd name="T8" fmla="*/ 0 w 392"/>
                <a:gd name="T9" fmla="*/ 116 h 532"/>
                <a:gd name="T10" fmla="*/ 135 w 392"/>
                <a:gd name="T11" fmla="*/ 0 h 532"/>
                <a:gd name="T12" fmla="*/ 182 w 392"/>
                <a:gd name="T13" fmla="*/ 0 h 532"/>
                <a:gd name="T14" fmla="*/ 392 w 392"/>
                <a:gd name="T15" fmla="*/ 210 h 532"/>
                <a:gd name="T16" fmla="*/ 392 w 392"/>
                <a:gd name="T17" fmla="*/ 532 h 532"/>
                <a:gd name="T18" fmla="*/ 296 w 392"/>
                <a:gd name="T19" fmla="*/ 41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532">
                  <a:moveTo>
                    <a:pt x="296" y="416"/>
                  </a:moveTo>
                  <a:cubicBezTo>
                    <a:pt x="296" y="210"/>
                    <a:pt x="296" y="210"/>
                    <a:pt x="296" y="210"/>
                  </a:cubicBezTo>
                  <a:cubicBezTo>
                    <a:pt x="296" y="147"/>
                    <a:pt x="245" y="96"/>
                    <a:pt x="182" y="96"/>
                  </a:cubicBezTo>
                  <a:cubicBezTo>
                    <a:pt x="65" y="96"/>
                    <a:pt x="65" y="96"/>
                    <a:pt x="65" y="96"/>
                  </a:cubicBezTo>
                  <a:cubicBezTo>
                    <a:pt x="41" y="96"/>
                    <a:pt x="19" y="103"/>
                    <a:pt x="0" y="116"/>
                  </a:cubicBezTo>
                  <a:cubicBezTo>
                    <a:pt x="23" y="73"/>
                    <a:pt x="63" y="26"/>
                    <a:pt x="135" y="0"/>
                  </a:cubicBezTo>
                  <a:cubicBezTo>
                    <a:pt x="182" y="0"/>
                    <a:pt x="182" y="0"/>
                    <a:pt x="182" y="0"/>
                  </a:cubicBezTo>
                  <a:cubicBezTo>
                    <a:pt x="298" y="0"/>
                    <a:pt x="392" y="94"/>
                    <a:pt x="392" y="210"/>
                  </a:cubicBezTo>
                  <a:cubicBezTo>
                    <a:pt x="392" y="532"/>
                    <a:pt x="392" y="532"/>
                    <a:pt x="392" y="532"/>
                  </a:cubicBezTo>
                  <a:cubicBezTo>
                    <a:pt x="364" y="473"/>
                    <a:pt x="322" y="435"/>
                    <a:pt x="296" y="416"/>
                  </a:cubicBezTo>
                  <a:close/>
                </a:path>
              </a:pathLst>
            </a:custGeom>
            <a:gradFill>
              <a:gsLst>
                <a:gs pos="0">
                  <a:schemeClr val="accent2"/>
                </a:gs>
                <a:gs pos="100000">
                  <a:schemeClr val="accent2">
                    <a:lumMod val="75000"/>
                  </a:schemeClr>
                </a:gs>
              </a:gsLst>
              <a:lin ang="5400000" scaled="1"/>
            </a:gradFill>
            <a:ln>
              <a:noFill/>
            </a:ln>
          </p:spPr>
          <p:txBody>
            <a:bodyPr lIns="68580" tIns="34290" rIns="68580" bIns="34290"/>
            <a:lstStyle/>
            <a:p>
              <a:pPr>
                <a:defRPr/>
              </a:pPr>
              <a:endParaRPr lang="id-ID" sz="1350">
                <a:solidFill>
                  <a:prstClr val="black"/>
                </a:solidFill>
                <a:ea typeface="MS PGothic" pitchFamily="34" charset="-128"/>
              </a:endParaRPr>
            </a:p>
          </p:txBody>
        </p:sp>
        <p:sp>
          <p:nvSpPr>
            <p:cNvPr id="12" name="Freeform 10"/>
            <p:cNvSpPr>
              <a:spLocks/>
            </p:cNvSpPr>
            <p:nvPr/>
          </p:nvSpPr>
          <p:spPr bwMode="auto">
            <a:xfrm>
              <a:off x="1989136" y="1387475"/>
              <a:ext cx="2016126" cy="2305049"/>
            </a:xfrm>
            <a:custGeom>
              <a:avLst/>
              <a:gdLst>
                <a:gd name="T0" fmla="*/ 210 w 537"/>
                <a:gd name="T1" fmla="*/ 0 h 612"/>
                <a:gd name="T2" fmla="*/ 244 w 537"/>
                <a:gd name="T3" fmla="*/ 0 h 612"/>
                <a:gd name="T4" fmla="*/ 96 w 537"/>
                <a:gd name="T5" fmla="*/ 210 h 612"/>
                <a:gd name="T6" fmla="*/ 96 w 537"/>
                <a:gd name="T7" fmla="*/ 324 h 612"/>
                <a:gd name="T8" fmla="*/ 96 w 537"/>
                <a:gd name="T9" fmla="*/ 327 h 612"/>
                <a:gd name="T10" fmla="*/ 210 w 537"/>
                <a:gd name="T11" fmla="*/ 441 h 612"/>
                <a:gd name="T12" fmla="*/ 329 w 537"/>
                <a:gd name="T13" fmla="*/ 441 h 612"/>
                <a:gd name="T14" fmla="*/ 344 w 537"/>
                <a:gd name="T15" fmla="*/ 441 h 612"/>
                <a:gd name="T16" fmla="*/ 357 w 537"/>
                <a:gd name="T17" fmla="*/ 442 h 612"/>
                <a:gd name="T18" fmla="*/ 359 w 537"/>
                <a:gd name="T19" fmla="*/ 442 h 612"/>
                <a:gd name="T20" fmla="*/ 410 w 537"/>
                <a:gd name="T21" fmla="*/ 449 h 612"/>
                <a:gd name="T22" fmla="*/ 486 w 537"/>
                <a:gd name="T23" fmla="*/ 494 h 612"/>
                <a:gd name="T24" fmla="*/ 537 w 537"/>
                <a:gd name="T25" fmla="*/ 612 h 612"/>
                <a:gd name="T26" fmla="*/ 332 w 537"/>
                <a:gd name="T27" fmla="*/ 537 h 612"/>
                <a:gd name="T28" fmla="*/ 327 w 537"/>
                <a:gd name="T29" fmla="*/ 537 h 612"/>
                <a:gd name="T30" fmla="*/ 210 w 537"/>
                <a:gd name="T31" fmla="*/ 537 h 612"/>
                <a:gd name="T32" fmla="*/ 0 w 537"/>
                <a:gd name="T33" fmla="*/ 327 h 612"/>
                <a:gd name="T34" fmla="*/ 0 w 537"/>
                <a:gd name="T35" fmla="*/ 210 h 612"/>
                <a:gd name="T36" fmla="*/ 210 w 537"/>
                <a:gd name="T3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612">
                  <a:moveTo>
                    <a:pt x="210" y="0"/>
                  </a:moveTo>
                  <a:cubicBezTo>
                    <a:pt x="244" y="0"/>
                    <a:pt x="244" y="0"/>
                    <a:pt x="244" y="0"/>
                  </a:cubicBezTo>
                  <a:cubicBezTo>
                    <a:pt x="88" y="57"/>
                    <a:pt x="96" y="210"/>
                    <a:pt x="96" y="210"/>
                  </a:cubicBezTo>
                  <a:cubicBezTo>
                    <a:pt x="96" y="324"/>
                    <a:pt x="96" y="324"/>
                    <a:pt x="96" y="324"/>
                  </a:cubicBezTo>
                  <a:cubicBezTo>
                    <a:pt x="96" y="327"/>
                    <a:pt x="96" y="327"/>
                    <a:pt x="96" y="327"/>
                  </a:cubicBezTo>
                  <a:cubicBezTo>
                    <a:pt x="96" y="390"/>
                    <a:pt x="147" y="441"/>
                    <a:pt x="210" y="441"/>
                  </a:cubicBezTo>
                  <a:cubicBezTo>
                    <a:pt x="329" y="441"/>
                    <a:pt x="329" y="441"/>
                    <a:pt x="329" y="441"/>
                  </a:cubicBezTo>
                  <a:cubicBezTo>
                    <a:pt x="334" y="441"/>
                    <a:pt x="339" y="441"/>
                    <a:pt x="344" y="441"/>
                  </a:cubicBezTo>
                  <a:cubicBezTo>
                    <a:pt x="349" y="441"/>
                    <a:pt x="353" y="442"/>
                    <a:pt x="357" y="442"/>
                  </a:cubicBezTo>
                  <a:cubicBezTo>
                    <a:pt x="358" y="442"/>
                    <a:pt x="359" y="442"/>
                    <a:pt x="359" y="442"/>
                  </a:cubicBezTo>
                  <a:cubicBezTo>
                    <a:pt x="377" y="443"/>
                    <a:pt x="394" y="446"/>
                    <a:pt x="410" y="449"/>
                  </a:cubicBezTo>
                  <a:cubicBezTo>
                    <a:pt x="451" y="456"/>
                    <a:pt x="483" y="491"/>
                    <a:pt x="486" y="494"/>
                  </a:cubicBezTo>
                  <a:cubicBezTo>
                    <a:pt x="524" y="544"/>
                    <a:pt x="537" y="612"/>
                    <a:pt x="537" y="612"/>
                  </a:cubicBezTo>
                  <a:cubicBezTo>
                    <a:pt x="537" y="612"/>
                    <a:pt x="490" y="540"/>
                    <a:pt x="332" y="537"/>
                  </a:cubicBezTo>
                  <a:cubicBezTo>
                    <a:pt x="330" y="537"/>
                    <a:pt x="329" y="537"/>
                    <a:pt x="327" y="537"/>
                  </a:cubicBezTo>
                  <a:cubicBezTo>
                    <a:pt x="210" y="537"/>
                    <a:pt x="210" y="537"/>
                    <a:pt x="210" y="537"/>
                  </a:cubicBezTo>
                  <a:cubicBezTo>
                    <a:pt x="94" y="537"/>
                    <a:pt x="0" y="443"/>
                    <a:pt x="0" y="327"/>
                  </a:cubicBezTo>
                  <a:cubicBezTo>
                    <a:pt x="0" y="210"/>
                    <a:pt x="0" y="210"/>
                    <a:pt x="0" y="210"/>
                  </a:cubicBezTo>
                  <a:cubicBezTo>
                    <a:pt x="0" y="94"/>
                    <a:pt x="94" y="0"/>
                    <a:pt x="210" y="0"/>
                  </a:cubicBezTo>
                  <a:close/>
                </a:path>
              </a:pathLst>
            </a:custGeom>
            <a:gradFill>
              <a:gsLst>
                <a:gs pos="0">
                  <a:schemeClr val="accent2"/>
                </a:gs>
                <a:gs pos="100000">
                  <a:schemeClr val="accent2">
                    <a:lumMod val="75000"/>
                  </a:schemeClr>
                </a:gs>
              </a:gsLst>
              <a:lin ang="5400000" scaled="1"/>
            </a:gradFill>
            <a:ln>
              <a:noFill/>
            </a:ln>
          </p:spPr>
          <p:txBody>
            <a:bodyPr lIns="68580" tIns="34290" rIns="68580" bIns="34290"/>
            <a:lstStyle/>
            <a:p>
              <a:pPr>
                <a:defRPr/>
              </a:pPr>
              <a:endParaRPr lang="id-ID" sz="1350">
                <a:solidFill>
                  <a:prstClr val="black"/>
                </a:solidFill>
                <a:ea typeface="MS PGothic" pitchFamily="34" charset="-128"/>
              </a:endParaRPr>
            </a:p>
          </p:txBody>
        </p:sp>
      </p:grpSp>
      <p:sp>
        <p:nvSpPr>
          <p:cNvPr id="19" name="Rectangle 18"/>
          <p:cNvSpPr/>
          <p:nvPr/>
        </p:nvSpPr>
        <p:spPr>
          <a:xfrm>
            <a:off x="1595438" y="3673475"/>
            <a:ext cx="5953125" cy="323850"/>
          </a:xfrm>
          <a:prstGeom prst="rect">
            <a:avLst/>
          </a:prstGeom>
          <a:noFill/>
        </p:spPr>
        <p:txBody>
          <a:bodyPr>
            <a:spAutoFit/>
          </a:bodyPr>
          <a:lstStyle/>
          <a:p>
            <a:pPr algn="ctr">
              <a:defRPr/>
            </a:pPr>
            <a:r>
              <a:rPr lang="id-ID" sz="1500" dirty="0">
                <a:solidFill>
                  <a:prstClr val="white">
                    <a:lumMod val="95000"/>
                  </a:prstClr>
                </a:solidFill>
                <a:latin typeface="Source Sans Pro Light" panose="020B0403030403020204" pitchFamily="34" charset="0"/>
                <a:ea typeface="MS PGothic" pitchFamily="34" charset="-128"/>
              </a:rPr>
              <a:t>The Leader of the All business</a:t>
            </a:r>
            <a:r>
              <a:rPr lang="id-ID" sz="1500" b="1" dirty="0">
                <a:solidFill>
                  <a:prstClr val="white">
                    <a:lumMod val="95000"/>
                  </a:prstClr>
                </a:solidFill>
                <a:latin typeface="Source Sans Pro Light" panose="020B0403030403020204" pitchFamily="34" charset="0"/>
                <a:ea typeface="MS PGothic" pitchFamily="34" charset="-128"/>
              </a:rPr>
              <a:t> </a:t>
            </a:r>
            <a:r>
              <a:rPr lang="id-ID" sz="1500" dirty="0">
                <a:solidFill>
                  <a:prstClr val="white">
                    <a:lumMod val="95000"/>
                  </a:prstClr>
                </a:solidFill>
                <a:latin typeface="Source Sans Pro Light" panose="020B0403030403020204" pitchFamily="34" charset="0"/>
                <a:ea typeface="MS PGothic" pitchFamily="34" charset="-128"/>
              </a:rPr>
              <a:t>and personal presentation template </a:t>
            </a:r>
            <a:r>
              <a:rPr lang="id-ID" sz="1500" dirty="0">
                <a:solidFill>
                  <a:srgbClr val="2C3F50"/>
                </a:solidFill>
                <a:latin typeface="Source Sans Pro Light" panose="020B0403030403020204" pitchFamily="34" charset="0"/>
                <a:ea typeface="MS PGothic" pitchFamily="34" charset="-128"/>
              </a:rPr>
              <a:t>ever</a:t>
            </a:r>
          </a:p>
        </p:txBody>
      </p:sp>
      <p:cxnSp>
        <p:nvCxnSpPr>
          <p:cNvPr id="15" name="Straight Connector 14"/>
          <p:cNvCxnSpPr/>
          <p:nvPr/>
        </p:nvCxnSpPr>
        <p:spPr>
          <a:xfrm>
            <a:off x="4572000" y="4291013"/>
            <a:ext cx="0" cy="2566987"/>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pic>
        <p:nvPicPr>
          <p:cNvPr id="18" name="Content Placeholder 3" descr="HomeSlideBackground.png"/>
          <p:cNvPicPr>
            <a:picLocks noChangeAspect="1"/>
          </p:cNvPicPr>
          <p:nvPr/>
        </p:nvPicPr>
        <p:blipFill>
          <a:blip r:embed="rId3" cstate="print">
            <a:duotone>
              <a:schemeClr val="accent1">
                <a:shade val="45000"/>
                <a:satMod val="135000"/>
              </a:schemeClr>
              <a:prstClr val="white"/>
            </a:duotone>
          </a:blip>
          <a:stretch>
            <a:fillRect/>
          </a:stretch>
        </p:blipFill>
        <p:spPr>
          <a:xfrm>
            <a:off x="-2" y="0"/>
            <a:ext cx="9144001" cy="6858000"/>
          </a:xfrm>
          <a:prstGeom prst="rect">
            <a:avLst/>
          </a:prstGeom>
          <a:ln>
            <a:solidFill>
              <a:schemeClr val="accent5"/>
            </a:solidFill>
          </a:ln>
        </p:spPr>
      </p:pic>
      <p:sp>
        <p:nvSpPr>
          <p:cNvPr id="2" name="Rectangle 1"/>
          <p:cNvSpPr/>
          <p:nvPr/>
        </p:nvSpPr>
        <p:spPr>
          <a:xfrm>
            <a:off x="1295400" y="3886200"/>
            <a:ext cx="6634163" cy="990600"/>
          </a:xfrm>
          <a:prstGeom prst="rect">
            <a:avLst/>
          </a:prstGeom>
          <a:solidFill>
            <a:srgbClr val="101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4038600"/>
            <a:ext cx="6634163" cy="990600"/>
          </a:xfrm>
          <a:prstGeom prst="rect">
            <a:avLst/>
          </a:prstGeom>
          <a:solidFill>
            <a:srgbClr val="101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6971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dirty="0">
                <a:solidFill>
                  <a:schemeClr val="bg1"/>
                </a:solidFill>
              </a:rPr>
              <a:t>StepUp Schools Initiative</a:t>
            </a:r>
          </a:p>
        </p:txBody>
      </p:sp>
      <p:sp>
        <p:nvSpPr>
          <p:cNvPr id="7" name="Content Placeholder 6">
            <a:extLst>
              <a:ext uri="{FF2B5EF4-FFF2-40B4-BE49-F238E27FC236}">
                <a16:creationId xmlns:a16="http://schemas.microsoft.com/office/drawing/2014/main" xmlns="" id="{AAA7D122-AC3A-D249-9128-0F57E5008394}"/>
              </a:ext>
            </a:extLst>
          </p:cNvPr>
          <p:cNvSpPr txBox="1">
            <a:spLocks noGrp="1"/>
          </p:cNvSpPr>
          <p:nvPr>
            <p:ph sz="half" idx="1"/>
          </p:nvPr>
        </p:nvSpPr>
        <p:spPr>
          <a:xfrm>
            <a:off x="457200" y="1600200"/>
            <a:ext cx="8058150" cy="3063403"/>
          </a:xfrm>
          <a:prstGeom prst="rect">
            <a:avLst/>
          </a:prstGeom>
          <a:noFill/>
        </p:spPr>
        <p:txBody>
          <a:bodyPr wrap="square" rtlCol="0">
            <a:spAutoFit/>
          </a:bodyPr>
          <a:lstStyle/>
          <a:p>
            <a:r>
              <a:rPr lang="en-US" dirty="0"/>
              <a:t>Targeted outreach to first-generation, low-income and other historically underrepresented student populations.</a:t>
            </a:r>
          </a:p>
          <a:p>
            <a:r>
              <a:rPr lang="en-US" dirty="0"/>
              <a:t>Partner schools to receive tailored outreach, counselor training, and grants.</a:t>
            </a:r>
          </a:p>
          <a:p>
            <a:r>
              <a:rPr lang="en-US" dirty="0"/>
              <a:t>Data-driven approach to baseline and measure year-to-year progress.</a:t>
            </a:r>
          </a:p>
        </p:txBody>
      </p:sp>
    </p:spTree>
    <p:extLst>
      <p:ext uri="{BB962C8B-B14F-4D97-AF65-F5344CB8AC3E}">
        <p14:creationId xmlns:p14="http://schemas.microsoft.com/office/powerpoint/2010/main" val="246917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9775CA6-C0F5-B840-A618-DD65A432D63C}"/>
              </a:ext>
            </a:extLst>
          </p:cNvPr>
          <p:cNvSpPr>
            <a:spLocks noGrp="1"/>
          </p:cNvSpPr>
          <p:nvPr>
            <p:ph type="title"/>
          </p:nvPr>
        </p:nvSpPr>
        <p:spPr/>
        <p:txBody>
          <a:bodyPr/>
          <a:lstStyle/>
          <a:p>
            <a:r>
              <a:rPr lang="en-US" dirty="0"/>
              <a:t>School Selection Based on Data</a:t>
            </a:r>
          </a:p>
        </p:txBody>
      </p:sp>
      <p:sp>
        <p:nvSpPr>
          <p:cNvPr id="3" name="Content Placeholder 2">
            <a:extLst>
              <a:ext uri="{FF2B5EF4-FFF2-40B4-BE49-F238E27FC236}">
                <a16:creationId xmlns:a16="http://schemas.microsoft.com/office/drawing/2014/main" xmlns="" id="{B24F4C96-761D-8A47-98E6-EED63F35CB81}"/>
              </a:ext>
            </a:extLst>
          </p:cNvPr>
          <p:cNvSpPr>
            <a:spLocks noGrp="1"/>
          </p:cNvSpPr>
          <p:nvPr>
            <p:ph sz="half" idx="1"/>
          </p:nvPr>
        </p:nvSpPr>
        <p:spPr/>
        <p:txBody>
          <a:bodyPr/>
          <a:lstStyle/>
          <a:p>
            <a:endParaRPr lang="en-US"/>
          </a:p>
        </p:txBody>
      </p:sp>
      <p:sp>
        <p:nvSpPr>
          <p:cNvPr id="6" name="Rectangle 5">
            <a:extLst>
              <a:ext uri="{FF2B5EF4-FFF2-40B4-BE49-F238E27FC236}">
                <a16:creationId xmlns:a16="http://schemas.microsoft.com/office/drawing/2014/main" xmlns="" id="{6CEE1FAE-A96C-3240-881D-785BF8AF3316}"/>
              </a:ext>
            </a:extLst>
          </p:cNvPr>
          <p:cNvSpPr/>
          <p:nvPr/>
        </p:nvSpPr>
        <p:spPr>
          <a:xfrm>
            <a:off x="5181600" y="2278063"/>
            <a:ext cx="3124200" cy="1295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non-white</a:t>
            </a:r>
          </a:p>
        </p:txBody>
      </p:sp>
      <p:sp>
        <p:nvSpPr>
          <p:cNvPr id="8" name="Rectangle 7">
            <a:extLst>
              <a:ext uri="{FF2B5EF4-FFF2-40B4-BE49-F238E27FC236}">
                <a16:creationId xmlns:a16="http://schemas.microsoft.com/office/drawing/2014/main" xmlns="" id="{05202E9A-4941-C041-B5CD-C9EAE9615417}"/>
              </a:ext>
            </a:extLst>
          </p:cNvPr>
          <p:cNvSpPr/>
          <p:nvPr/>
        </p:nvSpPr>
        <p:spPr>
          <a:xfrm>
            <a:off x="790402" y="2278063"/>
            <a:ext cx="3124200" cy="1295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qualifying for Free and Reduced Lunch</a:t>
            </a:r>
          </a:p>
        </p:txBody>
      </p:sp>
      <p:sp>
        <p:nvSpPr>
          <p:cNvPr id="9" name="Rectangle 8">
            <a:extLst>
              <a:ext uri="{FF2B5EF4-FFF2-40B4-BE49-F238E27FC236}">
                <a16:creationId xmlns:a16="http://schemas.microsoft.com/office/drawing/2014/main" xmlns="" id="{5BE344B3-30CF-B248-824C-8E3DE574826E}"/>
              </a:ext>
            </a:extLst>
          </p:cNvPr>
          <p:cNvSpPr/>
          <p:nvPr/>
        </p:nvSpPr>
        <p:spPr>
          <a:xfrm>
            <a:off x="5181600" y="4602162"/>
            <a:ext cx="3124200" cy="117625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enrolling in college</a:t>
            </a:r>
          </a:p>
        </p:txBody>
      </p:sp>
      <p:sp>
        <p:nvSpPr>
          <p:cNvPr id="10" name="Rectangle 9">
            <a:extLst>
              <a:ext uri="{FF2B5EF4-FFF2-40B4-BE49-F238E27FC236}">
                <a16:creationId xmlns:a16="http://schemas.microsoft.com/office/drawing/2014/main" xmlns="" id="{5B994FD4-8514-F445-8D8B-AFF75C0DF1A7}"/>
              </a:ext>
            </a:extLst>
          </p:cNvPr>
          <p:cNvSpPr/>
          <p:nvPr/>
        </p:nvSpPr>
        <p:spPr>
          <a:xfrm>
            <a:off x="790402" y="4602162"/>
            <a:ext cx="3124200" cy="117625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FAFSA completions</a:t>
            </a:r>
          </a:p>
        </p:txBody>
      </p:sp>
    </p:spTree>
    <p:extLst>
      <p:ext uri="{BB962C8B-B14F-4D97-AF65-F5344CB8AC3E}">
        <p14:creationId xmlns:p14="http://schemas.microsoft.com/office/powerpoint/2010/main" val="188421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9775CA6-C0F5-B840-A618-DD65A432D63C}"/>
              </a:ext>
            </a:extLst>
          </p:cNvPr>
          <p:cNvSpPr>
            <a:spLocks noGrp="1"/>
          </p:cNvSpPr>
          <p:nvPr>
            <p:ph type="title"/>
          </p:nvPr>
        </p:nvSpPr>
        <p:spPr/>
        <p:txBody>
          <a:bodyPr/>
          <a:lstStyle/>
          <a:p>
            <a:r>
              <a:rPr lang="en-US" dirty="0"/>
              <a:t>16 High Schools</a:t>
            </a:r>
          </a:p>
        </p:txBody>
      </p:sp>
      <p:sp>
        <p:nvSpPr>
          <p:cNvPr id="3" name="Content Placeholder 2">
            <a:extLst>
              <a:ext uri="{FF2B5EF4-FFF2-40B4-BE49-F238E27FC236}">
                <a16:creationId xmlns:a16="http://schemas.microsoft.com/office/drawing/2014/main" xmlns="" id="{B24F4C96-761D-8A47-98E6-EED63F35CB81}"/>
              </a:ext>
            </a:extLst>
          </p:cNvPr>
          <p:cNvSpPr>
            <a:spLocks noGrp="1"/>
          </p:cNvSpPr>
          <p:nvPr>
            <p:ph sz="half" idx="1"/>
          </p:nvPr>
        </p:nvSpPr>
        <p:spPr/>
        <p:txBody>
          <a:bodyPr/>
          <a:lstStyle/>
          <a:p>
            <a:endParaRPr lang="en-US"/>
          </a:p>
        </p:txBody>
      </p:sp>
      <p:graphicFrame>
        <p:nvGraphicFramePr>
          <p:cNvPr id="11" name="Table 10">
            <a:extLst>
              <a:ext uri="{FF2B5EF4-FFF2-40B4-BE49-F238E27FC236}">
                <a16:creationId xmlns:a16="http://schemas.microsoft.com/office/drawing/2014/main" xmlns="" id="{2C21C148-C319-5C45-B8BB-9897448DF5CB}"/>
              </a:ext>
            </a:extLst>
          </p:cNvPr>
          <p:cNvGraphicFramePr>
            <a:graphicFrameLocks noGrp="1"/>
          </p:cNvGraphicFramePr>
          <p:nvPr>
            <p:extLst>
              <p:ext uri="{D42A27DB-BD31-4B8C-83A1-F6EECF244321}">
                <p14:modId xmlns:p14="http://schemas.microsoft.com/office/powerpoint/2010/main" val="294564172"/>
              </p:ext>
            </p:extLst>
          </p:nvPr>
        </p:nvGraphicFramePr>
        <p:xfrm>
          <a:off x="914400" y="1664725"/>
          <a:ext cx="7038977" cy="4933313"/>
        </p:xfrm>
        <a:graphic>
          <a:graphicData uri="http://schemas.openxmlformats.org/drawingml/2006/table">
            <a:tbl>
              <a:tblPr firstRow="1" bandRow="1">
                <a:tableStyleId>{5C22544A-7EE6-4342-B048-85BDC9FD1C3A}</a:tableStyleId>
              </a:tblPr>
              <a:tblGrid>
                <a:gridCol w="915611">
                  <a:extLst>
                    <a:ext uri="{9D8B030D-6E8A-4147-A177-3AD203B41FA5}">
                      <a16:colId xmlns:a16="http://schemas.microsoft.com/office/drawing/2014/main" xmlns="" val="3271300696"/>
                    </a:ext>
                  </a:extLst>
                </a:gridCol>
                <a:gridCol w="2270646">
                  <a:extLst>
                    <a:ext uri="{9D8B030D-6E8A-4147-A177-3AD203B41FA5}">
                      <a16:colId xmlns:a16="http://schemas.microsoft.com/office/drawing/2014/main" xmlns="" val="417352156"/>
                    </a:ext>
                  </a:extLst>
                </a:gridCol>
                <a:gridCol w="547543">
                  <a:extLst>
                    <a:ext uri="{9D8B030D-6E8A-4147-A177-3AD203B41FA5}">
                      <a16:colId xmlns:a16="http://schemas.microsoft.com/office/drawing/2014/main" xmlns="" val="784515920"/>
                    </a:ext>
                  </a:extLst>
                </a:gridCol>
                <a:gridCol w="1337829">
                  <a:extLst>
                    <a:ext uri="{9D8B030D-6E8A-4147-A177-3AD203B41FA5}">
                      <a16:colId xmlns:a16="http://schemas.microsoft.com/office/drawing/2014/main" xmlns="" val="3790417807"/>
                    </a:ext>
                  </a:extLst>
                </a:gridCol>
                <a:gridCol w="1967348">
                  <a:extLst>
                    <a:ext uri="{9D8B030D-6E8A-4147-A177-3AD203B41FA5}">
                      <a16:colId xmlns:a16="http://schemas.microsoft.com/office/drawing/2014/main" xmlns="" val="1523075175"/>
                    </a:ext>
                  </a:extLst>
                </a:gridCol>
              </a:tblGrid>
              <a:tr h="448483">
                <a:tc rowSpan="6">
                  <a:txBody>
                    <a:bodyPr/>
                    <a:lstStyle/>
                    <a:p>
                      <a:pPr algn="ctr" fontAlgn="b"/>
                      <a:r>
                        <a:rPr lang="en-US" sz="1800" b="1" i="0" u="none" strike="noStrike" dirty="0">
                          <a:solidFill>
                            <a:schemeClr val="bg1"/>
                          </a:solidFill>
                          <a:effectLst/>
                          <a:latin typeface="+mn-lt"/>
                        </a:rPr>
                        <a:t>Granite</a:t>
                      </a:r>
                    </a:p>
                    <a:p>
                      <a:pPr algn="ctr" fontAlgn="b"/>
                      <a:r>
                        <a:rPr lang="en-US" sz="1800" b="1" i="0" u="none" strike="noStrike" dirty="0">
                          <a:solidFill>
                            <a:schemeClr val="bg1"/>
                          </a:solidFill>
                          <a:effectLst/>
                          <a:latin typeface="+mn-lt"/>
                        </a:rPr>
                        <a:t>District</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Hunter</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rowSpan="2">
                  <a:txBody>
                    <a:bodyPr/>
                    <a:lstStyle/>
                    <a:p>
                      <a:pPr algn="ctr" fontAlgn="b"/>
                      <a:r>
                        <a:rPr lang="en-US" sz="1800" b="1" i="0" u="none" strike="noStrike" dirty="0">
                          <a:solidFill>
                            <a:schemeClr val="bg1"/>
                          </a:solidFill>
                          <a:effectLst/>
                          <a:latin typeface="+mn-lt"/>
                        </a:rPr>
                        <a:t>Ogden</a:t>
                      </a:r>
                    </a:p>
                    <a:p>
                      <a:pPr algn="ctr" fontAlgn="b"/>
                      <a:r>
                        <a:rPr lang="en-US" sz="1800" b="1" i="0" u="none" strike="noStrike" dirty="0">
                          <a:solidFill>
                            <a:schemeClr val="bg1"/>
                          </a:solidFill>
                          <a:effectLst/>
                          <a:latin typeface="+mn-lt"/>
                        </a:rPr>
                        <a:t>District</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Ben Lomond</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782835670"/>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Kearns</a:t>
                      </a:r>
                    </a:p>
                  </a:txBody>
                  <a:tcPr marL="9525" marR="9525" marT="9525" marB="0" anchor="ctr">
                    <a:lnL w="381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1800" b="0" i="0" u="none" strike="noStrike" dirty="0">
                          <a:solidFill>
                            <a:schemeClr val="bg1"/>
                          </a:solidFill>
                          <a:effectLst/>
                          <a:latin typeface="+mn-lt"/>
                        </a:rPr>
                        <a:t>Ogden</a:t>
                      </a:r>
                    </a:p>
                  </a:txBody>
                  <a:tcPr marL="9525" marR="9525" marT="9525"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48280390"/>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Granger</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San Juan</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San Juan</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47258847"/>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Cyprus</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Millard</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Millard</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01475760"/>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Cottonwood</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Box Elder</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Bear River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5518048"/>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Taylorsville</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S. Sanpete</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Gunnison Valley</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5782539"/>
                  </a:ext>
                </a:extLst>
              </a:tr>
              <a:tr h="448483">
                <a:tc rowSpan="3">
                  <a:txBody>
                    <a:bodyPr/>
                    <a:lstStyle/>
                    <a:p>
                      <a:pPr algn="ctr" fontAlgn="b"/>
                      <a:r>
                        <a:rPr lang="en-US" sz="1800" b="1" i="0" u="none" strike="noStrike" dirty="0">
                          <a:solidFill>
                            <a:schemeClr val="bg1"/>
                          </a:solidFill>
                          <a:effectLst/>
                          <a:latin typeface="+mn-lt"/>
                        </a:rPr>
                        <a:t>Salt Lake</a:t>
                      </a:r>
                    </a:p>
                    <a:p>
                      <a:pPr algn="ctr" fontAlgn="b"/>
                      <a:r>
                        <a:rPr lang="en-US" sz="1800" b="1" i="0" u="none" strike="noStrike" dirty="0">
                          <a:solidFill>
                            <a:schemeClr val="bg1"/>
                          </a:solidFill>
                          <a:effectLst/>
                          <a:latin typeface="+mn-lt"/>
                        </a:rPr>
                        <a:t>District</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SLCSE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8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Washington</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Dixie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7078050"/>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East</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solidFill>
                          <a:schemeClr val="bg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800" dirty="0">
                        <a:solidFill>
                          <a:schemeClr val="bg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499246"/>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West</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29486165"/>
                  </a:ext>
                </a:extLst>
              </a:tr>
              <a:tr h="448483">
                <a:tc rowSpan="2">
                  <a:txBody>
                    <a:bodyPr/>
                    <a:lstStyle/>
                    <a:p>
                      <a:endParaRPr lang="en-US" sz="1800" dirty="0">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800" dirty="0">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8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8336274"/>
                  </a:ext>
                </a:extLst>
              </a:tr>
              <a:tr h="448483">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sz="1800" dirty="0">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771241610"/>
                  </a:ext>
                </a:extLst>
              </a:tr>
            </a:tbl>
          </a:graphicData>
        </a:graphic>
      </p:graphicFrame>
    </p:spTree>
    <p:extLst>
      <p:ext uri="{BB962C8B-B14F-4D97-AF65-F5344CB8AC3E}">
        <p14:creationId xmlns:p14="http://schemas.microsoft.com/office/powerpoint/2010/main" val="419523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9775CA6-C0F5-B840-A618-DD65A432D63C}"/>
              </a:ext>
            </a:extLst>
          </p:cNvPr>
          <p:cNvSpPr>
            <a:spLocks noGrp="1"/>
          </p:cNvSpPr>
          <p:nvPr>
            <p:ph type="title"/>
          </p:nvPr>
        </p:nvSpPr>
        <p:spPr/>
        <p:txBody>
          <a:bodyPr/>
          <a:lstStyle/>
          <a:p>
            <a:r>
              <a:rPr lang="en-US" dirty="0"/>
              <a:t>19 “Feeder” Jr. High Schools</a:t>
            </a:r>
          </a:p>
        </p:txBody>
      </p:sp>
      <p:sp>
        <p:nvSpPr>
          <p:cNvPr id="3" name="Content Placeholder 2">
            <a:extLst>
              <a:ext uri="{FF2B5EF4-FFF2-40B4-BE49-F238E27FC236}">
                <a16:creationId xmlns:a16="http://schemas.microsoft.com/office/drawing/2014/main" xmlns="" id="{B24F4C96-761D-8A47-98E6-EED63F35CB81}"/>
              </a:ext>
            </a:extLst>
          </p:cNvPr>
          <p:cNvSpPr>
            <a:spLocks noGrp="1"/>
          </p:cNvSpPr>
          <p:nvPr>
            <p:ph sz="half" idx="1"/>
          </p:nvPr>
        </p:nvSpPr>
        <p:spPr/>
        <p:txBody>
          <a:bodyPr/>
          <a:lstStyle/>
          <a:p>
            <a:endParaRPr lang="en-US"/>
          </a:p>
        </p:txBody>
      </p:sp>
      <p:graphicFrame>
        <p:nvGraphicFramePr>
          <p:cNvPr id="5" name="Table 4">
            <a:extLst>
              <a:ext uri="{FF2B5EF4-FFF2-40B4-BE49-F238E27FC236}">
                <a16:creationId xmlns:a16="http://schemas.microsoft.com/office/drawing/2014/main" xmlns="" id="{D6C911EB-6A0D-B147-AAC3-E9FE69BFDBBF}"/>
              </a:ext>
            </a:extLst>
          </p:cNvPr>
          <p:cNvGraphicFramePr>
            <a:graphicFrameLocks noGrp="1"/>
          </p:cNvGraphicFramePr>
          <p:nvPr>
            <p:extLst>
              <p:ext uri="{D42A27DB-BD31-4B8C-83A1-F6EECF244321}">
                <p14:modId xmlns:p14="http://schemas.microsoft.com/office/powerpoint/2010/main" val="2314995853"/>
              </p:ext>
            </p:extLst>
          </p:nvPr>
        </p:nvGraphicFramePr>
        <p:xfrm>
          <a:off x="1295400" y="1828800"/>
          <a:ext cx="6096000" cy="4637405"/>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xmlns="" val="3271300696"/>
                    </a:ext>
                  </a:extLst>
                </a:gridCol>
                <a:gridCol w="1584960">
                  <a:extLst>
                    <a:ext uri="{9D8B030D-6E8A-4147-A177-3AD203B41FA5}">
                      <a16:colId xmlns:a16="http://schemas.microsoft.com/office/drawing/2014/main" xmlns="" val="417352156"/>
                    </a:ext>
                  </a:extLst>
                </a:gridCol>
                <a:gridCol w="685800">
                  <a:extLst>
                    <a:ext uri="{9D8B030D-6E8A-4147-A177-3AD203B41FA5}">
                      <a16:colId xmlns:a16="http://schemas.microsoft.com/office/drawing/2014/main" xmlns="" val="631988007"/>
                    </a:ext>
                  </a:extLst>
                </a:gridCol>
                <a:gridCol w="1219200">
                  <a:extLst>
                    <a:ext uri="{9D8B030D-6E8A-4147-A177-3AD203B41FA5}">
                      <a16:colId xmlns:a16="http://schemas.microsoft.com/office/drawing/2014/main" xmlns="" val="3790417807"/>
                    </a:ext>
                  </a:extLst>
                </a:gridCol>
                <a:gridCol w="1752600">
                  <a:extLst>
                    <a:ext uri="{9D8B030D-6E8A-4147-A177-3AD203B41FA5}">
                      <a16:colId xmlns:a16="http://schemas.microsoft.com/office/drawing/2014/main" xmlns="" val="1523075175"/>
                    </a:ext>
                  </a:extLst>
                </a:gridCol>
              </a:tblGrid>
              <a:tr h="370840">
                <a:tc rowSpan="12">
                  <a:txBody>
                    <a:bodyPr/>
                    <a:lstStyle/>
                    <a:p>
                      <a:pPr algn="ctr" fontAlgn="b"/>
                      <a:r>
                        <a:rPr lang="en-US" sz="1800" b="1" i="0" u="none" strike="noStrike" dirty="0">
                          <a:solidFill>
                            <a:schemeClr val="bg1"/>
                          </a:solidFill>
                          <a:effectLst/>
                          <a:latin typeface="+mn-lt"/>
                        </a:rPr>
                        <a:t>Granite District</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Hunter</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rowSpan="5">
                  <a:txBody>
                    <a:bodyPr/>
                    <a:lstStyle/>
                    <a:p>
                      <a:pPr algn="ctr" fontAlgn="b"/>
                      <a:endParaRPr lang="en-US" sz="1800" b="0"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rowSpan="5">
                  <a:txBody>
                    <a:bodyPr/>
                    <a:lstStyle/>
                    <a:p>
                      <a:pPr algn="ctr" fontAlgn="b"/>
                      <a:r>
                        <a:rPr lang="en-US" sz="1800" b="1" i="0" u="none" strike="noStrike" dirty="0">
                          <a:solidFill>
                            <a:schemeClr val="bg1"/>
                          </a:solidFill>
                          <a:effectLst/>
                          <a:latin typeface="+mn-lt"/>
                        </a:rPr>
                        <a:t>Salt Lake District</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Bryant Middle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782835670"/>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Granite Park</a:t>
                      </a:r>
                    </a:p>
                  </a:txBody>
                  <a:tcPr marL="9525" marR="9525" marT="9525" marB="0" anchor="ctr">
                    <a:lnL w="381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bg1"/>
                          </a:solidFill>
                          <a:effectLst/>
                          <a:latin typeface="+mn-lt"/>
                        </a:rPr>
                        <a:t>SLCSE</a:t>
                      </a:r>
                    </a:p>
                  </a:txBody>
                  <a:tcPr marL="9525" marR="9525" marT="9525"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48280390"/>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Valley</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bg1"/>
                          </a:solidFill>
                          <a:effectLst/>
                          <a:latin typeface="+mn-lt"/>
                        </a:rPr>
                        <a:t>Clayton Middle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7258847"/>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West Lake</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bg1"/>
                          </a:solidFill>
                          <a:effectLst/>
                          <a:latin typeface="+mn-lt"/>
                        </a:rPr>
                        <a:t>Glendale Middle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01475760"/>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Kennedy</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bg1"/>
                          </a:solidFill>
                          <a:effectLst/>
                          <a:latin typeface="+mn-lt"/>
                        </a:rPr>
                        <a:t>Northwest Middle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5518048"/>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Eisenhower</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algn="ctr" fontAlgn="b"/>
                      <a:endParaRPr lang="en-US" sz="1800" b="0"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algn="ctr" fontAlgn="b"/>
                      <a:r>
                        <a:rPr lang="en-US" sz="1800" b="1" i="0" u="none" strike="noStrike" dirty="0">
                          <a:solidFill>
                            <a:schemeClr val="bg1"/>
                          </a:solidFill>
                          <a:effectLst/>
                          <a:latin typeface="+mn-lt"/>
                        </a:rPr>
                        <a:t>Ogden</a:t>
                      </a:r>
                    </a:p>
                    <a:p>
                      <a:pPr algn="ctr" fontAlgn="b"/>
                      <a:r>
                        <a:rPr lang="en-US" sz="1800" b="1" i="0" u="none" strike="noStrike" dirty="0">
                          <a:solidFill>
                            <a:schemeClr val="bg1"/>
                          </a:solidFill>
                          <a:effectLst/>
                          <a:latin typeface="+mn-lt"/>
                        </a:rPr>
                        <a:t>District</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Highland</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595782539"/>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800" b="0" i="0" u="none" strike="noStrike" dirty="0">
                          <a:solidFill>
                            <a:schemeClr val="bg1"/>
                          </a:solidFill>
                          <a:effectLst/>
                          <a:latin typeface="+mn-lt"/>
                        </a:rPr>
                        <a:t>Hunter</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bg1"/>
                          </a:solidFill>
                          <a:effectLst/>
                          <a:latin typeface="+mn-lt"/>
                        </a:rPr>
                        <a:t>Mound Fort</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37078050"/>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Jefferson</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bg1"/>
                          </a:solidFill>
                          <a:effectLst/>
                          <a:latin typeface="+mn-lt"/>
                        </a:rPr>
                        <a:t>Mount Ogden</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4499246"/>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Bonneville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San Juan</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Albert Lyman Middle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29486165"/>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0" i="0" u="none" strike="noStrike" dirty="0">
                          <a:solidFill>
                            <a:schemeClr val="bg1"/>
                          </a:solidFill>
                          <a:effectLst/>
                          <a:latin typeface="+mn-lt"/>
                        </a:rPr>
                        <a:t>Scott Matheson</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Millard</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Fillmore Middle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8336274"/>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err="1">
                          <a:solidFill>
                            <a:schemeClr val="bg1"/>
                          </a:solidFill>
                          <a:effectLst/>
                          <a:latin typeface="+mn-lt"/>
                        </a:rPr>
                        <a:t>Bennion</a:t>
                      </a:r>
                      <a:endParaRPr lang="en-US" sz="1800" b="0" i="0" u="none" strike="noStrike" dirty="0">
                        <a:solidFill>
                          <a:schemeClr val="bg1"/>
                        </a:solidFill>
                        <a:effectLst/>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bg1"/>
                          </a:solidFill>
                          <a:effectLst/>
                          <a:latin typeface="+mn-lt"/>
                        </a:rPr>
                        <a:t>Washington</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bg1"/>
                          </a:solidFill>
                          <a:effectLst/>
                          <a:latin typeface="+mn-lt"/>
                        </a:rPr>
                        <a:t>Dixie Middle</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71241610"/>
                  </a:ext>
                </a:extLst>
              </a:tr>
              <a:tr h="37084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bg1"/>
                          </a:solidFill>
                          <a:effectLst/>
                          <a:latin typeface="+mn-lt"/>
                        </a:rPr>
                        <a:t>Kearns</a:t>
                      </a:r>
                    </a:p>
                  </a:txBody>
                  <a:tcPr marL="9525" marR="9525" marT="9525" marB="0" anchor="ctr">
                    <a:lnL w="381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800" dirty="0">
                        <a:solidFill>
                          <a:schemeClr val="bg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800" dirty="0">
                        <a:solidFill>
                          <a:schemeClr val="bg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33227806"/>
                  </a:ext>
                </a:extLst>
              </a:tr>
            </a:tbl>
          </a:graphicData>
        </a:graphic>
      </p:graphicFrame>
    </p:spTree>
    <p:extLst>
      <p:ext uri="{BB962C8B-B14F-4D97-AF65-F5344CB8AC3E}">
        <p14:creationId xmlns:p14="http://schemas.microsoft.com/office/powerpoint/2010/main" val="281352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C13DB-C28E-1749-B713-7F67CE05AD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9E1FB0A-E73D-8E43-AE12-D90CBD69DFF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B24A761F-BCFA-1A46-A45F-B1C48B220621}"/>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xmlns="" id="{34B800C1-95A7-2F4D-A3FE-F9F47B43B1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6950" y="336903"/>
            <a:ext cx="4800600" cy="6152225"/>
          </a:xfrm>
          <a:prstGeom prst="rect">
            <a:avLst/>
          </a:prstGeom>
        </p:spPr>
      </p:pic>
    </p:spTree>
    <p:extLst>
      <p:ext uri="{BB962C8B-B14F-4D97-AF65-F5344CB8AC3E}">
        <p14:creationId xmlns:p14="http://schemas.microsoft.com/office/powerpoint/2010/main" val="150178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DD69F-E770-DB4E-B8D6-F12502CCC2E3}"/>
              </a:ext>
            </a:extLst>
          </p:cNvPr>
          <p:cNvSpPr>
            <a:spLocks noGrp="1"/>
          </p:cNvSpPr>
          <p:nvPr>
            <p:ph type="title"/>
          </p:nvPr>
        </p:nvSpPr>
        <p:spPr/>
        <p:txBody>
          <a:bodyPr/>
          <a:lstStyle/>
          <a:p>
            <a:r>
              <a:rPr lang="en-US" dirty="0"/>
              <a:t>Purpose of StepUp Schools</a:t>
            </a:r>
          </a:p>
        </p:txBody>
      </p:sp>
      <p:sp>
        <p:nvSpPr>
          <p:cNvPr id="3" name="Content Placeholder 2">
            <a:extLst>
              <a:ext uri="{FF2B5EF4-FFF2-40B4-BE49-F238E27FC236}">
                <a16:creationId xmlns:a16="http://schemas.microsoft.com/office/drawing/2014/main" xmlns="" id="{81E1A09D-C308-B343-8FF3-E61D7B8FA95B}"/>
              </a:ext>
            </a:extLst>
          </p:cNvPr>
          <p:cNvSpPr>
            <a:spLocks noGrp="1"/>
          </p:cNvSpPr>
          <p:nvPr>
            <p:ph sz="half" idx="1"/>
          </p:nvPr>
        </p:nvSpPr>
        <p:spPr>
          <a:xfrm>
            <a:off x="628650" y="1619956"/>
            <a:ext cx="8058150" cy="4525963"/>
          </a:xfrm>
        </p:spPr>
        <p:txBody>
          <a:bodyPr/>
          <a:lstStyle/>
          <a:p>
            <a:pPr marL="457200" indent="-457200">
              <a:buAutoNum type="arabicParenR"/>
            </a:pPr>
            <a:r>
              <a:rPr lang="en-US" dirty="0"/>
              <a:t>Increase college-knowledge of students in partner schools</a:t>
            </a:r>
          </a:p>
          <a:p>
            <a:pPr marL="457200" indent="-457200">
              <a:buAutoNum type="arabicParenR"/>
            </a:pPr>
            <a:r>
              <a:rPr lang="en-US" dirty="0"/>
              <a:t>Help students be better prepared for college</a:t>
            </a:r>
          </a:p>
          <a:p>
            <a:pPr marL="457200" indent="-457200">
              <a:buAutoNum type="arabicParenR"/>
            </a:pPr>
            <a:r>
              <a:rPr lang="en-US" dirty="0"/>
              <a:t>Help students get in the door to college</a:t>
            </a:r>
          </a:p>
          <a:p>
            <a:endParaRPr lang="en-US" dirty="0"/>
          </a:p>
        </p:txBody>
      </p:sp>
      <p:sp>
        <p:nvSpPr>
          <p:cNvPr id="4" name="Content Placeholder 3">
            <a:extLst>
              <a:ext uri="{FF2B5EF4-FFF2-40B4-BE49-F238E27FC236}">
                <a16:creationId xmlns:a16="http://schemas.microsoft.com/office/drawing/2014/main" xmlns="" id="{6A9D06C1-B796-E34E-A85B-079E7A5C4A6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9832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92D4A-4101-B24C-B44E-60E58D303CD9}"/>
              </a:ext>
            </a:extLst>
          </p:cNvPr>
          <p:cNvSpPr>
            <a:spLocks noGrp="1"/>
          </p:cNvSpPr>
          <p:nvPr>
            <p:ph type="title"/>
          </p:nvPr>
        </p:nvSpPr>
        <p:spPr/>
        <p:txBody>
          <a:bodyPr/>
          <a:lstStyle/>
          <a:p>
            <a:r>
              <a:rPr lang="en-US" dirty="0"/>
              <a:t>Jr. High</a:t>
            </a:r>
          </a:p>
        </p:txBody>
      </p:sp>
      <p:sp>
        <p:nvSpPr>
          <p:cNvPr id="3" name="Content Placeholder 2">
            <a:extLst>
              <a:ext uri="{FF2B5EF4-FFF2-40B4-BE49-F238E27FC236}">
                <a16:creationId xmlns:a16="http://schemas.microsoft.com/office/drawing/2014/main" xmlns="" id="{E9F64396-81EB-0142-80C8-5A10B0D4FC1E}"/>
              </a:ext>
            </a:extLst>
          </p:cNvPr>
          <p:cNvSpPr>
            <a:spLocks noGrp="1"/>
          </p:cNvSpPr>
          <p:nvPr>
            <p:ph sz="half" idx="1"/>
          </p:nvPr>
        </p:nvSpPr>
        <p:spPr>
          <a:xfrm>
            <a:off x="457200" y="1717902"/>
            <a:ext cx="8229600" cy="3763963"/>
          </a:xfrm>
        </p:spPr>
        <p:txBody>
          <a:bodyPr/>
          <a:lstStyle/>
          <a:p>
            <a:r>
              <a:rPr lang="en-US" dirty="0"/>
              <a:t>StepUp Utah Scholars</a:t>
            </a:r>
          </a:p>
          <a:p>
            <a:r>
              <a:rPr lang="en-US" dirty="0"/>
              <a:t>Resources for 7-8</a:t>
            </a:r>
            <a:r>
              <a:rPr lang="en-US" baseline="30000" dirty="0"/>
              <a:t>th</a:t>
            </a:r>
            <a:r>
              <a:rPr lang="en-US" dirty="0"/>
              <a:t> grade CCR meetings</a:t>
            </a:r>
          </a:p>
          <a:p>
            <a:r>
              <a:rPr lang="en-US" dirty="0"/>
              <a:t>Regents’ Scholarship outreach</a:t>
            </a:r>
          </a:p>
        </p:txBody>
      </p:sp>
      <p:pic>
        <p:nvPicPr>
          <p:cNvPr id="6" name="Picture 5">
            <a:extLst>
              <a:ext uri="{FF2B5EF4-FFF2-40B4-BE49-F238E27FC236}">
                <a16:creationId xmlns:a16="http://schemas.microsoft.com/office/drawing/2014/main" xmlns="" id="{1DCB0E8B-D3D7-3F49-BC41-3A169B1CDA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38184"/>
            <a:ext cx="5299364" cy="6858000"/>
          </a:xfrm>
          <a:prstGeom prst="rect">
            <a:avLst/>
          </a:prstGeom>
        </p:spPr>
      </p:pic>
      <p:pic>
        <p:nvPicPr>
          <p:cNvPr id="7" name="Picture 6">
            <a:extLst>
              <a:ext uri="{FF2B5EF4-FFF2-40B4-BE49-F238E27FC236}">
                <a16:creationId xmlns:a16="http://schemas.microsoft.com/office/drawing/2014/main" xmlns="" id="{DF24CB5E-F18B-7A4D-B1D8-7BA780CDA1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9200" y="3638184"/>
            <a:ext cx="5299364" cy="6858000"/>
          </a:xfrm>
          <a:prstGeom prst="rect">
            <a:avLst/>
          </a:prstGeom>
        </p:spPr>
      </p:pic>
      <p:pic>
        <p:nvPicPr>
          <p:cNvPr id="8" name="Picture 7">
            <a:extLst>
              <a:ext uri="{FF2B5EF4-FFF2-40B4-BE49-F238E27FC236}">
                <a16:creationId xmlns:a16="http://schemas.microsoft.com/office/drawing/2014/main" xmlns="" id="{67283441-D459-BA4F-ABB2-8199E71065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4600" y="3610970"/>
            <a:ext cx="5299364" cy="6858000"/>
          </a:xfrm>
          <a:prstGeom prst="rect">
            <a:avLst/>
          </a:prstGeom>
        </p:spPr>
      </p:pic>
      <p:pic>
        <p:nvPicPr>
          <p:cNvPr id="9" name="Picture 8">
            <a:extLst>
              <a:ext uri="{FF2B5EF4-FFF2-40B4-BE49-F238E27FC236}">
                <a16:creationId xmlns:a16="http://schemas.microsoft.com/office/drawing/2014/main" xmlns="" id="{C6E4B0BC-E80F-6241-B205-581DCBB247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62674" y="3610970"/>
            <a:ext cx="5299364" cy="6858000"/>
          </a:xfrm>
          <a:prstGeom prst="rect">
            <a:avLst/>
          </a:prstGeom>
        </p:spPr>
      </p:pic>
      <p:pic>
        <p:nvPicPr>
          <p:cNvPr id="10" name="Picture 9">
            <a:extLst>
              <a:ext uri="{FF2B5EF4-FFF2-40B4-BE49-F238E27FC236}">
                <a16:creationId xmlns:a16="http://schemas.microsoft.com/office/drawing/2014/main" xmlns="" id="{A0D83755-03E8-464F-B6B2-8C4A485464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19800" y="3580127"/>
            <a:ext cx="5299364" cy="6858000"/>
          </a:xfrm>
          <a:prstGeom prst="rect">
            <a:avLst/>
          </a:prstGeom>
        </p:spPr>
      </p:pic>
    </p:spTree>
    <p:extLst>
      <p:ext uri="{BB962C8B-B14F-4D97-AF65-F5344CB8AC3E}">
        <p14:creationId xmlns:p14="http://schemas.microsoft.com/office/powerpoint/2010/main" val="327972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501C3-6A34-D141-B9F7-090AECD84CF0}"/>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xmlns="" id="{C2DCFF28-AC34-3446-8CBC-8B63791B2C21}"/>
              </a:ext>
            </a:extLst>
          </p:cNvPr>
          <p:cNvSpPr>
            <a:spLocks noGrp="1"/>
          </p:cNvSpPr>
          <p:nvPr>
            <p:ph sz="half" idx="1"/>
          </p:nvPr>
        </p:nvSpPr>
        <p:spPr>
          <a:xfrm>
            <a:off x="457200" y="1600200"/>
            <a:ext cx="8058150" cy="4525963"/>
          </a:xfrm>
        </p:spPr>
        <p:txBody>
          <a:bodyPr/>
          <a:lstStyle/>
          <a:p>
            <a:r>
              <a:rPr lang="en-US" dirty="0"/>
              <a:t>Concurrent enrollment (CE) recruitment</a:t>
            </a:r>
          </a:p>
          <a:p>
            <a:pPr lvl="1"/>
            <a:r>
              <a:rPr lang="en-US" dirty="0"/>
              <a:t>Train counselors to identify students who are not self-selecting into CE classes, but have a high likelihood of being successful</a:t>
            </a:r>
          </a:p>
          <a:p>
            <a:pPr lvl="2"/>
            <a:r>
              <a:rPr lang="en-US" dirty="0"/>
              <a:t>Using data such as GPA, ACT scores, Lexile scores, teacher recommendations, etc.</a:t>
            </a:r>
          </a:p>
          <a:p>
            <a:pPr lvl="1"/>
            <a:r>
              <a:rPr lang="en-US" dirty="0"/>
              <a:t>Notify these students that they are qualified and encouraged to take a CE class</a:t>
            </a:r>
          </a:p>
        </p:txBody>
      </p:sp>
      <p:sp>
        <p:nvSpPr>
          <p:cNvPr id="5" name="Rectangle 4">
            <a:extLst>
              <a:ext uri="{FF2B5EF4-FFF2-40B4-BE49-F238E27FC236}">
                <a16:creationId xmlns:a16="http://schemas.microsoft.com/office/drawing/2014/main" xmlns="" id="{1CFC26B8-FC1E-F746-91A0-6ADF4F275178}"/>
              </a:ext>
            </a:extLst>
          </p:cNvPr>
          <p:cNvSpPr/>
          <p:nvPr/>
        </p:nvSpPr>
        <p:spPr>
          <a:xfrm>
            <a:off x="990600" y="4724400"/>
            <a:ext cx="7086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E938471-FD5F-CD49-B378-D8E13E030A23}"/>
              </a:ext>
            </a:extLst>
          </p:cNvPr>
          <p:cNvSpPr txBox="1"/>
          <p:nvPr/>
        </p:nvSpPr>
        <p:spPr>
          <a:xfrm>
            <a:off x="1285875" y="4887584"/>
            <a:ext cx="6400800" cy="1569660"/>
          </a:xfrm>
          <a:prstGeom prst="rect">
            <a:avLst/>
          </a:prstGeom>
          <a:noFill/>
        </p:spPr>
        <p:txBody>
          <a:bodyPr wrap="square" rtlCol="0">
            <a:spAutoFit/>
          </a:bodyPr>
          <a:lstStyle/>
          <a:p>
            <a:r>
              <a:rPr lang="en-US" sz="2400" dirty="0"/>
              <a:t>The college enrollment rate is more than </a:t>
            </a:r>
            <a:r>
              <a:rPr lang="en-US" sz="2400" b="1" dirty="0"/>
              <a:t>twice as high </a:t>
            </a:r>
            <a:r>
              <a:rPr lang="en-US" sz="2400" dirty="0"/>
              <a:t>for low-income students who have taken CE, when compared to low-income students who have not taken CE.</a:t>
            </a:r>
          </a:p>
        </p:txBody>
      </p:sp>
    </p:spTree>
    <p:extLst>
      <p:ext uri="{BB962C8B-B14F-4D97-AF65-F5344CB8AC3E}">
        <p14:creationId xmlns:p14="http://schemas.microsoft.com/office/powerpoint/2010/main" val="36304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4418E-6C99-1F4C-8227-C6EBF3A71E8D}"/>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xmlns="" id="{2AE37BB7-C020-3744-A87F-049BBCDF5116}"/>
              </a:ext>
            </a:extLst>
          </p:cNvPr>
          <p:cNvSpPr>
            <a:spLocks noGrp="1"/>
          </p:cNvSpPr>
          <p:nvPr>
            <p:ph sz="half" idx="1"/>
          </p:nvPr>
        </p:nvSpPr>
        <p:spPr>
          <a:xfrm>
            <a:off x="457200" y="1600200"/>
            <a:ext cx="8058150" cy="4525963"/>
          </a:xfrm>
        </p:spPr>
        <p:txBody>
          <a:bodyPr/>
          <a:lstStyle/>
          <a:p>
            <a:r>
              <a:rPr lang="en-US" dirty="0"/>
              <a:t>Regents’ Scholarship on-track notification and outreach</a:t>
            </a:r>
          </a:p>
          <a:p>
            <a:pPr lvl="1"/>
            <a:r>
              <a:rPr lang="en-US" dirty="0"/>
              <a:t>Train counselors to identify students who are on-track to qualify for the Regents’ Scholarship, and encourage these students to apply</a:t>
            </a:r>
          </a:p>
          <a:p>
            <a:pPr lvl="1"/>
            <a:r>
              <a:rPr lang="en-US" dirty="0"/>
              <a:t>Additional outreach support, including optional 1:1 advising with scholarship specialists</a:t>
            </a:r>
          </a:p>
        </p:txBody>
      </p:sp>
      <p:pic>
        <p:nvPicPr>
          <p:cNvPr id="5" name="Picture 4">
            <a:extLst>
              <a:ext uri="{FF2B5EF4-FFF2-40B4-BE49-F238E27FC236}">
                <a16:creationId xmlns:a16="http://schemas.microsoft.com/office/drawing/2014/main" xmlns="" id="{218866F2-8B08-2744-86E1-D46F3E201F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8806" y="5292516"/>
            <a:ext cx="3920394" cy="833647"/>
          </a:xfrm>
          <a:prstGeom prst="rect">
            <a:avLst/>
          </a:prstGeom>
        </p:spPr>
      </p:pic>
    </p:spTree>
    <p:extLst>
      <p:ext uri="{BB962C8B-B14F-4D97-AF65-F5344CB8AC3E}">
        <p14:creationId xmlns:p14="http://schemas.microsoft.com/office/powerpoint/2010/main" val="342159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56F377E-E5E4-3446-89FA-1E12F948F8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143353"/>
            <a:ext cx="5638800" cy="3761329"/>
          </a:xfrm>
          <a:prstGeom prst="rect">
            <a:avLst/>
          </a:prstGeom>
        </p:spPr>
      </p:pic>
      <p:sp>
        <p:nvSpPr>
          <p:cNvPr id="2" name="Title 1">
            <a:extLst>
              <a:ext uri="{FF2B5EF4-FFF2-40B4-BE49-F238E27FC236}">
                <a16:creationId xmlns:a16="http://schemas.microsoft.com/office/drawing/2014/main" xmlns="" id="{64D09437-B5E6-A149-B8F2-C7EB29EFB40B}"/>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xmlns="" id="{3D5004F6-2CB7-144C-B1AF-F027B2296F83}"/>
              </a:ext>
            </a:extLst>
          </p:cNvPr>
          <p:cNvSpPr>
            <a:spLocks noGrp="1"/>
          </p:cNvSpPr>
          <p:nvPr>
            <p:ph sz="half" idx="1"/>
          </p:nvPr>
        </p:nvSpPr>
        <p:spPr>
          <a:xfrm>
            <a:off x="457200" y="1600200"/>
            <a:ext cx="8058150" cy="4525963"/>
          </a:xfrm>
        </p:spPr>
        <p:txBody>
          <a:bodyPr/>
          <a:lstStyle/>
          <a:p>
            <a:r>
              <a:rPr lang="en-US" dirty="0"/>
              <a:t>Utah College Application Week, including activities for younger grades</a:t>
            </a:r>
          </a:p>
        </p:txBody>
      </p:sp>
      <p:pic>
        <p:nvPicPr>
          <p:cNvPr id="5" name="Picture 4">
            <a:extLst>
              <a:ext uri="{FF2B5EF4-FFF2-40B4-BE49-F238E27FC236}">
                <a16:creationId xmlns:a16="http://schemas.microsoft.com/office/drawing/2014/main" xmlns="" id="{60F1D891-5D37-DE42-ADB1-6F477C7CEF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31119" y="4264284"/>
            <a:ext cx="5485882" cy="2565494"/>
          </a:xfrm>
          <a:prstGeom prst="rect">
            <a:avLst/>
          </a:prstGeom>
        </p:spPr>
      </p:pic>
      <p:pic>
        <p:nvPicPr>
          <p:cNvPr id="7" name="Picture 6">
            <a:extLst>
              <a:ext uri="{FF2B5EF4-FFF2-40B4-BE49-F238E27FC236}">
                <a16:creationId xmlns:a16="http://schemas.microsoft.com/office/drawing/2014/main" xmlns="" id="{9EF93E66-58D6-4E4D-A704-672920CAFC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86286" y="2222843"/>
            <a:ext cx="4686166" cy="2692306"/>
          </a:xfrm>
          <a:prstGeom prst="rect">
            <a:avLst/>
          </a:prstGeom>
        </p:spPr>
      </p:pic>
    </p:spTree>
    <p:extLst>
      <p:ext uri="{BB962C8B-B14F-4D97-AF65-F5344CB8AC3E}">
        <p14:creationId xmlns:p14="http://schemas.microsoft.com/office/powerpoint/2010/main" val="137354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891AB-8B8C-784A-B903-C3D6C50431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F8E9FBD-1875-D749-A892-631DC29A7957}"/>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xmlns="" id="{60287AB5-7D76-C446-A4FD-98E8F52B1509}"/>
              </a:ext>
            </a:extLst>
          </p:cNvPr>
          <p:cNvSpPr txBox="1"/>
          <p:nvPr/>
        </p:nvSpPr>
        <p:spPr>
          <a:xfrm>
            <a:off x="1371600" y="1825625"/>
            <a:ext cx="6100762" cy="1938992"/>
          </a:xfrm>
          <a:prstGeom prst="rect">
            <a:avLst/>
          </a:prstGeom>
          <a:noFill/>
        </p:spPr>
        <p:txBody>
          <a:bodyPr wrap="square" rtlCol="0">
            <a:spAutoFit/>
          </a:bodyPr>
          <a:lstStyle/>
          <a:p>
            <a:pPr algn="ctr"/>
            <a:r>
              <a:rPr lang="en-US" sz="4000" dirty="0">
                <a:solidFill>
                  <a:schemeClr val="bg1"/>
                </a:solidFill>
                <a:latin typeface="+mj-lt"/>
              </a:rPr>
              <a:t>New Regents’ Initiatives to Improve Student Access to Higher Education</a:t>
            </a:r>
          </a:p>
        </p:txBody>
      </p:sp>
      <p:sp>
        <p:nvSpPr>
          <p:cNvPr id="5" name="TextBox 4">
            <a:extLst>
              <a:ext uri="{FF2B5EF4-FFF2-40B4-BE49-F238E27FC236}">
                <a16:creationId xmlns:a16="http://schemas.microsoft.com/office/drawing/2014/main" xmlns="" id="{93016CC4-B024-734E-8D25-81D6E69E8739}"/>
              </a:ext>
            </a:extLst>
          </p:cNvPr>
          <p:cNvSpPr txBox="1"/>
          <p:nvPr/>
        </p:nvSpPr>
        <p:spPr>
          <a:xfrm>
            <a:off x="628650" y="5038189"/>
            <a:ext cx="3429000" cy="1138773"/>
          </a:xfrm>
          <a:prstGeom prst="rect">
            <a:avLst/>
          </a:prstGeom>
          <a:noFill/>
        </p:spPr>
        <p:txBody>
          <a:bodyPr wrap="square" rtlCol="0">
            <a:spAutoFit/>
          </a:bodyPr>
          <a:lstStyle/>
          <a:p>
            <a:r>
              <a:rPr lang="en-US" sz="2800" dirty="0">
                <a:solidFill>
                  <a:schemeClr val="bg1"/>
                </a:solidFill>
                <a:latin typeface="+mj-lt"/>
              </a:rPr>
              <a:t>Melanie Heath</a:t>
            </a:r>
          </a:p>
          <a:p>
            <a:r>
              <a:rPr lang="en-US" sz="2000" dirty="0">
                <a:solidFill>
                  <a:schemeClr val="bg1"/>
                </a:solidFill>
                <a:latin typeface="+mj-lt"/>
              </a:rPr>
              <a:t>Asst. Commissioner, </a:t>
            </a:r>
          </a:p>
          <a:p>
            <a:r>
              <a:rPr lang="en-US" sz="2000" dirty="0">
                <a:solidFill>
                  <a:schemeClr val="bg1"/>
                </a:solidFill>
                <a:latin typeface="+mj-lt"/>
              </a:rPr>
              <a:t>Strategic Communications</a:t>
            </a:r>
          </a:p>
        </p:txBody>
      </p:sp>
      <p:sp>
        <p:nvSpPr>
          <p:cNvPr id="6" name="TextBox 5">
            <a:extLst>
              <a:ext uri="{FF2B5EF4-FFF2-40B4-BE49-F238E27FC236}">
                <a16:creationId xmlns:a16="http://schemas.microsoft.com/office/drawing/2014/main" xmlns="" id="{67BDE2D4-ACF1-A747-BBDD-27684FE401AF}"/>
              </a:ext>
            </a:extLst>
          </p:cNvPr>
          <p:cNvSpPr txBox="1"/>
          <p:nvPr/>
        </p:nvSpPr>
        <p:spPr>
          <a:xfrm>
            <a:off x="5086350" y="5038190"/>
            <a:ext cx="3429000" cy="1138773"/>
          </a:xfrm>
          <a:prstGeom prst="rect">
            <a:avLst/>
          </a:prstGeom>
          <a:noFill/>
        </p:spPr>
        <p:txBody>
          <a:bodyPr wrap="square" rtlCol="0">
            <a:spAutoFit/>
          </a:bodyPr>
          <a:lstStyle/>
          <a:p>
            <a:pPr algn="r"/>
            <a:r>
              <a:rPr lang="en-US" sz="2800" dirty="0">
                <a:solidFill>
                  <a:schemeClr val="bg1"/>
                </a:solidFill>
                <a:latin typeface="+mj-lt"/>
              </a:rPr>
              <a:t>Dr. Julie Hartley</a:t>
            </a:r>
          </a:p>
          <a:p>
            <a:pPr algn="r"/>
            <a:r>
              <a:rPr lang="en-US" sz="2000" dirty="0">
                <a:solidFill>
                  <a:schemeClr val="bg1"/>
                </a:solidFill>
                <a:latin typeface="+mj-lt"/>
              </a:rPr>
              <a:t>Asst. Commissioner, </a:t>
            </a:r>
          </a:p>
          <a:p>
            <a:pPr algn="r"/>
            <a:r>
              <a:rPr lang="en-US" sz="2000" dirty="0">
                <a:solidFill>
                  <a:schemeClr val="bg1"/>
                </a:solidFill>
                <a:latin typeface="+mj-lt"/>
              </a:rPr>
              <a:t>Outreach &amp; Access</a:t>
            </a:r>
          </a:p>
        </p:txBody>
      </p:sp>
    </p:spTree>
    <p:extLst>
      <p:ext uri="{BB962C8B-B14F-4D97-AF65-F5344CB8AC3E}">
        <p14:creationId xmlns:p14="http://schemas.microsoft.com/office/powerpoint/2010/main" val="143112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E942F-5300-DB45-9E8F-5E29206374A0}"/>
              </a:ext>
            </a:extLst>
          </p:cNvPr>
          <p:cNvSpPr>
            <a:spLocks noGrp="1"/>
          </p:cNvSpPr>
          <p:nvPr>
            <p:ph type="title"/>
          </p:nvPr>
        </p:nvSpPr>
        <p:spPr/>
        <p:txBody>
          <a:bodyPr/>
          <a:lstStyle/>
          <a:p>
            <a:r>
              <a:rPr lang="en-US" dirty="0"/>
              <a:t>FAFSA Completion Open Houses</a:t>
            </a:r>
          </a:p>
        </p:txBody>
      </p:sp>
      <p:sp>
        <p:nvSpPr>
          <p:cNvPr id="3" name="Content Placeholder 2">
            <a:extLst>
              <a:ext uri="{FF2B5EF4-FFF2-40B4-BE49-F238E27FC236}">
                <a16:creationId xmlns:a16="http://schemas.microsoft.com/office/drawing/2014/main" xmlns="" id="{56CE8088-3040-BA4E-ADE8-4E49418B62A9}"/>
              </a:ext>
            </a:extLst>
          </p:cNvPr>
          <p:cNvSpPr>
            <a:spLocks noGrp="1"/>
          </p:cNvSpPr>
          <p:nvPr>
            <p:ph sz="half" idx="1"/>
          </p:nvPr>
        </p:nvSpPr>
        <p:spPr>
          <a:xfrm>
            <a:off x="457200" y="1600200"/>
            <a:ext cx="4038600" cy="4525963"/>
          </a:xfrm>
        </p:spPr>
        <p:txBody>
          <a:bodyPr/>
          <a:lstStyle/>
          <a:p>
            <a:endParaRPr lang="en-US" dirty="0"/>
          </a:p>
        </p:txBody>
      </p:sp>
      <p:sp>
        <p:nvSpPr>
          <p:cNvPr id="4" name="Content Placeholder 3">
            <a:extLst>
              <a:ext uri="{FF2B5EF4-FFF2-40B4-BE49-F238E27FC236}">
                <a16:creationId xmlns:a16="http://schemas.microsoft.com/office/drawing/2014/main" xmlns="" id="{E871A25F-E311-1048-AF03-997AF181C433}"/>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xmlns="" id="{A1E2966A-75F5-7B4B-99BD-FA2B03ADB5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52600"/>
            <a:ext cx="9144000" cy="5102578"/>
          </a:xfrm>
          <a:prstGeom prst="rect">
            <a:avLst/>
          </a:prstGeom>
        </p:spPr>
      </p:pic>
    </p:spTree>
    <p:extLst>
      <p:ext uri="{BB962C8B-B14F-4D97-AF65-F5344CB8AC3E}">
        <p14:creationId xmlns:p14="http://schemas.microsoft.com/office/powerpoint/2010/main" val="2532676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CE1D9-2656-BC4C-9A4D-38E1FAF6E77F}"/>
              </a:ext>
            </a:extLst>
          </p:cNvPr>
          <p:cNvSpPr>
            <a:spLocks noGrp="1"/>
          </p:cNvSpPr>
          <p:nvPr>
            <p:ph type="title"/>
          </p:nvPr>
        </p:nvSpPr>
        <p:spPr/>
        <p:txBody>
          <a:bodyPr/>
          <a:lstStyle/>
          <a:p>
            <a:r>
              <a:rPr lang="en-US" dirty="0"/>
              <a:t>StepUp Ambassadors</a:t>
            </a:r>
          </a:p>
        </p:txBody>
      </p:sp>
      <p:pic>
        <p:nvPicPr>
          <p:cNvPr id="6" name="Content Placeholder 5">
            <a:extLst>
              <a:ext uri="{FF2B5EF4-FFF2-40B4-BE49-F238E27FC236}">
                <a16:creationId xmlns:a16="http://schemas.microsoft.com/office/drawing/2014/main" xmlns="" id="{7BD3D0F5-A675-3641-BBA6-E5796F38C5F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52400" y="1828800"/>
            <a:ext cx="3014291" cy="4122737"/>
          </a:xfrm>
        </p:spPr>
      </p:pic>
      <p:pic>
        <p:nvPicPr>
          <p:cNvPr id="7" name="Picture 6">
            <a:extLst>
              <a:ext uri="{FF2B5EF4-FFF2-40B4-BE49-F238E27FC236}">
                <a16:creationId xmlns:a16="http://schemas.microsoft.com/office/drawing/2014/main" xmlns="" id="{812640CE-FB87-7647-ACAE-6A4E301891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1800" y="1828800"/>
            <a:ext cx="2985565" cy="4482830"/>
          </a:xfrm>
          <a:prstGeom prst="rect">
            <a:avLst/>
          </a:prstGeom>
        </p:spPr>
      </p:pic>
      <p:pic>
        <p:nvPicPr>
          <p:cNvPr id="8" name="Picture 7">
            <a:extLst>
              <a:ext uri="{FF2B5EF4-FFF2-40B4-BE49-F238E27FC236}">
                <a16:creationId xmlns:a16="http://schemas.microsoft.com/office/drawing/2014/main" xmlns="" id="{2E4C6B9A-8F9F-C64E-8D43-58797CF510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67274" y="1828800"/>
            <a:ext cx="3182642" cy="3796370"/>
          </a:xfrm>
          <a:prstGeom prst="rect">
            <a:avLst/>
          </a:prstGeom>
        </p:spPr>
      </p:pic>
    </p:spTree>
    <p:extLst>
      <p:ext uri="{BB962C8B-B14F-4D97-AF65-F5344CB8AC3E}">
        <p14:creationId xmlns:p14="http://schemas.microsoft.com/office/powerpoint/2010/main" val="545032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09A66-B194-654B-86EF-ECFEF214E905}"/>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xmlns="" id="{992E5898-8578-614D-AF1C-3AA252D76DCC}"/>
              </a:ext>
            </a:extLst>
          </p:cNvPr>
          <p:cNvSpPr>
            <a:spLocks noGrp="1"/>
          </p:cNvSpPr>
          <p:nvPr>
            <p:ph sz="half" idx="1"/>
          </p:nvPr>
        </p:nvSpPr>
        <p:spPr>
          <a:xfrm>
            <a:off x="457200" y="1600200"/>
            <a:ext cx="8229600" cy="4525963"/>
          </a:xfrm>
        </p:spPr>
        <p:txBody>
          <a:bodyPr/>
          <a:lstStyle/>
          <a:p>
            <a:r>
              <a:rPr lang="en-US" dirty="0"/>
              <a:t>Proactive communications efforts to remind students of deadlines, events, checklist items, </a:t>
            </a:r>
            <a:r>
              <a:rPr lang="en-US" dirty="0" err="1"/>
              <a:t>etc</a:t>
            </a:r>
            <a:r>
              <a:rPr lang="en-US" dirty="0"/>
              <a:t>: </a:t>
            </a:r>
          </a:p>
          <a:p>
            <a:pPr lvl="1"/>
            <a:r>
              <a:rPr lang="en-US" dirty="0"/>
              <a:t>Text messaging Social media</a:t>
            </a:r>
          </a:p>
          <a:p>
            <a:pPr lvl="1"/>
            <a:r>
              <a:rPr lang="en-US" dirty="0"/>
              <a:t>E-newsletter</a:t>
            </a:r>
          </a:p>
          <a:p>
            <a:pPr lvl="1"/>
            <a:r>
              <a:rPr lang="en-US" dirty="0"/>
              <a:t>Mailers</a:t>
            </a:r>
          </a:p>
        </p:txBody>
      </p:sp>
    </p:spTree>
    <p:extLst>
      <p:ext uri="{BB962C8B-B14F-4D97-AF65-F5344CB8AC3E}">
        <p14:creationId xmlns:p14="http://schemas.microsoft.com/office/powerpoint/2010/main" val="213606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8C636-57D2-E64B-932A-FC7007F4597B}"/>
              </a:ext>
            </a:extLst>
          </p:cNvPr>
          <p:cNvSpPr>
            <a:spLocks noGrp="1"/>
          </p:cNvSpPr>
          <p:nvPr>
            <p:ph type="title"/>
          </p:nvPr>
        </p:nvSpPr>
        <p:spPr/>
        <p:txBody>
          <a:bodyPr/>
          <a:lstStyle/>
          <a:p>
            <a:r>
              <a:rPr lang="en-US" dirty="0"/>
              <a:t>Support: College Readiness Grants</a:t>
            </a:r>
          </a:p>
        </p:txBody>
      </p:sp>
      <p:sp>
        <p:nvSpPr>
          <p:cNvPr id="3" name="Content Placeholder 2">
            <a:extLst>
              <a:ext uri="{FF2B5EF4-FFF2-40B4-BE49-F238E27FC236}">
                <a16:creationId xmlns:a16="http://schemas.microsoft.com/office/drawing/2014/main" xmlns="" id="{88C76A8C-7642-9E41-9F8A-8E1DFC29B687}"/>
              </a:ext>
            </a:extLst>
          </p:cNvPr>
          <p:cNvSpPr>
            <a:spLocks noGrp="1"/>
          </p:cNvSpPr>
          <p:nvPr>
            <p:ph sz="half" idx="1"/>
          </p:nvPr>
        </p:nvSpPr>
        <p:spPr>
          <a:xfrm>
            <a:off x="457200" y="1600200"/>
            <a:ext cx="8058150" cy="4525963"/>
          </a:xfrm>
        </p:spPr>
        <p:txBody>
          <a:bodyPr/>
          <a:lstStyle/>
          <a:p>
            <a:r>
              <a:rPr lang="en-US" dirty="0"/>
              <a:t>$5,000 college readiness grant for partner high schools to support efforts such as:</a:t>
            </a:r>
          </a:p>
          <a:p>
            <a:pPr lvl="1"/>
            <a:r>
              <a:rPr lang="en-US" dirty="0"/>
              <a:t>College readiness activities and events</a:t>
            </a:r>
          </a:p>
          <a:p>
            <a:pPr lvl="1"/>
            <a:r>
              <a:rPr lang="en-US" dirty="0"/>
              <a:t>Concurrent enrollment costs for low income students</a:t>
            </a:r>
          </a:p>
          <a:p>
            <a:pPr lvl="1"/>
            <a:r>
              <a:rPr lang="en-US" dirty="0"/>
              <a:t>Professional development including travel offset</a:t>
            </a:r>
          </a:p>
          <a:p>
            <a:r>
              <a:rPr lang="en-US" dirty="0"/>
              <a:t>$1,000 college readiness grant for partner junior high schools to support college readiness activities and events</a:t>
            </a:r>
          </a:p>
        </p:txBody>
      </p:sp>
    </p:spTree>
    <p:extLst>
      <p:ext uri="{BB962C8B-B14F-4D97-AF65-F5344CB8AC3E}">
        <p14:creationId xmlns:p14="http://schemas.microsoft.com/office/powerpoint/2010/main" val="3933707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8C636-57D2-E64B-932A-FC7007F4597B}"/>
              </a:ext>
            </a:extLst>
          </p:cNvPr>
          <p:cNvSpPr>
            <a:spLocks noGrp="1"/>
          </p:cNvSpPr>
          <p:nvPr>
            <p:ph type="title"/>
          </p:nvPr>
        </p:nvSpPr>
        <p:spPr>
          <a:xfrm>
            <a:off x="457200" y="365125"/>
            <a:ext cx="8229600" cy="1325563"/>
          </a:xfrm>
        </p:spPr>
        <p:txBody>
          <a:bodyPr/>
          <a:lstStyle/>
          <a:p>
            <a:r>
              <a:rPr lang="en-US" dirty="0"/>
              <a:t>Support: Professional Development</a:t>
            </a:r>
          </a:p>
        </p:txBody>
      </p:sp>
      <p:sp>
        <p:nvSpPr>
          <p:cNvPr id="3" name="Content Placeholder 2">
            <a:extLst>
              <a:ext uri="{FF2B5EF4-FFF2-40B4-BE49-F238E27FC236}">
                <a16:creationId xmlns:a16="http://schemas.microsoft.com/office/drawing/2014/main" xmlns="" id="{88C76A8C-7642-9E41-9F8A-8E1DFC29B687}"/>
              </a:ext>
            </a:extLst>
          </p:cNvPr>
          <p:cNvSpPr>
            <a:spLocks noGrp="1"/>
          </p:cNvSpPr>
          <p:nvPr>
            <p:ph sz="half" idx="1"/>
          </p:nvPr>
        </p:nvSpPr>
        <p:spPr>
          <a:xfrm>
            <a:off x="457200" y="1600200"/>
            <a:ext cx="8058150" cy="4525963"/>
          </a:xfrm>
        </p:spPr>
        <p:txBody>
          <a:bodyPr/>
          <a:lstStyle/>
          <a:p>
            <a:r>
              <a:rPr lang="en-US" dirty="0"/>
              <a:t>Data training for Regents’ Scholarship and CE efforts</a:t>
            </a:r>
          </a:p>
          <a:p>
            <a:r>
              <a:rPr lang="en-US" dirty="0"/>
              <a:t>Training on new Regents’ Scholarship qualifications</a:t>
            </a:r>
          </a:p>
          <a:p>
            <a:r>
              <a:rPr lang="en-US" dirty="0"/>
              <a:t>Implementation of programs such as UCAW, FAFSA Nights, and StepUp Utah Scholars</a:t>
            </a:r>
          </a:p>
          <a:p>
            <a:r>
              <a:rPr lang="en-US" dirty="0"/>
              <a:t>USHE Counselor Conference: Best practices to create a college-going culture</a:t>
            </a:r>
          </a:p>
          <a:p>
            <a:r>
              <a:rPr lang="en-US" dirty="0"/>
              <a:t>Digital communications training (social media, websites, </a:t>
            </a:r>
            <a:r>
              <a:rPr lang="en-US" dirty="0" err="1"/>
              <a:t>etc</a:t>
            </a:r>
            <a:r>
              <a:rPr lang="en-US" dirty="0"/>
              <a:t>)</a:t>
            </a:r>
          </a:p>
          <a:p>
            <a:endParaRPr lang="en-US" dirty="0"/>
          </a:p>
        </p:txBody>
      </p:sp>
    </p:spTree>
    <p:extLst>
      <p:ext uri="{BB962C8B-B14F-4D97-AF65-F5344CB8AC3E}">
        <p14:creationId xmlns:p14="http://schemas.microsoft.com/office/powerpoint/2010/main" val="655474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5876F-3FF4-3D49-99AC-6FE9C637DA30}"/>
              </a:ext>
            </a:extLst>
          </p:cNvPr>
          <p:cNvSpPr>
            <a:spLocks noGrp="1"/>
          </p:cNvSpPr>
          <p:nvPr>
            <p:ph type="title"/>
          </p:nvPr>
        </p:nvSpPr>
        <p:spPr/>
        <p:txBody>
          <a:bodyPr/>
          <a:lstStyle/>
          <a:p>
            <a:r>
              <a:rPr lang="en-US" dirty="0"/>
              <a:t>Goals of Initiative </a:t>
            </a:r>
          </a:p>
        </p:txBody>
      </p:sp>
      <p:sp>
        <p:nvSpPr>
          <p:cNvPr id="3" name="Content Placeholder 2">
            <a:extLst>
              <a:ext uri="{FF2B5EF4-FFF2-40B4-BE49-F238E27FC236}">
                <a16:creationId xmlns:a16="http://schemas.microsoft.com/office/drawing/2014/main" xmlns="" id="{DE92D3C4-6E05-BC44-B81B-52D68EDAA6CB}"/>
              </a:ext>
            </a:extLst>
          </p:cNvPr>
          <p:cNvSpPr>
            <a:spLocks noGrp="1"/>
          </p:cNvSpPr>
          <p:nvPr>
            <p:ph sz="half" idx="1"/>
          </p:nvPr>
        </p:nvSpPr>
        <p:spPr>
          <a:xfrm>
            <a:off x="457200" y="1600200"/>
            <a:ext cx="8058150" cy="4525963"/>
          </a:xfrm>
        </p:spPr>
        <p:txBody>
          <a:bodyPr/>
          <a:lstStyle/>
          <a:p>
            <a:pPr marL="342900" indent="-342900"/>
            <a:r>
              <a:rPr lang="en-US" dirty="0">
                <a:ea typeface="Arial Narrow" charset="0"/>
                <a:cs typeface="Arial Narrow" charset="0"/>
              </a:rPr>
              <a:t>Have benchmarks, working to set school-specific goals in each of the following areas:</a:t>
            </a:r>
          </a:p>
          <a:p>
            <a:pPr marL="800100" lvl="1" indent="-342900"/>
            <a:r>
              <a:rPr lang="en-US" dirty="0">
                <a:ea typeface="Arial Narrow" charset="0"/>
                <a:cs typeface="Arial Narrow" charset="0"/>
              </a:rPr>
              <a:t>Increase students self-selecting into CE classes</a:t>
            </a:r>
          </a:p>
          <a:p>
            <a:pPr marL="800100" lvl="1" indent="-342900"/>
            <a:r>
              <a:rPr lang="en-US" dirty="0">
                <a:ea typeface="Arial Narrow" charset="0"/>
                <a:cs typeface="Arial Narrow" charset="0"/>
              </a:rPr>
              <a:t>Increase students qualifying for the Regents’ Scholarship</a:t>
            </a:r>
          </a:p>
          <a:p>
            <a:pPr marL="800100" lvl="1" indent="-342900"/>
            <a:r>
              <a:rPr lang="en-US" dirty="0">
                <a:ea typeface="Arial Narrow" charset="0"/>
                <a:cs typeface="Arial Narrow" charset="0"/>
              </a:rPr>
              <a:t>Increase students applying to college</a:t>
            </a:r>
          </a:p>
          <a:p>
            <a:pPr marL="800100" lvl="1" indent="-342900"/>
            <a:r>
              <a:rPr lang="en-US" dirty="0">
                <a:ea typeface="Arial Narrow" charset="0"/>
                <a:cs typeface="Arial Narrow" charset="0"/>
              </a:rPr>
              <a:t>Increase students applying for financial aid</a:t>
            </a:r>
          </a:p>
          <a:p>
            <a:pPr marL="800100" lvl="1" indent="-342900"/>
            <a:r>
              <a:rPr lang="en-US" dirty="0">
                <a:ea typeface="Arial Narrow" charset="0"/>
                <a:cs typeface="Arial Narrow" charset="0"/>
              </a:rPr>
              <a:t>Increase students enrolling in college</a:t>
            </a:r>
          </a:p>
          <a:p>
            <a:pPr marL="800100" lvl="1" indent="-342900"/>
            <a:endParaRPr lang="en-US" dirty="0">
              <a:ea typeface="Arial Narrow" charset="0"/>
              <a:cs typeface="Arial Narrow" charset="0"/>
            </a:endParaRPr>
          </a:p>
          <a:p>
            <a:endParaRPr lang="en-US" dirty="0"/>
          </a:p>
        </p:txBody>
      </p:sp>
    </p:spTree>
    <p:extLst>
      <p:ext uri="{BB962C8B-B14F-4D97-AF65-F5344CB8AC3E}">
        <p14:creationId xmlns:p14="http://schemas.microsoft.com/office/powerpoint/2010/main" val="328131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DE764-9249-6841-A099-5FD21A157B10}"/>
              </a:ext>
            </a:extLst>
          </p:cNvPr>
          <p:cNvSpPr>
            <a:spLocks noGrp="1"/>
          </p:cNvSpPr>
          <p:nvPr>
            <p:ph type="title"/>
          </p:nvPr>
        </p:nvSpPr>
        <p:spPr/>
        <p:txBody>
          <a:bodyPr/>
          <a:lstStyle/>
          <a:p>
            <a:r>
              <a:rPr lang="en-US" dirty="0"/>
              <a:t>Utah College Acceptance Letters</a:t>
            </a:r>
          </a:p>
        </p:txBody>
      </p:sp>
      <p:sp>
        <p:nvSpPr>
          <p:cNvPr id="3" name="Content Placeholder 2">
            <a:extLst>
              <a:ext uri="{FF2B5EF4-FFF2-40B4-BE49-F238E27FC236}">
                <a16:creationId xmlns:a16="http://schemas.microsoft.com/office/drawing/2014/main" xmlns="" id="{82CACF7F-B68E-394B-9E85-840FE2385601}"/>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xmlns="" id="{96096454-6180-E947-87C9-1393D2AEDB1C}"/>
              </a:ext>
            </a:extLst>
          </p:cNvPr>
          <p:cNvSpPr>
            <a:spLocks noGrp="1"/>
          </p:cNvSpPr>
          <p:nvPr>
            <p:ph sz="half" idx="2"/>
          </p:nvPr>
        </p:nvSpPr>
        <p:spPr/>
        <p:txBody>
          <a:bodyPr/>
          <a:lstStyle/>
          <a:p>
            <a:endParaRPr lang="en-US" dirty="0"/>
          </a:p>
        </p:txBody>
      </p:sp>
      <p:pic>
        <p:nvPicPr>
          <p:cNvPr id="5" name="Picture 2">
            <a:extLst>
              <a:ext uri="{FF2B5EF4-FFF2-40B4-BE49-F238E27FC236}">
                <a16:creationId xmlns:a16="http://schemas.microsoft.com/office/drawing/2014/main" xmlns="" id="{A54CA8E9-80E3-B644-9A51-4CFB846932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0050" y="2174081"/>
            <a:ext cx="58039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06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9AAECB-D3B4-854B-9572-40690B21516D}"/>
              </a:ext>
            </a:extLst>
          </p:cNvPr>
          <p:cNvSpPr>
            <a:spLocks noGrp="1"/>
          </p:cNvSpPr>
          <p:nvPr>
            <p:ph type="title"/>
          </p:nvPr>
        </p:nvSpPr>
        <p:spPr/>
        <p:txBody>
          <a:bodyPr/>
          <a:lstStyle/>
          <a:p>
            <a:r>
              <a:rPr lang="en-US" dirty="0"/>
              <a:t>Open Admissions vs. Selective</a:t>
            </a:r>
          </a:p>
        </p:txBody>
      </p:sp>
      <p:sp>
        <p:nvSpPr>
          <p:cNvPr id="3" name="Content Placeholder 2">
            <a:extLst>
              <a:ext uri="{FF2B5EF4-FFF2-40B4-BE49-F238E27FC236}">
                <a16:creationId xmlns:a16="http://schemas.microsoft.com/office/drawing/2014/main" xmlns="" id="{C4BC8D24-B1B0-BD42-85EB-DDB00E45589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FF342FD5-F6A2-1C44-9681-C0AC26534633}"/>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793697E7-8CEA-5143-B688-A3B31976766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1676400"/>
            <a:ext cx="6048375" cy="453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39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9A6-DBA9-4B41-B8B5-5C404419428D}"/>
              </a:ext>
            </a:extLst>
          </p:cNvPr>
          <p:cNvSpPr>
            <a:spLocks noGrp="1"/>
          </p:cNvSpPr>
          <p:nvPr>
            <p:ph type="title"/>
          </p:nvPr>
        </p:nvSpPr>
        <p:spPr/>
        <p:txBody>
          <a:bodyPr/>
          <a:lstStyle/>
          <a:p>
            <a:r>
              <a:rPr lang="en-US" dirty="0"/>
              <a:t>Idaho</a:t>
            </a:r>
          </a:p>
        </p:txBody>
      </p:sp>
      <p:sp>
        <p:nvSpPr>
          <p:cNvPr id="3" name="Content Placeholder 2">
            <a:extLst>
              <a:ext uri="{FF2B5EF4-FFF2-40B4-BE49-F238E27FC236}">
                <a16:creationId xmlns:a16="http://schemas.microsoft.com/office/drawing/2014/main" xmlns="" id="{EF4D11DC-7B8D-054E-B888-DD0698964B9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C5D1F55E-E77A-5543-9C55-E7F76F24E6C1}"/>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4F6C1AA0-94B3-5044-B795-7FDA8FEE566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 y="2080234"/>
            <a:ext cx="8991600" cy="352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742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B7914-A263-2546-BB69-A4A5E435F0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D164423-FDA5-B241-B04C-AA3B1CB59CD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D5EFC418-1861-AC4F-BB16-B37EE586EDE2}"/>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85230F36-CC04-664A-B21C-986FF264A3A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925" y="606425"/>
            <a:ext cx="75501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86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57689641-7B94-4241-897A-CFB4DD49D87D}"/>
              </a:ext>
            </a:extLst>
          </p:cNvPr>
          <p:cNvSpPr>
            <a:spLocks noGrp="1"/>
          </p:cNvSpPr>
          <p:nvPr>
            <p:ph type="title"/>
          </p:nvPr>
        </p:nvSpPr>
        <p:spPr/>
        <p:txBody>
          <a:bodyPr/>
          <a:lstStyle/>
          <a:p>
            <a:endParaRPr lang="en-US"/>
          </a:p>
        </p:txBody>
      </p:sp>
      <p:sp>
        <p:nvSpPr>
          <p:cNvPr id="12" name="Content Placeholder 11">
            <a:extLst>
              <a:ext uri="{FF2B5EF4-FFF2-40B4-BE49-F238E27FC236}">
                <a16:creationId xmlns:a16="http://schemas.microsoft.com/office/drawing/2014/main" xmlns="" id="{5755524B-6B78-B149-92BB-95DA7D286BD1}"/>
              </a:ext>
            </a:extLst>
          </p:cNvPr>
          <p:cNvSpPr>
            <a:spLocks noGrp="1"/>
          </p:cNvSpPr>
          <p:nvPr>
            <p:ph sz="half" idx="1"/>
          </p:nvPr>
        </p:nvSpPr>
        <p:spPr/>
        <p:txBody>
          <a:bodyPr/>
          <a:lstStyle/>
          <a:p>
            <a:endParaRPr lang="en-US"/>
          </a:p>
        </p:txBody>
      </p:sp>
      <p:sp>
        <p:nvSpPr>
          <p:cNvPr id="13" name="Rectangle 12">
            <a:extLst>
              <a:ext uri="{FF2B5EF4-FFF2-40B4-BE49-F238E27FC236}">
                <a16:creationId xmlns:a16="http://schemas.microsoft.com/office/drawing/2014/main" xmlns="" id="{F5CAB4FC-01EC-A343-A2B9-819314E67075}"/>
              </a:ext>
            </a:extLst>
          </p:cNvPr>
          <p:cNvSpPr/>
          <p:nvPr/>
        </p:nvSpPr>
        <p:spPr>
          <a:xfrm>
            <a:off x="800100" y="533400"/>
            <a:ext cx="7505700" cy="1295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Increase the educational attainment of </a:t>
            </a:r>
            <a:r>
              <a:rPr lang="en-US" sz="2000" dirty="0" err="1"/>
              <a:t>Utahns</a:t>
            </a:r>
            <a:r>
              <a:rPr lang="en-US" sz="2000" dirty="0"/>
              <a:t/>
            </a:r>
            <a:br>
              <a:rPr lang="en-US" sz="2000" dirty="0"/>
            </a:br>
            <a:r>
              <a:rPr lang="en-US" sz="2000" dirty="0"/>
              <a:t>to enhance their overall quality of life,</a:t>
            </a:r>
            <a:br>
              <a:rPr lang="en-US" sz="2000" dirty="0"/>
            </a:br>
            <a:r>
              <a:rPr lang="en-US" sz="2000" dirty="0"/>
              <a:t>and to meet Utah’s current and future workforce needs.</a:t>
            </a:r>
          </a:p>
        </p:txBody>
      </p:sp>
      <p:sp>
        <p:nvSpPr>
          <p:cNvPr id="14" name="Rectangle 13">
            <a:extLst>
              <a:ext uri="{FF2B5EF4-FFF2-40B4-BE49-F238E27FC236}">
                <a16:creationId xmlns:a16="http://schemas.microsoft.com/office/drawing/2014/main" xmlns="" id="{159772FD-226E-BA46-9630-481DE40584BF}"/>
              </a:ext>
            </a:extLst>
          </p:cNvPr>
          <p:cNvSpPr/>
          <p:nvPr/>
        </p:nvSpPr>
        <p:spPr>
          <a:xfrm>
            <a:off x="152400" y="1916289"/>
            <a:ext cx="2133600" cy="9906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Affordable Access</a:t>
            </a:r>
          </a:p>
        </p:txBody>
      </p:sp>
      <p:sp>
        <p:nvSpPr>
          <p:cNvPr id="15" name="Rectangle 14">
            <a:extLst>
              <a:ext uri="{FF2B5EF4-FFF2-40B4-BE49-F238E27FC236}">
                <a16:creationId xmlns:a16="http://schemas.microsoft.com/office/drawing/2014/main" xmlns="" id="{1FDB7362-E3EB-4F46-AA0A-3175F4A281FC}"/>
              </a:ext>
            </a:extLst>
          </p:cNvPr>
          <p:cNvSpPr/>
          <p:nvPr/>
        </p:nvSpPr>
        <p:spPr>
          <a:xfrm>
            <a:off x="2357613" y="1916289"/>
            <a:ext cx="2133600" cy="9906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Timely Completion</a:t>
            </a:r>
          </a:p>
        </p:txBody>
      </p:sp>
      <p:sp>
        <p:nvSpPr>
          <p:cNvPr id="16" name="Rectangle 15">
            <a:extLst>
              <a:ext uri="{FF2B5EF4-FFF2-40B4-BE49-F238E27FC236}">
                <a16:creationId xmlns:a16="http://schemas.microsoft.com/office/drawing/2014/main" xmlns="" id="{974BD426-D1E3-3E4C-B666-5FFDCEAAA77B}"/>
              </a:ext>
            </a:extLst>
          </p:cNvPr>
          <p:cNvSpPr/>
          <p:nvPr/>
        </p:nvSpPr>
        <p:spPr>
          <a:xfrm>
            <a:off x="4562827" y="1916289"/>
            <a:ext cx="2133600" cy="9906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&amp; Workforce</a:t>
            </a:r>
          </a:p>
        </p:txBody>
      </p:sp>
      <p:sp>
        <p:nvSpPr>
          <p:cNvPr id="17" name="Rectangle 16">
            <a:extLst>
              <a:ext uri="{FF2B5EF4-FFF2-40B4-BE49-F238E27FC236}">
                <a16:creationId xmlns:a16="http://schemas.microsoft.com/office/drawing/2014/main" xmlns="" id="{29794C8E-3BD8-0C48-B3A2-5A9A1E92D0A1}"/>
              </a:ext>
            </a:extLst>
          </p:cNvPr>
          <p:cNvSpPr/>
          <p:nvPr/>
        </p:nvSpPr>
        <p:spPr>
          <a:xfrm>
            <a:off x="6752872" y="1916289"/>
            <a:ext cx="2133600" cy="9906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&amp; Growth</a:t>
            </a:r>
          </a:p>
        </p:txBody>
      </p:sp>
      <p:sp>
        <p:nvSpPr>
          <p:cNvPr id="18" name="Rectangle 17">
            <a:extLst>
              <a:ext uri="{FF2B5EF4-FFF2-40B4-BE49-F238E27FC236}">
                <a16:creationId xmlns:a16="http://schemas.microsoft.com/office/drawing/2014/main" xmlns="" id="{9CCA2785-E788-1E40-A900-64D6B6FBC514}"/>
              </a:ext>
            </a:extLst>
          </p:cNvPr>
          <p:cNvSpPr/>
          <p:nvPr/>
        </p:nvSpPr>
        <p:spPr>
          <a:xfrm>
            <a:off x="152400" y="2994378"/>
            <a:ext cx="8734072" cy="663222"/>
          </a:xfrm>
          <a:prstGeom prst="rect">
            <a:avLst/>
          </a:prstGeom>
          <a:solidFill>
            <a:srgbClr val="FF993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rPr>
              <a:t>Regent Work Groups</a:t>
            </a:r>
          </a:p>
        </p:txBody>
      </p:sp>
      <p:sp>
        <p:nvSpPr>
          <p:cNvPr id="19" name="Rectangle 18">
            <a:extLst>
              <a:ext uri="{FF2B5EF4-FFF2-40B4-BE49-F238E27FC236}">
                <a16:creationId xmlns:a16="http://schemas.microsoft.com/office/drawing/2014/main" xmlns="" id="{95CD89B6-5535-444F-BDF9-EEC585BA15FC}"/>
              </a:ext>
            </a:extLst>
          </p:cNvPr>
          <p:cNvSpPr/>
          <p:nvPr/>
        </p:nvSpPr>
        <p:spPr>
          <a:xfrm>
            <a:off x="152400" y="3768220"/>
            <a:ext cx="2133600" cy="598311"/>
          </a:xfrm>
          <a:prstGeom prst="rect">
            <a:avLst/>
          </a:prstGeom>
          <a:solidFill>
            <a:srgbClr val="0099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Utah College Acceptance Letter</a:t>
            </a:r>
          </a:p>
        </p:txBody>
      </p:sp>
      <p:sp>
        <p:nvSpPr>
          <p:cNvPr id="20" name="Rectangle 19">
            <a:extLst>
              <a:ext uri="{FF2B5EF4-FFF2-40B4-BE49-F238E27FC236}">
                <a16:creationId xmlns:a16="http://schemas.microsoft.com/office/drawing/2014/main" xmlns="" id="{EEAA2F6B-8E85-E944-9693-92DC9BF54225}"/>
              </a:ext>
            </a:extLst>
          </p:cNvPr>
          <p:cNvSpPr/>
          <p:nvPr/>
        </p:nvSpPr>
        <p:spPr>
          <a:xfrm>
            <a:off x="152400" y="4516038"/>
            <a:ext cx="2133600" cy="598311"/>
          </a:xfrm>
          <a:prstGeom prst="rect">
            <a:avLst/>
          </a:prstGeom>
          <a:solidFill>
            <a:srgbClr val="0099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Student Aid and Tuition Policy</a:t>
            </a:r>
          </a:p>
        </p:txBody>
      </p:sp>
      <p:sp>
        <p:nvSpPr>
          <p:cNvPr id="21" name="Rectangle 20">
            <a:extLst>
              <a:ext uri="{FF2B5EF4-FFF2-40B4-BE49-F238E27FC236}">
                <a16:creationId xmlns:a16="http://schemas.microsoft.com/office/drawing/2014/main" xmlns="" id="{24A5F635-5496-DB46-86EC-F6A6861BA901}"/>
              </a:ext>
            </a:extLst>
          </p:cNvPr>
          <p:cNvSpPr/>
          <p:nvPr/>
        </p:nvSpPr>
        <p:spPr>
          <a:xfrm>
            <a:off x="152400" y="5283271"/>
            <a:ext cx="2133600" cy="598311"/>
          </a:xfrm>
          <a:prstGeom prst="rect">
            <a:avLst/>
          </a:prstGeom>
          <a:solidFill>
            <a:srgbClr val="0099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StepUp Schools</a:t>
            </a:r>
          </a:p>
        </p:txBody>
      </p:sp>
      <p:sp>
        <p:nvSpPr>
          <p:cNvPr id="22" name="Rectangle 21">
            <a:extLst>
              <a:ext uri="{FF2B5EF4-FFF2-40B4-BE49-F238E27FC236}">
                <a16:creationId xmlns:a16="http://schemas.microsoft.com/office/drawing/2014/main" xmlns="" id="{88707A7D-496C-3E41-81EE-C2AFACFA9686}"/>
              </a:ext>
            </a:extLst>
          </p:cNvPr>
          <p:cNvSpPr/>
          <p:nvPr/>
        </p:nvSpPr>
        <p:spPr>
          <a:xfrm>
            <a:off x="4557961" y="3768219"/>
            <a:ext cx="2133600" cy="598311"/>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High demand, undersupplied occupations</a:t>
            </a:r>
          </a:p>
        </p:txBody>
      </p:sp>
      <p:sp>
        <p:nvSpPr>
          <p:cNvPr id="23" name="Rectangle 22">
            <a:extLst>
              <a:ext uri="{FF2B5EF4-FFF2-40B4-BE49-F238E27FC236}">
                <a16:creationId xmlns:a16="http://schemas.microsoft.com/office/drawing/2014/main" xmlns="" id="{BE1540B2-07C2-CD4B-9751-4E221E3D9B6F}"/>
              </a:ext>
            </a:extLst>
          </p:cNvPr>
          <p:cNvSpPr/>
          <p:nvPr/>
        </p:nvSpPr>
        <p:spPr>
          <a:xfrm>
            <a:off x="2361772" y="3768220"/>
            <a:ext cx="2133600" cy="598311"/>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Statewide Data /Tech. Strategy</a:t>
            </a:r>
          </a:p>
        </p:txBody>
      </p:sp>
      <p:sp>
        <p:nvSpPr>
          <p:cNvPr id="24" name="Rectangle 23">
            <a:extLst>
              <a:ext uri="{FF2B5EF4-FFF2-40B4-BE49-F238E27FC236}">
                <a16:creationId xmlns:a16="http://schemas.microsoft.com/office/drawing/2014/main" xmlns="" id="{86F5AA59-7BC3-2A40-B591-F8723FBBCDB0}"/>
              </a:ext>
            </a:extLst>
          </p:cNvPr>
          <p:cNvSpPr/>
          <p:nvPr/>
        </p:nvSpPr>
        <p:spPr>
          <a:xfrm>
            <a:off x="152400" y="6059161"/>
            <a:ext cx="8734072" cy="598311"/>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Strategic Communications Plan</a:t>
            </a:r>
          </a:p>
        </p:txBody>
      </p:sp>
      <p:sp>
        <p:nvSpPr>
          <p:cNvPr id="25" name="Rectangle 24">
            <a:extLst>
              <a:ext uri="{FF2B5EF4-FFF2-40B4-BE49-F238E27FC236}">
                <a16:creationId xmlns:a16="http://schemas.microsoft.com/office/drawing/2014/main" xmlns="" id="{91718109-9E54-BA49-8168-A7723A976AD5}"/>
              </a:ext>
            </a:extLst>
          </p:cNvPr>
          <p:cNvSpPr/>
          <p:nvPr/>
        </p:nvSpPr>
        <p:spPr>
          <a:xfrm>
            <a:off x="4557961" y="4511989"/>
            <a:ext cx="2133600" cy="598311"/>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Improve Information to Students on Workforce Options</a:t>
            </a:r>
          </a:p>
        </p:txBody>
      </p:sp>
      <p:sp>
        <p:nvSpPr>
          <p:cNvPr id="26" name="Rectangle 25">
            <a:extLst>
              <a:ext uri="{FF2B5EF4-FFF2-40B4-BE49-F238E27FC236}">
                <a16:creationId xmlns:a16="http://schemas.microsoft.com/office/drawing/2014/main" xmlns="" id="{16DBB42A-F5B3-A248-9A82-9D314E6FA6AE}"/>
              </a:ext>
            </a:extLst>
          </p:cNvPr>
          <p:cNvSpPr/>
          <p:nvPr/>
        </p:nvSpPr>
        <p:spPr>
          <a:xfrm>
            <a:off x="2361773" y="4511990"/>
            <a:ext cx="2133600" cy="598311"/>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Mental Health Recommendations</a:t>
            </a:r>
          </a:p>
        </p:txBody>
      </p:sp>
      <p:sp>
        <p:nvSpPr>
          <p:cNvPr id="27" name="Rectangle 26">
            <a:extLst>
              <a:ext uri="{FF2B5EF4-FFF2-40B4-BE49-F238E27FC236}">
                <a16:creationId xmlns:a16="http://schemas.microsoft.com/office/drawing/2014/main" xmlns="" id="{666C59AD-F8C8-524B-A5D8-B382D76F8705}"/>
              </a:ext>
            </a:extLst>
          </p:cNvPr>
          <p:cNvSpPr/>
          <p:nvPr/>
        </p:nvSpPr>
        <p:spPr>
          <a:xfrm>
            <a:off x="2377630" y="5283271"/>
            <a:ext cx="2133600" cy="598311"/>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Student Transfer</a:t>
            </a:r>
          </a:p>
        </p:txBody>
      </p:sp>
    </p:spTree>
    <p:extLst>
      <p:ext uri="{BB962C8B-B14F-4D97-AF65-F5344CB8AC3E}">
        <p14:creationId xmlns:p14="http://schemas.microsoft.com/office/powerpoint/2010/main" val="1951746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B4CE5-E959-9A49-82CF-1FF3C483EC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4712FD3-CB10-B743-BEED-4E749648CA0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BCA4CEDB-8373-AA44-9777-534C1AC9EFA3}"/>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F1749DE3-6F71-4448-8864-E4DDE4C438B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4225" y="603250"/>
            <a:ext cx="757555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363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AE317-9AD6-D244-8B08-86C2D0352C34}"/>
              </a:ext>
            </a:extLst>
          </p:cNvPr>
          <p:cNvSpPr>
            <a:spLocks noGrp="1"/>
          </p:cNvSpPr>
          <p:nvPr>
            <p:ph type="title"/>
          </p:nvPr>
        </p:nvSpPr>
        <p:spPr/>
        <p:txBody>
          <a:bodyPr/>
          <a:lstStyle/>
          <a:p>
            <a:r>
              <a:rPr lang="en-US" dirty="0"/>
              <a:t>Goals of Initiative</a:t>
            </a:r>
          </a:p>
        </p:txBody>
      </p:sp>
      <p:sp>
        <p:nvSpPr>
          <p:cNvPr id="3" name="Content Placeholder 2">
            <a:extLst>
              <a:ext uri="{FF2B5EF4-FFF2-40B4-BE49-F238E27FC236}">
                <a16:creationId xmlns:a16="http://schemas.microsoft.com/office/drawing/2014/main" xmlns="" id="{9167AAF3-7651-B441-899B-7A12771BB11C}"/>
              </a:ext>
            </a:extLst>
          </p:cNvPr>
          <p:cNvSpPr>
            <a:spLocks noGrp="1"/>
          </p:cNvSpPr>
          <p:nvPr>
            <p:ph sz="half" idx="1"/>
          </p:nvPr>
        </p:nvSpPr>
        <p:spPr>
          <a:xfrm>
            <a:off x="457200" y="1600200"/>
            <a:ext cx="8058150" cy="4525963"/>
          </a:xfrm>
        </p:spPr>
        <p:txBody>
          <a:bodyPr/>
          <a:lstStyle/>
          <a:p>
            <a:r>
              <a:rPr lang="en-US" dirty="0"/>
              <a:t>Promote college-going and show students they all have access to higher education</a:t>
            </a:r>
          </a:p>
          <a:p>
            <a:r>
              <a:rPr lang="en-US" dirty="0"/>
              <a:t>Connect students and families with specific colleges &amp; help them really consider their options based on good, personalized information</a:t>
            </a:r>
          </a:p>
          <a:p>
            <a:r>
              <a:rPr lang="en-US" dirty="0"/>
              <a:t>Ease the anxiety over college applications, admissions, and costs</a:t>
            </a:r>
          </a:p>
          <a:p>
            <a:pPr marL="0" indent="0">
              <a:buNone/>
            </a:pPr>
            <a:endParaRPr lang="en-US" dirty="0"/>
          </a:p>
          <a:p>
            <a:endParaRPr lang="en-US" dirty="0"/>
          </a:p>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xmlns="" id="{117060D8-A3CC-4A43-B429-3A56A31A5163}"/>
              </a:ext>
            </a:extLst>
          </p:cNvPr>
          <p:cNvSpPr/>
          <p:nvPr/>
        </p:nvSpPr>
        <p:spPr>
          <a:xfrm>
            <a:off x="381000" y="4648200"/>
            <a:ext cx="8229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2A9ED04-41FD-0744-8914-F0BD027D70C2}"/>
              </a:ext>
            </a:extLst>
          </p:cNvPr>
          <p:cNvSpPr/>
          <p:nvPr/>
        </p:nvSpPr>
        <p:spPr>
          <a:xfrm>
            <a:off x="628650" y="4813518"/>
            <a:ext cx="7886700" cy="1815882"/>
          </a:xfrm>
          <a:prstGeom prst="rect">
            <a:avLst/>
          </a:prstGeom>
        </p:spPr>
        <p:txBody>
          <a:bodyPr wrap="square">
            <a:spAutoFit/>
          </a:bodyPr>
          <a:lstStyle/>
          <a:p>
            <a:r>
              <a:rPr lang="en-US" sz="2800" dirty="0"/>
              <a:t>Ultimate goal: increase college enrollment by 5% the year following high school graduation; increase college enrollment to 75% of high school graduates within 5 years of graduation.</a:t>
            </a:r>
          </a:p>
        </p:txBody>
      </p:sp>
    </p:spTree>
    <p:extLst>
      <p:ext uri="{BB962C8B-B14F-4D97-AF65-F5344CB8AC3E}">
        <p14:creationId xmlns:p14="http://schemas.microsoft.com/office/powerpoint/2010/main" val="288332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E2B19-6553-B64E-88E6-B8E97A7EC8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E40D433-03AB-5843-85D9-AAB0444341A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4C2A2959-8B6D-B54A-B496-3C52576289FD}"/>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E255F56C-3716-6240-A9B3-E13E78499F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1525" y="606425"/>
            <a:ext cx="76009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85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2043-F5E5-D246-BB5C-E14CE833FB1D}"/>
              </a:ext>
            </a:extLst>
          </p:cNvPr>
          <p:cNvSpPr>
            <a:spLocks noGrp="1"/>
          </p:cNvSpPr>
          <p:nvPr>
            <p:ph type="title"/>
          </p:nvPr>
        </p:nvSpPr>
        <p:spPr/>
        <p:txBody>
          <a:bodyPr/>
          <a:lstStyle/>
          <a:p>
            <a:r>
              <a:rPr lang="en-US" dirty="0"/>
              <a:t>Idaho Parent’s Letter</a:t>
            </a:r>
          </a:p>
        </p:txBody>
      </p:sp>
      <p:sp>
        <p:nvSpPr>
          <p:cNvPr id="3" name="Content Placeholder 2">
            <a:extLst>
              <a:ext uri="{FF2B5EF4-FFF2-40B4-BE49-F238E27FC236}">
                <a16:creationId xmlns:a16="http://schemas.microsoft.com/office/drawing/2014/main" xmlns="" id="{4420C5E0-1BB9-5D41-8157-537271BF4B1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84C455B3-F39C-EA41-A1D6-56B1DC139E31}"/>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423DE035-4E73-974B-B55D-C620065B4B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600200"/>
            <a:ext cx="38417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xmlns="" id="{EDC1FC35-D699-AF41-BD59-34E1653C99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1555750"/>
            <a:ext cx="389255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779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9E393-2EF8-614E-96B1-AF3A4CAE3E2B}"/>
              </a:ext>
            </a:extLst>
          </p:cNvPr>
          <p:cNvSpPr>
            <a:spLocks noGrp="1"/>
          </p:cNvSpPr>
          <p:nvPr>
            <p:ph type="title"/>
          </p:nvPr>
        </p:nvSpPr>
        <p:spPr/>
        <p:txBody>
          <a:bodyPr/>
          <a:lstStyle/>
          <a:p>
            <a:r>
              <a:rPr lang="en-US" dirty="0"/>
              <a:t>Inserts</a:t>
            </a:r>
          </a:p>
        </p:txBody>
      </p:sp>
      <p:sp>
        <p:nvSpPr>
          <p:cNvPr id="3" name="Content Placeholder 2">
            <a:extLst>
              <a:ext uri="{FF2B5EF4-FFF2-40B4-BE49-F238E27FC236}">
                <a16:creationId xmlns:a16="http://schemas.microsoft.com/office/drawing/2014/main" xmlns="" id="{D75FBA7A-5855-6340-B7D9-8CF26A5E05F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A40E5173-17BA-9044-A2EA-74529689DBF6}"/>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32E39BEC-BADC-9B42-BB17-F0B4D064B1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6915" y="1382897"/>
            <a:ext cx="4048485" cy="525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xmlns="" id="{A646FE21-6D46-A144-B657-8DECB2BA68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482" y="1381242"/>
            <a:ext cx="4080155" cy="522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01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22AEC-2F51-9F44-8CBE-E6EDF4345D95}"/>
              </a:ext>
            </a:extLst>
          </p:cNvPr>
          <p:cNvSpPr>
            <a:spLocks noGrp="1"/>
          </p:cNvSpPr>
          <p:nvPr>
            <p:ph type="title"/>
          </p:nvPr>
        </p:nvSpPr>
        <p:spPr>
          <a:xfrm>
            <a:off x="704850" y="2554551"/>
            <a:ext cx="7886700" cy="1325563"/>
          </a:xfrm>
        </p:spPr>
        <p:txBody>
          <a:bodyPr/>
          <a:lstStyle/>
          <a:p>
            <a:r>
              <a:rPr lang="en-US" dirty="0"/>
              <a:t>Understanding the impact of tuition and financial aid on student access and affordability</a:t>
            </a:r>
          </a:p>
        </p:txBody>
      </p:sp>
      <p:sp>
        <p:nvSpPr>
          <p:cNvPr id="3" name="Content Placeholder 2">
            <a:extLst>
              <a:ext uri="{FF2B5EF4-FFF2-40B4-BE49-F238E27FC236}">
                <a16:creationId xmlns:a16="http://schemas.microsoft.com/office/drawing/2014/main" xmlns="" id="{FA6CE30D-C5C2-EF48-8764-8A084D425BE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BA5F609C-E7E3-9D4B-B434-3034CAD0165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51724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345B5-52F1-F441-93FE-C20006AAA2DE}"/>
              </a:ext>
            </a:extLst>
          </p:cNvPr>
          <p:cNvSpPr>
            <a:spLocks noGrp="1"/>
          </p:cNvSpPr>
          <p:nvPr>
            <p:ph type="title"/>
          </p:nvPr>
        </p:nvSpPr>
        <p:spPr/>
        <p:txBody>
          <a:bodyPr/>
          <a:lstStyle/>
          <a:p>
            <a:r>
              <a:rPr lang="en-US" dirty="0"/>
              <a:t>Student Aid &amp; Tuition Policy Evaluation &amp; Redesign</a:t>
            </a:r>
          </a:p>
        </p:txBody>
      </p:sp>
      <p:sp>
        <p:nvSpPr>
          <p:cNvPr id="3" name="Content Placeholder 2">
            <a:extLst>
              <a:ext uri="{FF2B5EF4-FFF2-40B4-BE49-F238E27FC236}">
                <a16:creationId xmlns:a16="http://schemas.microsoft.com/office/drawing/2014/main" xmlns="" id="{98EB2027-988E-4448-B71E-6463740A2419}"/>
              </a:ext>
            </a:extLst>
          </p:cNvPr>
          <p:cNvSpPr>
            <a:spLocks noGrp="1"/>
          </p:cNvSpPr>
          <p:nvPr>
            <p:ph sz="half" idx="1"/>
          </p:nvPr>
        </p:nvSpPr>
        <p:spPr>
          <a:xfrm>
            <a:off x="457200" y="1600200"/>
            <a:ext cx="8305800" cy="4525963"/>
          </a:xfrm>
        </p:spPr>
        <p:txBody>
          <a:bodyPr/>
          <a:lstStyle/>
          <a:p>
            <a:endParaRPr lang="en-US" sz="1400" dirty="0">
              <a:latin typeface="Century Gothic" panose="020B0502020202020204" pitchFamily="34" charset="0"/>
            </a:endParaRPr>
          </a:p>
          <a:p>
            <a:r>
              <a:rPr lang="en-US" b="1" dirty="0"/>
              <a:t>Primary Goal</a:t>
            </a:r>
            <a:r>
              <a:rPr lang="en-US" dirty="0"/>
              <a:t>: Baseline study that:</a:t>
            </a:r>
          </a:p>
          <a:p>
            <a:pPr lvl="1"/>
            <a:r>
              <a:rPr lang="en-US" dirty="0"/>
              <a:t>Captures the cost/benefit of discounted tuition to the state</a:t>
            </a:r>
          </a:p>
          <a:p>
            <a:pPr lvl="1"/>
            <a:r>
              <a:rPr lang="en-US" dirty="0"/>
              <a:t>Determines the multiplier effect of nonresident student graduates to USHE institutions and the state</a:t>
            </a:r>
          </a:p>
          <a:p>
            <a:pPr lvl="1"/>
            <a:r>
              <a:rPr lang="en-US" dirty="0"/>
              <a:t>Provides recommendations for policy and performance metrics on affordability.</a:t>
            </a:r>
            <a:endParaRPr lang="en-US" sz="1000" dirty="0">
              <a:latin typeface="Century Gothic" panose="020B0502020202020204" pitchFamily="34" charset="0"/>
            </a:endParaRPr>
          </a:p>
          <a:p>
            <a:endParaRPr lang="en-US" sz="1400" dirty="0">
              <a:latin typeface="Century Gothic" panose="020B0502020202020204" pitchFamily="34" charset="0"/>
            </a:endParaRPr>
          </a:p>
          <a:p>
            <a:endParaRPr lang="en-US" sz="14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599506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D6575-80E0-834A-9D6A-08381B07F287}"/>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xmlns="" id="{DE03D681-C810-DC49-A0D9-8BC503837F8D}"/>
              </a:ext>
            </a:extLst>
          </p:cNvPr>
          <p:cNvSpPr>
            <a:spLocks noGrp="1"/>
          </p:cNvSpPr>
          <p:nvPr>
            <p:ph sz="half" idx="1"/>
          </p:nvPr>
        </p:nvSpPr>
        <p:spPr>
          <a:xfrm>
            <a:off x="457200" y="1600200"/>
            <a:ext cx="8058150" cy="4525963"/>
          </a:xfrm>
        </p:spPr>
        <p:txBody>
          <a:bodyPr/>
          <a:lstStyle/>
          <a:p>
            <a:pPr marL="0" indent="0">
              <a:buNone/>
            </a:pPr>
            <a:r>
              <a:rPr lang="en-US" dirty="0"/>
              <a:t>August—Scope the study </a:t>
            </a:r>
          </a:p>
          <a:p>
            <a:pPr marL="0" indent="0">
              <a:buNone/>
            </a:pPr>
            <a:endParaRPr lang="en-US" dirty="0"/>
          </a:p>
          <a:p>
            <a:pPr marL="0" indent="0">
              <a:buNone/>
            </a:pPr>
            <a:r>
              <a:rPr lang="en-US" dirty="0"/>
              <a:t>September –Spring 2019: Completion of the study</a:t>
            </a:r>
          </a:p>
          <a:p>
            <a:pPr marL="0" indent="0">
              <a:buNone/>
            </a:pPr>
            <a:endParaRPr lang="en-US"/>
          </a:p>
          <a:p>
            <a:pPr marL="0" indent="0">
              <a:buNone/>
            </a:pPr>
            <a:r>
              <a:rPr lang="en-US"/>
              <a:t>Summer </a:t>
            </a:r>
            <a:r>
              <a:rPr lang="en-US" dirty="0"/>
              <a:t>2019—Present results of study to Regents and discuss next steps</a:t>
            </a:r>
          </a:p>
        </p:txBody>
      </p:sp>
    </p:spTree>
    <p:extLst>
      <p:ext uri="{BB962C8B-B14F-4D97-AF65-F5344CB8AC3E}">
        <p14:creationId xmlns:p14="http://schemas.microsoft.com/office/powerpoint/2010/main" val="2793339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4160838" y="2928938"/>
            <a:ext cx="1498600" cy="460375"/>
            <a:chOff x="5546756" y="3048495"/>
            <a:chExt cx="1998901" cy="612358"/>
          </a:xfrm>
        </p:grpSpPr>
        <p:sp>
          <p:nvSpPr>
            <p:cNvPr id="7" name="Freeform 5"/>
            <p:cNvSpPr>
              <a:spLocks noEditPoints="1"/>
            </p:cNvSpPr>
            <p:nvPr/>
          </p:nvSpPr>
          <p:spPr bwMode="auto">
            <a:xfrm>
              <a:off x="5546756" y="3048495"/>
              <a:ext cx="523017" cy="612358"/>
            </a:xfrm>
            <a:custGeom>
              <a:avLst/>
              <a:gdLst>
                <a:gd name="T0" fmla="*/ 0 w 342"/>
                <a:gd name="T1" fmla="*/ 199 h 399"/>
                <a:gd name="T2" fmla="*/ 15 w 342"/>
                <a:gd name="T3" fmla="*/ 116 h 399"/>
                <a:gd name="T4" fmla="*/ 56 w 342"/>
                <a:gd name="T5" fmla="*/ 53 h 399"/>
                <a:gd name="T6" fmla="*/ 113 w 342"/>
                <a:gd name="T7" fmla="*/ 14 h 399"/>
                <a:gd name="T8" fmla="*/ 180 w 342"/>
                <a:gd name="T9" fmla="*/ 0 h 399"/>
                <a:gd name="T10" fmla="*/ 251 w 342"/>
                <a:gd name="T11" fmla="*/ 14 h 399"/>
                <a:gd name="T12" fmla="*/ 301 w 342"/>
                <a:gd name="T13" fmla="*/ 52 h 399"/>
                <a:gd name="T14" fmla="*/ 332 w 342"/>
                <a:gd name="T15" fmla="*/ 110 h 399"/>
                <a:gd name="T16" fmla="*/ 342 w 342"/>
                <a:gd name="T17" fmla="*/ 183 h 399"/>
                <a:gd name="T18" fmla="*/ 340 w 342"/>
                <a:gd name="T19" fmla="*/ 211 h 399"/>
                <a:gd name="T20" fmla="*/ 337 w 342"/>
                <a:gd name="T21" fmla="*/ 230 h 399"/>
                <a:gd name="T22" fmla="*/ 109 w 342"/>
                <a:gd name="T23" fmla="*/ 230 h 399"/>
                <a:gd name="T24" fmla="*/ 143 w 342"/>
                <a:gd name="T25" fmla="*/ 294 h 399"/>
                <a:gd name="T26" fmla="*/ 208 w 342"/>
                <a:gd name="T27" fmla="*/ 313 h 399"/>
                <a:gd name="T28" fmla="*/ 290 w 342"/>
                <a:gd name="T29" fmla="*/ 288 h 399"/>
                <a:gd name="T30" fmla="*/ 328 w 342"/>
                <a:gd name="T31" fmla="*/ 356 h 399"/>
                <a:gd name="T32" fmla="*/ 263 w 342"/>
                <a:gd name="T33" fmla="*/ 388 h 399"/>
                <a:gd name="T34" fmla="*/ 193 w 342"/>
                <a:gd name="T35" fmla="*/ 399 h 399"/>
                <a:gd name="T36" fmla="*/ 117 w 342"/>
                <a:gd name="T37" fmla="*/ 386 h 399"/>
                <a:gd name="T38" fmla="*/ 55 w 342"/>
                <a:gd name="T39" fmla="*/ 347 h 399"/>
                <a:gd name="T40" fmla="*/ 15 w 342"/>
                <a:gd name="T41" fmla="*/ 284 h 399"/>
                <a:gd name="T42" fmla="*/ 0 w 342"/>
                <a:gd name="T43" fmla="*/ 199 h 399"/>
                <a:gd name="T44" fmla="*/ 246 w 342"/>
                <a:gd name="T45" fmla="*/ 160 h 399"/>
                <a:gd name="T46" fmla="*/ 231 w 342"/>
                <a:gd name="T47" fmla="*/ 107 h 399"/>
                <a:gd name="T48" fmla="*/ 182 w 342"/>
                <a:gd name="T49" fmla="*/ 86 h 399"/>
                <a:gd name="T50" fmla="*/ 135 w 342"/>
                <a:gd name="T51" fmla="*/ 104 h 399"/>
                <a:gd name="T52" fmla="*/ 108 w 342"/>
                <a:gd name="T53" fmla="*/ 160 h 399"/>
                <a:gd name="T54" fmla="*/ 246 w 342"/>
                <a:gd name="T55" fmla="*/ 16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2" h="399">
                  <a:moveTo>
                    <a:pt x="0" y="199"/>
                  </a:moveTo>
                  <a:cubicBezTo>
                    <a:pt x="0" y="169"/>
                    <a:pt x="5" y="141"/>
                    <a:pt x="15" y="116"/>
                  </a:cubicBezTo>
                  <a:cubicBezTo>
                    <a:pt x="26" y="91"/>
                    <a:pt x="39" y="70"/>
                    <a:pt x="56" y="53"/>
                  </a:cubicBezTo>
                  <a:cubicBezTo>
                    <a:pt x="72" y="36"/>
                    <a:pt x="91" y="23"/>
                    <a:pt x="113" y="14"/>
                  </a:cubicBezTo>
                  <a:cubicBezTo>
                    <a:pt x="134" y="4"/>
                    <a:pt x="157" y="0"/>
                    <a:pt x="180" y="0"/>
                  </a:cubicBezTo>
                  <a:cubicBezTo>
                    <a:pt x="207" y="0"/>
                    <a:pt x="231" y="4"/>
                    <a:pt x="251" y="14"/>
                  </a:cubicBezTo>
                  <a:cubicBezTo>
                    <a:pt x="271" y="23"/>
                    <a:pt x="288" y="36"/>
                    <a:pt x="301" y="52"/>
                  </a:cubicBezTo>
                  <a:cubicBezTo>
                    <a:pt x="315" y="68"/>
                    <a:pt x="325" y="88"/>
                    <a:pt x="332" y="110"/>
                  </a:cubicBezTo>
                  <a:cubicBezTo>
                    <a:pt x="338" y="132"/>
                    <a:pt x="342" y="156"/>
                    <a:pt x="342" y="183"/>
                  </a:cubicBezTo>
                  <a:cubicBezTo>
                    <a:pt x="342" y="193"/>
                    <a:pt x="341" y="202"/>
                    <a:pt x="340" y="211"/>
                  </a:cubicBezTo>
                  <a:cubicBezTo>
                    <a:pt x="339" y="219"/>
                    <a:pt x="338" y="226"/>
                    <a:pt x="337" y="230"/>
                  </a:cubicBezTo>
                  <a:cubicBezTo>
                    <a:pt x="109" y="230"/>
                    <a:pt x="109" y="230"/>
                    <a:pt x="109" y="230"/>
                  </a:cubicBezTo>
                  <a:cubicBezTo>
                    <a:pt x="114" y="259"/>
                    <a:pt x="126" y="281"/>
                    <a:pt x="143" y="294"/>
                  </a:cubicBezTo>
                  <a:cubicBezTo>
                    <a:pt x="161" y="307"/>
                    <a:pt x="183" y="313"/>
                    <a:pt x="208" y="313"/>
                  </a:cubicBezTo>
                  <a:cubicBezTo>
                    <a:pt x="235" y="313"/>
                    <a:pt x="263" y="305"/>
                    <a:pt x="290" y="288"/>
                  </a:cubicBezTo>
                  <a:cubicBezTo>
                    <a:pt x="328" y="356"/>
                    <a:pt x="328" y="356"/>
                    <a:pt x="328" y="356"/>
                  </a:cubicBezTo>
                  <a:cubicBezTo>
                    <a:pt x="308" y="369"/>
                    <a:pt x="287" y="380"/>
                    <a:pt x="263" y="388"/>
                  </a:cubicBezTo>
                  <a:cubicBezTo>
                    <a:pt x="239" y="395"/>
                    <a:pt x="216" y="399"/>
                    <a:pt x="193" y="399"/>
                  </a:cubicBezTo>
                  <a:cubicBezTo>
                    <a:pt x="166" y="399"/>
                    <a:pt x="140" y="395"/>
                    <a:pt x="117" y="386"/>
                  </a:cubicBezTo>
                  <a:cubicBezTo>
                    <a:pt x="93" y="377"/>
                    <a:pt x="73" y="364"/>
                    <a:pt x="55" y="347"/>
                  </a:cubicBezTo>
                  <a:cubicBezTo>
                    <a:pt x="38" y="329"/>
                    <a:pt x="24" y="309"/>
                    <a:pt x="15" y="284"/>
                  </a:cubicBezTo>
                  <a:cubicBezTo>
                    <a:pt x="5" y="259"/>
                    <a:pt x="0" y="231"/>
                    <a:pt x="0" y="199"/>
                  </a:cubicBezTo>
                  <a:close/>
                  <a:moveTo>
                    <a:pt x="246" y="160"/>
                  </a:moveTo>
                  <a:cubicBezTo>
                    <a:pt x="246" y="138"/>
                    <a:pt x="241" y="120"/>
                    <a:pt x="231" y="107"/>
                  </a:cubicBezTo>
                  <a:cubicBezTo>
                    <a:pt x="221" y="93"/>
                    <a:pt x="205" y="86"/>
                    <a:pt x="182" y="86"/>
                  </a:cubicBezTo>
                  <a:cubicBezTo>
                    <a:pt x="164" y="86"/>
                    <a:pt x="148" y="92"/>
                    <a:pt x="135" y="104"/>
                  </a:cubicBezTo>
                  <a:cubicBezTo>
                    <a:pt x="121" y="116"/>
                    <a:pt x="112" y="135"/>
                    <a:pt x="108" y="160"/>
                  </a:cubicBezTo>
                  <a:lnTo>
                    <a:pt x="246" y="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sp>
          <p:nvSpPr>
            <p:cNvPr id="8" name="Freeform 6"/>
            <p:cNvSpPr>
              <a:spLocks/>
            </p:cNvSpPr>
            <p:nvPr/>
          </p:nvSpPr>
          <p:spPr bwMode="auto">
            <a:xfrm>
              <a:off x="6033776" y="3061164"/>
              <a:ext cx="586541" cy="587019"/>
            </a:xfrm>
            <a:custGeom>
              <a:avLst/>
              <a:gdLst>
                <a:gd name="T0" fmla="*/ 0 w 383"/>
                <a:gd name="T1" fmla="*/ 0 h 381"/>
                <a:gd name="T2" fmla="*/ 113 w 383"/>
                <a:gd name="T3" fmla="*/ 0 h 381"/>
                <a:gd name="T4" fmla="*/ 162 w 383"/>
                <a:gd name="T5" fmla="*/ 180 h 381"/>
                <a:gd name="T6" fmla="*/ 177 w 383"/>
                <a:gd name="T7" fmla="*/ 238 h 381"/>
                <a:gd name="T8" fmla="*/ 192 w 383"/>
                <a:gd name="T9" fmla="*/ 297 h 381"/>
                <a:gd name="T10" fmla="*/ 195 w 383"/>
                <a:gd name="T11" fmla="*/ 297 h 381"/>
                <a:gd name="T12" fmla="*/ 210 w 383"/>
                <a:gd name="T13" fmla="*/ 238 h 381"/>
                <a:gd name="T14" fmla="*/ 225 w 383"/>
                <a:gd name="T15" fmla="*/ 180 h 381"/>
                <a:gd name="T16" fmla="*/ 274 w 383"/>
                <a:gd name="T17" fmla="*/ 0 h 381"/>
                <a:gd name="T18" fmla="*/ 383 w 383"/>
                <a:gd name="T19" fmla="*/ 0 h 381"/>
                <a:gd name="T20" fmla="*/ 258 w 383"/>
                <a:gd name="T21" fmla="*/ 381 h 381"/>
                <a:gd name="T22" fmla="*/ 128 w 383"/>
                <a:gd name="T23" fmla="*/ 381 h 381"/>
                <a:gd name="T24" fmla="*/ 0 w 383"/>
                <a:gd name="T25"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381">
                  <a:moveTo>
                    <a:pt x="0" y="0"/>
                  </a:moveTo>
                  <a:cubicBezTo>
                    <a:pt x="113" y="0"/>
                    <a:pt x="113" y="0"/>
                    <a:pt x="113" y="0"/>
                  </a:cubicBezTo>
                  <a:cubicBezTo>
                    <a:pt x="162" y="180"/>
                    <a:pt x="162" y="180"/>
                    <a:pt x="162" y="180"/>
                  </a:cubicBezTo>
                  <a:cubicBezTo>
                    <a:pt x="167" y="199"/>
                    <a:pt x="172" y="218"/>
                    <a:pt x="177" y="238"/>
                  </a:cubicBezTo>
                  <a:cubicBezTo>
                    <a:pt x="182" y="257"/>
                    <a:pt x="187" y="277"/>
                    <a:pt x="192" y="297"/>
                  </a:cubicBezTo>
                  <a:cubicBezTo>
                    <a:pt x="195" y="297"/>
                    <a:pt x="195" y="297"/>
                    <a:pt x="195" y="297"/>
                  </a:cubicBezTo>
                  <a:cubicBezTo>
                    <a:pt x="200" y="277"/>
                    <a:pt x="205" y="257"/>
                    <a:pt x="210" y="238"/>
                  </a:cubicBezTo>
                  <a:cubicBezTo>
                    <a:pt x="214" y="218"/>
                    <a:pt x="219" y="199"/>
                    <a:pt x="225" y="180"/>
                  </a:cubicBezTo>
                  <a:cubicBezTo>
                    <a:pt x="274" y="0"/>
                    <a:pt x="274" y="0"/>
                    <a:pt x="274" y="0"/>
                  </a:cubicBezTo>
                  <a:cubicBezTo>
                    <a:pt x="383" y="0"/>
                    <a:pt x="383" y="0"/>
                    <a:pt x="383" y="0"/>
                  </a:cubicBezTo>
                  <a:cubicBezTo>
                    <a:pt x="258" y="381"/>
                    <a:pt x="258" y="381"/>
                    <a:pt x="258" y="381"/>
                  </a:cubicBezTo>
                  <a:cubicBezTo>
                    <a:pt x="128" y="381"/>
                    <a:pt x="128" y="381"/>
                    <a:pt x="128" y="381"/>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sp>
          <p:nvSpPr>
            <p:cNvPr id="9" name="Freeform 7"/>
            <p:cNvSpPr>
              <a:spLocks noEditPoints="1"/>
            </p:cNvSpPr>
            <p:nvPr/>
          </p:nvSpPr>
          <p:spPr bwMode="auto">
            <a:xfrm>
              <a:off x="6597026" y="3048495"/>
              <a:ext cx="523017" cy="612358"/>
            </a:xfrm>
            <a:custGeom>
              <a:avLst/>
              <a:gdLst>
                <a:gd name="T0" fmla="*/ 0 w 342"/>
                <a:gd name="T1" fmla="*/ 199 h 399"/>
                <a:gd name="T2" fmla="*/ 15 w 342"/>
                <a:gd name="T3" fmla="*/ 116 h 399"/>
                <a:gd name="T4" fmla="*/ 56 w 342"/>
                <a:gd name="T5" fmla="*/ 53 h 399"/>
                <a:gd name="T6" fmla="*/ 113 w 342"/>
                <a:gd name="T7" fmla="*/ 14 h 399"/>
                <a:gd name="T8" fmla="*/ 180 w 342"/>
                <a:gd name="T9" fmla="*/ 0 h 399"/>
                <a:gd name="T10" fmla="*/ 251 w 342"/>
                <a:gd name="T11" fmla="*/ 14 h 399"/>
                <a:gd name="T12" fmla="*/ 301 w 342"/>
                <a:gd name="T13" fmla="*/ 52 h 399"/>
                <a:gd name="T14" fmla="*/ 332 w 342"/>
                <a:gd name="T15" fmla="*/ 110 h 399"/>
                <a:gd name="T16" fmla="*/ 342 w 342"/>
                <a:gd name="T17" fmla="*/ 183 h 399"/>
                <a:gd name="T18" fmla="*/ 340 w 342"/>
                <a:gd name="T19" fmla="*/ 211 h 399"/>
                <a:gd name="T20" fmla="*/ 337 w 342"/>
                <a:gd name="T21" fmla="*/ 230 h 399"/>
                <a:gd name="T22" fmla="*/ 109 w 342"/>
                <a:gd name="T23" fmla="*/ 230 h 399"/>
                <a:gd name="T24" fmla="*/ 143 w 342"/>
                <a:gd name="T25" fmla="*/ 294 h 399"/>
                <a:gd name="T26" fmla="*/ 208 w 342"/>
                <a:gd name="T27" fmla="*/ 313 h 399"/>
                <a:gd name="T28" fmla="*/ 290 w 342"/>
                <a:gd name="T29" fmla="*/ 288 h 399"/>
                <a:gd name="T30" fmla="*/ 328 w 342"/>
                <a:gd name="T31" fmla="*/ 356 h 399"/>
                <a:gd name="T32" fmla="*/ 263 w 342"/>
                <a:gd name="T33" fmla="*/ 388 h 399"/>
                <a:gd name="T34" fmla="*/ 193 w 342"/>
                <a:gd name="T35" fmla="*/ 399 h 399"/>
                <a:gd name="T36" fmla="*/ 117 w 342"/>
                <a:gd name="T37" fmla="*/ 386 h 399"/>
                <a:gd name="T38" fmla="*/ 55 w 342"/>
                <a:gd name="T39" fmla="*/ 347 h 399"/>
                <a:gd name="T40" fmla="*/ 15 w 342"/>
                <a:gd name="T41" fmla="*/ 284 h 399"/>
                <a:gd name="T42" fmla="*/ 0 w 342"/>
                <a:gd name="T43" fmla="*/ 199 h 399"/>
                <a:gd name="T44" fmla="*/ 246 w 342"/>
                <a:gd name="T45" fmla="*/ 160 h 399"/>
                <a:gd name="T46" fmla="*/ 231 w 342"/>
                <a:gd name="T47" fmla="*/ 107 h 399"/>
                <a:gd name="T48" fmla="*/ 182 w 342"/>
                <a:gd name="T49" fmla="*/ 86 h 399"/>
                <a:gd name="T50" fmla="*/ 135 w 342"/>
                <a:gd name="T51" fmla="*/ 104 h 399"/>
                <a:gd name="T52" fmla="*/ 108 w 342"/>
                <a:gd name="T53" fmla="*/ 160 h 399"/>
                <a:gd name="T54" fmla="*/ 246 w 342"/>
                <a:gd name="T55" fmla="*/ 16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2" h="399">
                  <a:moveTo>
                    <a:pt x="0" y="199"/>
                  </a:moveTo>
                  <a:cubicBezTo>
                    <a:pt x="0" y="169"/>
                    <a:pt x="5" y="141"/>
                    <a:pt x="15" y="116"/>
                  </a:cubicBezTo>
                  <a:cubicBezTo>
                    <a:pt x="26" y="91"/>
                    <a:pt x="39" y="70"/>
                    <a:pt x="56" y="53"/>
                  </a:cubicBezTo>
                  <a:cubicBezTo>
                    <a:pt x="72" y="36"/>
                    <a:pt x="91" y="23"/>
                    <a:pt x="113" y="14"/>
                  </a:cubicBezTo>
                  <a:cubicBezTo>
                    <a:pt x="134" y="4"/>
                    <a:pt x="157" y="0"/>
                    <a:pt x="180" y="0"/>
                  </a:cubicBezTo>
                  <a:cubicBezTo>
                    <a:pt x="207" y="0"/>
                    <a:pt x="230" y="4"/>
                    <a:pt x="251" y="14"/>
                  </a:cubicBezTo>
                  <a:cubicBezTo>
                    <a:pt x="271" y="23"/>
                    <a:pt x="288" y="36"/>
                    <a:pt x="301" y="52"/>
                  </a:cubicBezTo>
                  <a:cubicBezTo>
                    <a:pt x="315" y="68"/>
                    <a:pt x="325" y="88"/>
                    <a:pt x="332" y="110"/>
                  </a:cubicBezTo>
                  <a:cubicBezTo>
                    <a:pt x="338" y="132"/>
                    <a:pt x="342" y="156"/>
                    <a:pt x="342" y="183"/>
                  </a:cubicBezTo>
                  <a:cubicBezTo>
                    <a:pt x="342" y="193"/>
                    <a:pt x="341" y="202"/>
                    <a:pt x="340" y="211"/>
                  </a:cubicBezTo>
                  <a:cubicBezTo>
                    <a:pt x="339" y="219"/>
                    <a:pt x="338" y="226"/>
                    <a:pt x="337" y="230"/>
                  </a:cubicBezTo>
                  <a:cubicBezTo>
                    <a:pt x="109" y="230"/>
                    <a:pt x="109" y="230"/>
                    <a:pt x="109" y="230"/>
                  </a:cubicBezTo>
                  <a:cubicBezTo>
                    <a:pt x="114" y="259"/>
                    <a:pt x="126" y="281"/>
                    <a:pt x="143" y="294"/>
                  </a:cubicBezTo>
                  <a:cubicBezTo>
                    <a:pt x="161" y="307"/>
                    <a:pt x="182" y="313"/>
                    <a:pt x="208" y="313"/>
                  </a:cubicBezTo>
                  <a:cubicBezTo>
                    <a:pt x="235" y="313"/>
                    <a:pt x="263" y="305"/>
                    <a:pt x="290" y="288"/>
                  </a:cubicBezTo>
                  <a:cubicBezTo>
                    <a:pt x="328" y="356"/>
                    <a:pt x="328" y="356"/>
                    <a:pt x="328" y="356"/>
                  </a:cubicBezTo>
                  <a:cubicBezTo>
                    <a:pt x="308" y="369"/>
                    <a:pt x="287" y="380"/>
                    <a:pt x="263" y="388"/>
                  </a:cubicBezTo>
                  <a:cubicBezTo>
                    <a:pt x="239" y="395"/>
                    <a:pt x="216" y="399"/>
                    <a:pt x="193" y="399"/>
                  </a:cubicBezTo>
                  <a:cubicBezTo>
                    <a:pt x="166" y="399"/>
                    <a:pt x="140" y="395"/>
                    <a:pt x="117" y="386"/>
                  </a:cubicBezTo>
                  <a:cubicBezTo>
                    <a:pt x="93" y="377"/>
                    <a:pt x="73" y="364"/>
                    <a:pt x="55" y="347"/>
                  </a:cubicBezTo>
                  <a:cubicBezTo>
                    <a:pt x="38" y="329"/>
                    <a:pt x="24" y="309"/>
                    <a:pt x="15" y="284"/>
                  </a:cubicBezTo>
                  <a:cubicBezTo>
                    <a:pt x="5" y="259"/>
                    <a:pt x="0" y="231"/>
                    <a:pt x="0" y="199"/>
                  </a:cubicBezTo>
                  <a:close/>
                  <a:moveTo>
                    <a:pt x="246" y="160"/>
                  </a:moveTo>
                  <a:cubicBezTo>
                    <a:pt x="246" y="138"/>
                    <a:pt x="241" y="120"/>
                    <a:pt x="231" y="107"/>
                  </a:cubicBezTo>
                  <a:cubicBezTo>
                    <a:pt x="221" y="93"/>
                    <a:pt x="205" y="86"/>
                    <a:pt x="182" y="86"/>
                  </a:cubicBezTo>
                  <a:cubicBezTo>
                    <a:pt x="164" y="86"/>
                    <a:pt x="148" y="92"/>
                    <a:pt x="135" y="104"/>
                  </a:cubicBezTo>
                  <a:cubicBezTo>
                    <a:pt x="121" y="116"/>
                    <a:pt x="112" y="135"/>
                    <a:pt x="108" y="160"/>
                  </a:cubicBezTo>
                  <a:lnTo>
                    <a:pt x="246" y="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sp>
          <p:nvSpPr>
            <p:cNvPr id="10" name="Freeform 8"/>
            <p:cNvSpPr>
              <a:spLocks/>
            </p:cNvSpPr>
            <p:nvPr/>
          </p:nvSpPr>
          <p:spPr bwMode="auto">
            <a:xfrm>
              <a:off x="7153923" y="3048495"/>
              <a:ext cx="391734" cy="599689"/>
            </a:xfrm>
            <a:custGeom>
              <a:avLst/>
              <a:gdLst>
                <a:gd name="T0" fmla="*/ 0 w 256"/>
                <a:gd name="T1" fmla="*/ 9 h 390"/>
                <a:gd name="T2" fmla="*/ 92 w 256"/>
                <a:gd name="T3" fmla="*/ 9 h 390"/>
                <a:gd name="T4" fmla="*/ 100 w 256"/>
                <a:gd name="T5" fmla="*/ 76 h 390"/>
                <a:gd name="T6" fmla="*/ 103 w 256"/>
                <a:gd name="T7" fmla="*/ 76 h 390"/>
                <a:gd name="T8" fmla="*/ 153 w 256"/>
                <a:gd name="T9" fmla="*/ 18 h 390"/>
                <a:gd name="T10" fmla="*/ 211 w 256"/>
                <a:gd name="T11" fmla="*/ 0 h 390"/>
                <a:gd name="T12" fmla="*/ 238 w 256"/>
                <a:gd name="T13" fmla="*/ 2 h 390"/>
                <a:gd name="T14" fmla="*/ 256 w 256"/>
                <a:gd name="T15" fmla="*/ 8 h 390"/>
                <a:gd name="T16" fmla="*/ 238 w 256"/>
                <a:gd name="T17" fmla="*/ 105 h 390"/>
                <a:gd name="T18" fmla="*/ 218 w 256"/>
                <a:gd name="T19" fmla="*/ 100 h 390"/>
                <a:gd name="T20" fmla="*/ 197 w 256"/>
                <a:gd name="T21" fmla="*/ 99 h 390"/>
                <a:gd name="T22" fmla="*/ 152 w 256"/>
                <a:gd name="T23" fmla="*/ 114 h 390"/>
                <a:gd name="T24" fmla="*/ 113 w 256"/>
                <a:gd name="T25" fmla="*/ 169 h 390"/>
                <a:gd name="T26" fmla="*/ 113 w 256"/>
                <a:gd name="T27" fmla="*/ 390 h 390"/>
                <a:gd name="T28" fmla="*/ 0 w 256"/>
                <a:gd name="T29" fmla="*/ 390 h 390"/>
                <a:gd name="T30" fmla="*/ 0 w 256"/>
                <a:gd name="T31"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390">
                  <a:moveTo>
                    <a:pt x="0" y="9"/>
                  </a:moveTo>
                  <a:cubicBezTo>
                    <a:pt x="92" y="9"/>
                    <a:pt x="92" y="9"/>
                    <a:pt x="92" y="9"/>
                  </a:cubicBezTo>
                  <a:cubicBezTo>
                    <a:pt x="100" y="76"/>
                    <a:pt x="100" y="76"/>
                    <a:pt x="100" y="76"/>
                  </a:cubicBezTo>
                  <a:cubicBezTo>
                    <a:pt x="103" y="76"/>
                    <a:pt x="103" y="76"/>
                    <a:pt x="103" y="76"/>
                  </a:cubicBezTo>
                  <a:cubicBezTo>
                    <a:pt x="117" y="50"/>
                    <a:pt x="133" y="31"/>
                    <a:pt x="153" y="18"/>
                  </a:cubicBezTo>
                  <a:cubicBezTo>
                    <a:pt x="172" y="6"/>
                    <a:pt x="192" y="0"/>
                    <a:pt x="211" y="0"/>
                  </a:cubicBezTo>
                  <a:cubicBezTo>
                    <a:pt x="222" y="0"/>
                    <a:pt x="231" y="1"/>
                    <a:pt x="238" y="2"/>
                  </a:cubicBezTo>
                  <a:cubicBezTo>
                    <a:pt x="245" y="3"/>
                    <a:pt x="251" y="5"/>
                    <a:pt x="256" y="8"/>
                  </a:cubicBezTo>
                  <a:cubicBezTo>
                    <a:pt x="238" y="105"/>
                    <a:pt x="238" y="105"/>
                    <a:pt x="238" y="105"/>
                  </a:cubicBezTo>
                  <a:cubicBezTo>
                    <a:pt x="231" y="103"/>
                    <a:pt x="224" y="101"/>
                    <a:pt x="218" y="100"/>
                  </a:cubicBezTo>
                  <a:cubicBezTo>
                    <a:pt x="212" y="99"/>
                    <a:pt x="205" y="99"/>
                    <a:pt x="197" y="99"/>
                  </a:cubicBezTo>
                  <a:cubicBezTo>
                    <a:pt x="182" y="99"/>
                    <a:pt x="167" y="104"/>
                    <a:pt x="152" y="114"/>
                  </a:cubicBezTo>
                  <a:cubicBezTo>
                    <a:pt x="136" y="125"/>
                    <a:pt x="123" y="143"/>
                    <a:pt x="113" y="169"/>
                  </a:cubicBezTo>
                  <a:cubicBezTo>
                    <a:pt x="113" y="390"/>
                    <a:pt x="113" y="390"/>
                    <a:pt x="113" y="390"/>
                  </a:cubicBezTo>
                  <a:cubicBezTo>
                    <a:pt x="0" y="390"/>
                    <a:pt x="0" y="390"/>
                    <a:pt x="0" y="390"/>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350">
                <a:solidFill>
                  <a:srgbClr val="44546A"/>
                </a:solidFill>
                <a:ea typeface="MS PGothic" pitchFamily="34" charset="-128"/>
              </a:endParaRPr>
            </a:p>
          </p:txBody>
        </p:sp>
      </p:grpSp>
      <p:grpSp>
        <p:nvGrpSpPr>
          <p:cNvPr id="13" name="Group 12"/>
          <p:cNvGrpSpPr>
            <a:grpSpLocks/>
          </p:cNvGrpSpPr>
          <p:nvPr/>
        </p:nvGrpSpPr>
        <p:grpSpPr bwMode="auto">
          <a:xfrm>
            <a:off x="3470275" y="2841625"/>
            <a:ext cx="615950" cy="704850"/>
            <a:chOff x="1989136" y="1387475"/>
            <a:chExt cx="2016126" cy="2305049"/>
          </a:xfrm>
        </p:grpSpPr>
        <p:sp>
          <p:nvSpPr>
            <p:cNvPr id="11" name="Freeform 9"/>
            <p:cNvSpPr>
              <a:spLocks/>
            </p:cNvSpPr>
            <p:nvPr/>
          </p:nvSpPr>
          <p:spPr bwMode="auto">
            <a:xfrm>
              <a:off x="2534739" y="1387475"/>
              <a:ext cx="1470523" cy="2003939"/>
            </a:xfrm>
            <a:custGeom>
              <a:avLst/>
              <a:gdLst>
                <a:gd name="T0" fmla="*/ 296 w 392"/>
                <a:gd name="T1" fmla="*/ 416 h 532"/>
                <a:gd name="T2" fmla="*/ 296 w 392"/>
                <a:gd name="T3" fmla="*/ 210 h 532"/>
                <a:gd name="T4" fmla="*/ 182 w 392"/>
                <a:gd name="T5" fmla="*/ 96 h 532"/>
                <a:gd name="T6" fmla="*/ 65 w 392"/>
                <a:gd name="T7" fmla="*/ 96 h 532"/>
                <a:gd name="T8" fmla="*/ 0 w 392"/>
                <a:gd name="T9" fmla="*/ 116 h 532"/>
                <a:gd name="T10" fmla="*/ 135 w 392"/>
                <a:gd name="T11" fmla="*/ 0 h 532"/>
                <a:gd name="T12" fmla="*/ 182 w 392"/>
                <a:gd name="T13" fmla="*/ 0 h 532"/>
                <a:gd name="T14" fmla="*/ 392 w 392"/>
                <a:gd name="T15" fmla="*/ 210 h 532"/>
                <a:gd name="T16" fmla="*/ 392 w 392"/>
                <a:gd name="T17" fmla="*/ 532 h 532"/>
                <a:gd name="T18" fmla="*/ 296 w 392"/>
                <a:gd name="T19" fmla="*/ 41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532">
                  <a:moveTo>
                    <a:pt x="296" y="416"/>
                  </a:moveTo>
                  <a:cubicBezTo>
                    <a:pt x="296" y="210"/>
                    <a:pt x="296" y="210"/>
                    <a:pt x="296" y="210"/>
                  </a:cubicBezTo>
                  <a:cubicBezTo>
                    <a:pt x="296" y="147"/>
                    <a:pt x="245" y="96"/>
                    <a:pt x="182" y="96"/>
                  </a:cubicBezTo>
                  <a:cubicBezTo>
                    <a:pt x="65" y="96"/>
                    <a:pt x="65" y="96"/>
                    <a:pt x="65" y="96"/>
                  </a:cubicBezTo>
                  <a:cubicBezTo>
                    <a:pt x="41" y="96"/>
                    <a:pt x="19" y="103"/>
                    <a:pt x="0" y="116"/>
                  </a:cubicBezTo>
                  <a:cubicBezTo>
                    <a:pt x="23" y="73"/>
                    <a:pt x="63" y="26"/>
                    <a:pt x="135" y="0"/>
                  </a:cubicBezTo>
                  <a:cubicBezTo>
                    <a:pt x="182" y="0"/>
                    <a:pt x="182" y="0"/>
                    <a:pt x="182" y="0"/>
                  </a:cubicBezTo>
                  <a:cubicBezTo>
                    <a:pt x="298" y="0"/>
                    <a:pt x="392" y="94"/>
                    <a:pt x="392" y="210"/>
                  </a:cubicBezTo>
                  <a:cubicBezTo>
                    <a:pt x="392" y="532"/>
                    <a:pt x="392" y="532"/>
                    <a:pt x="392" y="532"/>
                  </a:cubicBezTo>
                  <a:cubicBezTo>
                    <a:pt x="364" y="473"/>
                    <a:pt x="322" y="435"/>
                    <a:pt x="296" y="416"/>
                  </a:cubicBezTo>
                  <a:close/>
                </a:path>
              </a:pathLst>
            </a:custGeom>
            <a:gradFill>
              <a:gsLst>
                <a:gs pos="0">
                  <a:schemeClr val="accent2"/>
                </a:gs>
                <a:gs pos="100000">
                  <a:schemeClr val="accent2">
                    <a:lumMod val="75000"/>
                  </a:schemeClr>
                </a:gs>
              </a:gsLst>
              <a:lin ang="5400000" scaled="1"/>
            </a:gradFill>
            <a:ln>
              <a:noFill/>
            </a:ln>
          </p:spPr>
          <p:txBody>
            <a:bodyPr lIns="68580" tIns="34290" rIns="68580" bIns="34290"/>
            <a:lstStyle/>
            <a:p>
              <a:pPr>
                <a:defRPr/>
              </a:pPr>
              <a:endParaRPr lang="id-ID" sz="1350">
                <a:solidFill>
                  <a:prstClr val="black"/>
                </a:solidFill>
                <a:ea typeface="MS PGothic" pitchFamily="34" charset="-128"/>
              </a:endParaRPr>
            </a:p>
          </p:txBody>
        </p:sp>
        <p:sp>
          <p:nvSpPr>
            <p:cNvPr id="12" name="Freeform 10"/>
            <p:cNvSpPr>
              <a:spLocks/>
            </p:cNvSpPr>
            <p:nvPr/>
          </p:nvSpPr>
          <p:spPr bwMode="auto">
            <a:xfrm>
              <a:off x="1989136" y="1387475"/>
              <a:ext cx="2016126" cy="2305049"/>
            </a:xfrm>
            <a:custGeom>
              <a:avLst/>
              <a:gdLst>
                <a:gd name="T0" fmla="*/ 210 w 537"/>
                <a:gd name="T1" fmla="*/ 0 h 612"/>
                <a:gd name="T2" fmla="*/ 244 w 537"/>
                <a:gd name="T3" fmla="*/ 0 h 612"/>
                <a:gd name="T4" fmla="*/ 96 w 537"/>
                <a:gd name="T5" fmla="*/ 210 h 612"/>
                <a:gd name="T6" fmla="*/ 96 w 537"/>
                <a:gd name="T7" fmla="*/ 324 h 612"/>
                <a:gd name="T8" fmla="*/ 96 w 537"/>
                <a:gd name="T9" fmla="*/ 327 h 612"/>
                <a:gd name="T10" fmla="*/ 210 w 537"/>
                <a:gd name="T11" fmla="*/ 441 h 612"/>
                <a:gd name="T12" fmla="*/ 329 w 537"/>
                <a:gd name="T13" fmla="*/ 441 h 612"/>
                <a:gd name="T14" fmla="*/ 344 w 537"/>
                <a:gd name="T15" fmla="*/ 441 h 612"/>
                <a:gd name="T16" fmla="*/ 357 w 537"/>
                <a:gd name="T17" fmla="*/ 442 h 612"/>
                <a:gd name="T18" fmla="*/ 359 w 537"/>
                <a:gd name="T19" fmla="*/ 442 h 612"/>
                <a:gd name="T20" fmla="*/ 410 w 537"/>
                <a:gd name="T21" fmla="*/ 449 h 612"/>
                <a:gd name="T22" fmla="*/ 486 w 537"/>
                <a:gd name="T23" fmla="*/ 494 h 612"/>
                <a:gd name="T24" fmla="*/ 537 w 537"/>
                <a:gd name="T25" fmla="*/ 612 h 612"/>
                <a:gd name="T26" fmla="*/ 332 w 537"/>
                <a:gd name="T27" fmla="*/ 537 h 612"/>
                <a:gd name="T28" fmla="*/ 327 w 537"/>
                <a:gd name="T29" fmla="*/ 537 h 612"/>
                <a:gd name="T30" fmla="*/ 210 w 537"/>
                <a:gd name="T31" fmla="*/ 537 h 612"/>
                <a:gd name="T32" fmla="*/ 0 w 537"/>
                <a:gd name="T33" fmla="*/ 327 h 612"/>
                <a:gd name="T34" fmla="*/ 0 w 537"/>
                <a:gd name="T35" fmla="*/ 210 h 612"/>
                <a:gd name="T36" fmla="*/ 210 w 537"/>
                <a:gd name="T3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612">
                  <a:moveTo>
                    <a:pt x="210" y="0"/>
                  </a:moveTo>
                  <a:cubicBezTo>
                    <a:pt x="244" y="0"/>
                    <a:pt x="244" y="0"/>
                    <a:pt x="244" y="0"/>
                  </a:cubicBezTo>
                  <a:cubicBezTo>
                    <a:pt x="88" y="57"/>
                    <a:pt x="96" y="210"/>
                    <a:pt x="96" y="210"/>
                  </a:cubicBezTo>
                  <a:cubicBezTo>
                    <a:pt x="96" y="324"/>
                    <a:pt x="96" y="324"/>
                    <a:pt x="96" y="324"/>
                  </a:cubicBezTo>
                  <a:cubicBezTo>
                    <a:pt x="96" y="327"/>
                    <a:pt x="96" y="327"/>
                    <a:pt x="96" y="327"/>
                  </a:cubicBezTo>
                  <a:cubicBezTo>
                    <a:pt x="96" y="390"/>
                    <a:pt x="147" y="441"/>
                    <a:pt x="210" y="441"/>
                  </a:cubicBezTo>
                  <a:cubicBezTo>
                    <a:pt x="329" y="441"/>
                    <a:pt x="329" y="441"/>
                    <a:pt x="329" y="441"/>
                  </a:cubicBezTo>
                  <a:cubicBezTo>
                    <a:pt x="334" y="441"/>
                    <a:pt x="339" y="441"/>
                    <a:pt x="344" y="441"/>
                  </a:cubicBezTo>
                  <a:cubicBezTo>
                    <a:pt x="349" y="441"/>
                    <a:pt x="353" y="442"/>
                    <a:pt x="357" y="442"/>
                  </a:cubicBezTo>
                  <a:cubicBezTo>
                    <a:pt x="358" y="442"/>
                    <a:pt x="359" y="442"/>
                    <a:pt x="359" y="442"/>
                  </a:cubicBezTo>
                  <a:cubicBezTo>
                    <a:pt x="377" y="443"/>
                    <a:pt x="394" y="446"/>
                    <a:pt x="410" y="449"/>
                  </a:cubicBezTo>
                  <a:cubicBezTo>
                    <a:pt x="451" y="456"/>
                    <a:pt x="483" y="491"/>
                    <a:pt x="486" y="494"/>
                  </a:cubicBezTo>
                  <a:cubicBezTo>
                    <a:pt x="524" y="544"/>
                    <a:pt x="537" y="612"/>
                    <a:pt x="537" y="612"/>
                  </a:cubicBezTo>
                  <a:cubicBezTo>
                    <a:pt x="537" y="612"/>
                    <a:pt x="490" y="540"/>
                    <a:pt x="332" y="537"/>
                  </a:cubicBezTo>
                  <a:cubicBezTo>
                    <a:pt x="330" y="537"/>
                    <a:pt x="329" y="537"/>
                    <a:pt x="327" y="537"/>
                  </a:cubicBezTo>
                  <a:cubicBezTo>
                    <a:pt x="210" y="537"/>
                    <a:pt x="210" y="537"/>
                    <a:pt x="210" y="537"/>
                  </a:cubicBezTo>
                  <a:cubicBezTo>
                    <a:pt x="94" y="537"/>
                    <a:pt x="0" y="443"/>
                    <a:pt x="0" y="327"/>
                  </a:cubicBezTo>
                  <a:cubicBezTo>
                    <a:pt x="0" y="210"/>
                    <a:pt x="0" y="210"/>
                    <a:pt x="0" y="210"/>
                  </a:cubicBezTo>
                  <a:cubicBezTo>
                    <a:pt x="0" y="94"/>
                    <a:pt x="94" y="0"/>
                    <a:pt x="210" y="0"/>
                  </a:cubicBezTo>
                  <a:close/>
                </a:path>
              </a:pathLst>
            </a:custGeom>
            <a:gradFill>
              <a:gsLst>
                <a:gs pos="0">
                  <a:schemeClr val="accent2"/>
                </a:gs>
                <a:gs pos="100000">
                  <a:schemeClr val="accent2">
                    <a:lumMod val="75000"/>
                  </a:schemeClr>
                </a:gs>
              </a:gsLst>
              <a:lin ang="5400000" scaled="1"/>
            </a:gradFill>
            <a:ln>
              <a:noFill/>
            </a:ln>
          </p:spPr>
          <p:txBody>
            <a:bodyPr lIns="68580" tIns="34290" rIns="68580" bIns="34290"/>
            <a:lstStyle/>
            <a:p>
              <a:pPr>
                <a:defRPr/>
              </a:pPr>
              <a:endParaRPr lang="id-ID" sz="1350">
                <a:solidFill>
                  <a:prstClr val="black"/>
                </a:solidFill>
                <a:ea typeface="MS PGothic" pitchFamily="34" charset="-128"/>
              </a:endParaRPr>
            </a:p>
          </p:txBody>
        </p:sp>
      </p:grpSp>
      <p:sp>
        <p:nvSpPr>
          <p:cNvPr id="19" name="Rectangle 18"/>
          <p:cNvSpPr/>
          <p:nvPr/>
        </p:nvSpPr>
        <p:spPr>
          <a:xfrm>
            <a:off x="1595438" y="3673475"/>
            <a:ext cx="5953125" cy="323850"/>
          </a:xfrm>
          <a:prstGeom prst="rect">
            <a:avLst/>
          </a:prstGeom>
          <a:noFill/>
        </p:spPr>
        <p:txBody>
          <a:bodyPr>
            <a:spAutoFit/>
          </a:bodyPr>
          <a:lstStyle/>
          <a:p>
            <a:pPr algn="ctr">
              <a:defRPr/>
            </a:pPr>
            <a:r>
              <a:rPr lang="id-ID" sz="1500" dirty="0">
                <a:solidFill>
                  <a:prstClr val="white">
                    <a:lumMod val="95000"/>
                  </a:prstClr>
                </a:solidFill>
                <a:latin typeface="Source Sans Pro Light" panose="020B0403030403020204" pitchFamily="34" charset="0"/>
                <a:ea typeface="MS PGothic" pitchFamily="34" charset="-128"/>
              </a:rPr>
              <a:t>The Leader of the All business</a:t>
            </a:r>
            <a:r>
              <a:rPr lang="id-ID" sz="1500" b="1" dirty="0">
                <a:solidFill>
                  <a:prstClr val="white">
                    <a:lumMod val="95000"/>
                  </a:prstClr>
                </a:solidFill>
                <a:latin typeface="Source Sans Pro Light" panose="020B0403030403020204" pitchFamily="34" charset="0"/>
                <a:ea typeface="MS PGothic" pitchFamily="34" charset="-128"/>
              </a:rPr>
              <a:t> </a:t>
            </a:r>
            <a:r>
              <a:rPr lang="id-ID" sz="1500" dirty="0">
                <a:solidFill>
                  <a:prstClr val="white">
                    <a:lumMod val="95000"/>
                  </a:prstClr>
                </a:solidFill>
                <a:latin typeface="Source Sans Pro Light" panose="020B0403030403020204" pitchFamily="34" charset="0"/>
                <a:ea typeface="MS PGothic" pitchFamily="34" charset="-128"/>
              </a:rPr>
              <a:t>and personal presentation template </a:t>
            </a:r>
            <a:r>
              <a:rPr lang="id-ID" sz="1500" dirty="0">
                <a:solidFill>
                  <a:srgbClr val="2C3F50"/>
                </a:solidFill>
                <a:latin typeface="Source Sans Pro Light" panose="020B0403030403020204" pitchFamily="34" charset="0"/>
                <a:ea typeface="MS PGothic" pitchFamily="34" charset="-128"/>
              </a:rPr>
              <a:t>ever</a:t>
            </a:r>
          </a:p>
        </p:txBody>
      </p:sp>
      <p:cxnSp>
        <p:nvCxnSpPr>
          <p:cNvPr id="15" name="Straight Connector 14"/>
          <p:cNvCxnSpPr/>
          <p:nvPr/>
        </p:nvCxnSpPr>
        <p:spPr>
          <a:xfrm>
            <a:off x="4572000" y="4291013"/>
            <a:ext cx="0" cy="2566987"/>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pic>
        <p:nvPicPr>
          <p:cNvPr id="18" name="Content Placeholder 3" descr="HomeSlideBackground.png"/>
          <p:cNvPicPr>
            <a:picLocks noChangeAspect="1"/>
          </p:cNvPicPr>
          <p:nvPr/>
        </p:nvPicPr>
        <p:blipFill>
          <a:blip r:embed="rId2" cstate="print">
            <a:duotone>
              <a:schemeClr val="accent1">
                <a:shade val="45000"/>
                <a:satMod val="135000"/>
              </a:schemeClr>
              <a:prstClr val="white"/>
            </a:duotone>
          </a:blip>
          <a:stretch>
            <a:fillRect/>
          </a:stretch>
        </p:blipFill>
        <p:spPr>
          <a:xfrm>
            <a:off x="-2" y="0"/>
            <a:ext cx="9144001" cy="6858000"/>
          </a:xfrm>
          <a:prstGeom prst="rect">
            <a:avLst/>
          </a:prstGeom>
          <a:ln>
            <a:solidFill>
              <a:schemeClr val="accent5"/>
            </a:solidFill>
          </a:ln>
        </p:spPr>
      </p:pic>
      <p:sp>
        <p:nvSpPr>
          <p:cNvPr id="2" name="Rectangle 1"/>
          <p:cNvSpPr/>
          <p:nvPr/>
        </p:nvSpPr>
        <p:spPr>
          <a:xfrm>
            <a:off x="1295400" y="3886200"/>
            <a:ext cx="6634163" cy="990600"/>
          </a:xfrm>
          <a:prstGeom prst="rect">
            <a:avLst/>
          </a:prstGeom>
          <a:solidFill>
            <a:srgbClr val="101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4038600"/>
            <a:ext cx="6634163" cy="990600"/>
          </a:xfrm>
          <a:prstGeom prst="rect">
            <a:avLst/>
          </a:prstGeom>
          <a:solidFill>
            <a:srgbClr val="101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0682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125"/>
            <a:ext cx="8610600" cy="1325563"/>
          </a:xfrm>
        </p:spPr>
        <p:txBody>
          <a:bodyPr>
            <a:normAutofit/>
          </a:bodyPr>
          <a:lstStyle/>
          <a:p>
            <a:r>
              <a:rPr lang="en-US" sz="3600" dirty="0">
                <a:solidFill>
                  <a:schemeClr val="bg1"/>
                </a:solidFill>
              </a:rPr>
              <a:t>92% of Utah students stay in state for college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2250" y="1828800"/>
            <a:ext cx="36195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63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93E1F-4ED0-144F-80F5-A2369DB44A75}"/>
              </a:ext>
            </a:extLst>
          </p:cNvPr>
          <p:cNvSpPr>
            <a:spLocks noGrp="1"/>
          </p:cNvSpPr>
          <p:nvPr>
            <p:ph type="title"/>
          </p:nvPr>
        </p:nvSpPr>
        <p:spPr>
          <a:xfrm>
            <a:off x="457200" y="365125"/>
            <a:ext cx="8229600" cy="1325563"/>
          </a:xfrm>
        </p:spPr>
        <p:txBody>
          <a:bodyPr/>
          <a:lstStyle/>
          <a:p>
            <a:r>
              <a:rPr lang="en-US" dirty="0"/>
              <a:t>Barriers: Lack of College Knowledge</a:t>
            </a:r>
          </a:p>
        </p:txBody>
      </p:sp>
      <p:sp>
        <p:nvSpPr>
          <p:cNvPr id="3" name="Content Placeholder 2">
            <a:extLst>
              <a:ext uri="{FF2B5EF4-FFF2-40B4-BE49-F238E27FC236}">
                <a16:creationId xmlns:a16="http://schemas.microsoft.com/office/drawing/2014/main" xmlns="" id="{D960FF84-A5DE-3A44-90DB-C66AAF0880F6}"/>
              </a:ext>
            </a:extLst>
          </p:cNvPr>
          <p:cNvSpPr>
            <a:spLocks noGrp="1"/>
          </p:cNvSpPr>
          <p:nvPr>
            <p:ph sz="half" idx="1"/>
          </p:nvPr>
        </p:nvSpPr>
        <p:spPr>
          <a:xfrm>
            <a:off x="457200" y="1600200"/>
            <a:ext cx="5715000" cy="4525963"/>
          </a:xfrm>
        </p:spPr>
        <p:txBody>
          <a:bodyPr/>
          <a:lstStyle/>
          <a:p>
            <a:r>
              <a:rPr lang="en-US" dirty="0"/>
              <a:t>College readiness and under-preparation</a:t>
            </a:r>
          </a:p>
          <a:p>
            <a:r>
              <a:rPr lang="en-US" dirty="0"/>
              <a:t>Attending high schools without a college-going culture</a:t>
            </a:r>
          </a:p>
          <a:p>
            <a:r>
              <a:rPr lang="en-US" dirty="0"/>
              <a:t>Underrepresented populations especially vulnerable to not knowing how to get admitted to college.</a:t>
            </a:r>
          </a:p>
          <a:p>
            <a:r>
              <a:rPr lang="en-US" dirty="0"/>
              <a:t>National anxiety about admissions, student loans, etc.</a:t>
            </a:r>
          </a:p>
          <a:p>
            <a:r>
              <a:rPr lang="en-US" dirty="0"/>
              <a:t>Difficulty even contemplating a college application.</a:t>
            </a:r>
          </a:p>
          <a:p>
            <a:endParaRPr lang="en-US" dirty="0"/>
          </a:p>
          <a:p>
            <a:endParaRPr lang="en-US" dirty="0"/>
          </a:p>
        </p:txBody>
      </p:sp>
      <p:sp>
        <p:nvSpPr>
          <p:cNvPr id="4" name="Content Placeholder 3">
            <a:extLst>
              <a:ext uri="{FF2B5EF4-FFF2-40B4-BE49-F238E27FC236}">
                <a16:creationId xmlns:a16="http://schemas.microsoft.com/office/drawing/2014/main" xmlns="" id="{C294E21C-7A33-8A41-8D6B-5314AA849629}"/>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xmlns="" id="{E245EE47-7722-C547-866B-835699EE400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3825" y="2288494"/>
            <a:ext cx="2038350" cy="159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02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E22B4-852F-3349-8A4C-79EF71E60DD6}"/>
              </a:ext>
            </a:extLst>
          </p:cNvPr>
          <p:cNvSpPr>
            <a:spLocks noGrp="1"/>
          </p:cNvSpPr>
          <p:nvPr>
            <p:ph type="title"/>
          </p:nvPr>
        </p:nvSpPr>
        <p:spPr/>
        <p:txBody>
          <a:bodyPr/>
          <a:lstStyle/>
          <a:p>
            <a:r>
              <a:rPr lang="en-US" dirty="0"/>
              <a:t>The Attainment Gap</a:t>
            </a:r>
          </a:p>
        </p:txBody>
      </p:sp>
      <p:sp>
        <p:nvSpPr>
          <p:cNvPr id="3" name="Content Placeholder 2">
            <a:extLst>
              <a:ext uri="{FF2B5EF4-FFF2-40B4-BE49-F238E27FC236}">
                <a16:creationId xmlns:a16="http://schemas.microsoft.com/office/drawing/2014/main" xmlns="" id="{9EC4E839-8750-8942-B48C-17E3487282D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E2EAA967-E345-E246-BF4E-ADA05C083D62}"/>
              </a:ext>
            </a:extLst>
          </p:cNvPr>
          <p:cNvSpPr>
            <a:spLocks noGrp="1"/>
          </p:cNvSpPr>
          <p:nvPr>
            <p:ph sz="half" idx="2"/>
          </p:nvPr>
        </p:nvSpPr>
        <p:spPr/>
        <p:txBody>
          <a:bodyPr/>
          <a:lstStyle/>
          <a:p>
            <a:endParaRPr lang="en-US"/>
          </a:p>
        </p:txBody>
      </p:sp>
      <p:graphicFrame>
        <p:nvGraphicFramePr>
          <p:cNvPr id="5" name="Chart 4">
            <a:extLst>
              <a:ext uri="{FF2B5EF4-FFF2-40B4-BE49-F238E27FC236}">
                <a16:creationId xmlns:a16="http://schemas.microsoft.com/office/drawing/2014/main" xmlns="" id="{48A9B157-4A7E-0945-BCC9-7122D68C50A4}"/>
              </a:ext>
            </a:extLst>
          </p:cNvPr>
          <p:cNvGraphicFramePr/>
          <p:nvPr>
            <p:extLst>
              <p:ext uri="{D42A27DB-BD31-4B8C-83A1-F6EECF244321}">
                <p14:modId xmlns:p14="http://schemas.microsoft.com/office/powerpoint/2010/main" val="3310031483"/>
              </p:ext>
            </p:extLst>
          </p:nvPr>
        </p:nvGraphicFramePr>
        <p:xfrm>
          <a:off x="1143000" y="1990635"/>
          <a:ext cx="6934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F5DFC0D8-533F-FE4B-B4AE-E9785329488C}"/>
              </a:ext>
            </a:extLst>
          </p:cNvPr>
          <p:cNvSpPr txBox="1"/>
          <p:nvPr/>
        </p:nvSpPr>
        <p:spPr>
          <a:xfrm>
            <a:off x="1066800" y="2004746"/>
            <a:ext cx="4343400" cy="830997"/>
          </a:xfrm>
          <a:prstGeom prst="rect">
            <a:avLst/>
          </a:prstGeom>
          <a:noFill/>
        </p:spPr>
        <p:txBody>
          <a:bodyPr wrap="square" rtlCol="0">
            <a:spAutoFit/>
          </a:bodyPr>
          <a:lstStyle/>
          <a:p>
            <a:r>
              <a:rPr lang="en-US" sz="2400" i="1" dirty="0">
                <a:solidFill>
                  <a:schemeClr val="bg1"/>
                </a:solidFill>
              </a:rPr>
              <a:t>Percentage of students graduating within 8 years</a:t>
            </a:r>
          </a:p>
        </p:txBody>
      </p:sp>
      <p:sp>
        <p:nvSpPr>
          <p:cNvPr id="7" name="Title 1">
            <a:extLst>
              <a:ext uri="{FF2B5EF4-FFF2-40B4-BE49-F238E27FC236}">
                <a16:creationId xmlns:a16="http://schemas.microsoft.com/office/drawing/2014/main" xmlns="" id="{749C6BAA-A73F-8B44-8A69-B2D04247D0D0}"/>
              </a:ext>
            </a:extLst>
          </p:cNvPr>
          <p:cNvSpPr txBox="1">
            <a:spLocks/>
          </p:cNvSpPr>
          <p:nvPr/>
        </p:nvSpPr>
        <p:spPr>
          <a:xfrm>
            <a:off x="5486400" y="5896599"/>
            <a:ext cx="3200400" cy="8992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r"/>
            <a:r>
              <a:rPr lang="en-US" sz="900" dirty="0">
                <a:latin typeface="+mn-lt"/>
              </a:rPr>
              <a:t>NCES </a:t>
            </a:r>
            <a:r>
              <a:rPr lang="en-US" sz="900" i="1" dirty="0">
                <a:latin typeface="+mn-lt"/>
              </a:rPr>
              <a:t>Condition of Education 2015 </a:t>
            </a:r>
            <a:r>
              <a:rPr lang="en-US" sz="900" dirty="0">
                <a:latin typeface="+mn-lt"/>
              </a:rPr>
              <a:t>(https://</a:t>
            </a:r>
            <a:r>
              <a:rPr lang="en-US" sz="900" dirty="0" err="1">
                <a:latin typeface="+mn-lt"/>
              </a:rPr>
              <a:t>nces.ed.gov</a:t>
            </a:r>
            <a:r>
              <a:rPr lang="en-US" sz="900" dirty="0">
                <a:latin typeface="+mn-lt"/>
              </a:rPr>
              <a:t>/programs/</a:t>
            </a:r>
            <a:r>
              <a:rPr lang="en-US" sz="900" dirty="0" err="1">
                <a:latin typeface="+mn-lt"/>
              </a:rPr>
              <a:t>coe</a:t>
            </a:r>
            <a:r>
              <a:rPr lang="en-US" sz="900" dirty="0">
                <a:latin typeface="+mn-lt"/>
              </a:rPr>
              <a:t>/pdf/</a:t>
            </a:r>
            <a:r>
              <a:rPr lang="en-US" sz="900" dirty="0" err="1">
                <a:latin typeface="+mn-lt"/>
              </a:rPr>
              <a:t>coe_tva.pdf</a:t>
            </a:r>
            <a:r>
              <a:rPr lang="en-US" sz="900" dirty="0">
                <a:latin typeface="+mn-lt"/>
              </a:rPr>
              <a:t>)</a:t>
            </a:r>
          </a:p>
        </p:txBody>
      </p:sp>
    </p:spTree>
    <p:extLst>
      <p:ext uri="{BB962C8B-B14F-4D97-AF65-F5344CB8AC3E}">
        <p14:creationId xmlns:p14="http://schemas.microsoft.com/office/powerpoint/2010/main" val="280885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A60E5-4BBB-5C46-98D6-F0B0066A365C}"/>
              </a:ext>
            </a:extLst>
          </p:cNvPr>
          <p:cNvSpPr>
            <a:spLocks noGrp="1"/>
          </p:cNvSpPr>
          <p:nvPr>
            <p:ph type="title"/>
          </p:nvPr>
        </p:nvSpPr>
        <p:spPr/>
        <p:txBody>
          <a:bodyPr/>
          <a:lstStyle/>
          <a:p>
            <a:r>
              <a:rPr lang="en-US" dirty="0"/>
              <a:t>StepUp Schools</a:t>
            </a:r>
          </a:p>
        </p:txBody>
      </p:sp>
      <p:sp>
        <p:nvSpPr>
          <p:cNvPr id="3" name="Content Placeholder 2">
            <a:extLst>
              <a:ext uri="{FF2B5EF4-FFF2-40B4-BE49-F238E27FC236}">
                <a16:creationId xmlns:a16="http://schemas.microsoft.com/office/drawing/2014/main" xmlns="" id="{902BFF54-B741-9E41-8C67-826712592C2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F5E9BB86-E0E6-094C-9EA0-CD584C47B16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6852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dirty="0">
                <a:solidFill>
                  <a:schemeClr val="bg1"/>
                </a:solidFill>
              </a:rPr>
              <a:t>StepUp to Higher Education</a:t>
            </a:r>
          </a:p>
        </p:txBody>
      </p:sp>
      <p:pic>
        <p:nvPicPr>
          <p:cNvPr id="6" name="Picture 5">
            <a:extLst>
              <a:ext uri="{FF2B5EF4-FFF2-40B4-BE49-F238E27FC236}">
                <a16:creationId xmlns:a16="http://schemas.microsoft.com/office/drawing/2014/main" xmlns="" id="{499F785A-EB70-E245-B066-E9C52474A3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0600" y="1828800"/>
            <a:ext cx="3581400" cy="3228632"/>
          </a:xfrm>
          <a:prstGeom prst="rect">
            <a:avLst/>
          </a:prstGeom>
        </p:spPr>
      </p:pic>
      <p:sp>
        <p:nvSpPr>
          <p:cNvPr id="7" name="Content Placeholder 6">
            <a:extLst>
              <a:ext uri="{FF2B5EF4-FFF2-40B4-BE49-F238E27FC236}">
                <a16:creationId xmlns:a16="http://schemas.microsoft.com/office/drawing/2014/main" xmlns="" id="{AAA7D122-AC3A-D249-9128-0F57E5008394}"/>
              </a:ext>
            </a:extLst>
          </p:cNvPr>
          <p:cNvSpPr txBox="1">
            <a:spLocks noGrp="1"/>
          </p:cNvSpPr>
          <p:nvPr>
            <p:ph sz="half" idx="1"/>
          </p:nvPr>
        </p:nvSpPr>
        <p:spPr>
          <a:xfrm>
            <a:off x="457200" y="1600200"/>
            <a:ext cx="4038600" cy="4525963"/>
          </a:xfrm>
          <a:prstGeom prst="rect">
            <a:avLst/>
          </a:prstGeom>
          <a:noFill/>
        </p:spPr>
        <p:txBody>
          <a:bodyPr wrap="square" rtlCol="0">
            <a:spAutoFit/>
          </a:bodyPr>
          <a:lstStyle/>
          <a:p>
            <a:pPr marL="457200" indent="-457200">
              <a:buFont typeface="Arial" panose="020B0604020202020204" pitchFamily="34" charset="0"/>
              <a:buChar char="•"/>
            </a:pPr>
            <a:r>
              <a:rPr lang="en-US" sz="2800" dirty="0"/>
              <a:t>StepUp Utah Scholars</a:t>
            </a:r>
          </a:p>
          <a:p>
            <a:pPr marL="457200" indent="-457200">
              <a:buFont typeface="Arial" panose="020B0604020202020204" pitchFamily="34" charset="0"/>
              <a:buChar char="•"/>
            </a:pPr>
            <a:r>
              <a:rPr lang="en-US" sz="2800" dirty="0"/>
              <a:t>Concurrent enrollment</a:t>
            </a:r>
          </a:p>
          <a:p>
            <a:pPr marL="457200" indent="-457200">
              <a:buFont typeface="Arial" panose="020B0604020202020204" pitchFamily="34" charset="0"/>
              <a:buChar char="•"/>
            </a:pPr>
            <a:r>
              <a:rPr lang="en-US" sz="2800" dirty="0"/>
              <a:t>Regents’ Scholarship</a:t>
            </a:r>
          </a:p>
          <a:p>
            <a:pPr marL="457200" indent="-457200">
              <a:buFont typeface="Arial" panose="020B0604020202020204" pitchFamily="34" charset="0"/>
              <a:buChar char="•"/>
            </a:pPr>
            <a:r>
              <a:rPr lang="en-US" sz="2800" dirty="0"/>
              <a:t>Utah College Application Week</a:t>
            </a:r>
          </a:p>
          <a:p>
            <a:pPr marL="457200" indent="-457200">
              <a:buFont typeface="Arial" panose="020B0604020202020204" pitchFamily="34" charset="0"/>
              <a:buChar char="•"/>
            </a:pPr>
            <a:r>
              <a:rPr lang="en-US" sz="2800" dirty="0"/>
              <a:t>FAFSA Completion Nights</a:t>
            </a:r>
          </a:p>
        </p:txBody>
      </p:sp>
    </p:spTree>
    <p:extLst>
      <p:ext uri="{BB962C8B-B14F-4D97-AF65-F5344CB8AC3E}">
        <p14:creationId xmlns:p14="http://schemas.microsoft.com/office/powerpoint/2010/main" val="81745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AA7D122-AC3A-D249-9128-0F57E5008394}"/>
              </a:ext>
            </a:extLst>
          </p:cNvPr>
          <p:cNvSpPr txBox="1">
            <a:spLocks noGrp="1"/>
          </p:cNvSpPr>
          <p:nvPr>
            <p:ph sz="half" idx="1"/>
          </p:nvPr>
        </p:nvSpPr>
        <p:spPr>
          <a:xfrm>
            <a:off x="1219200" y="2590800"/>
            <a:ext cx="7010400" cy="1255728"/>
          </a:xfrm>
          <a:prstGeom prst="rect">
            <a:avLst/>
          </a:prstGeom>
          <a:noFill/>
        </p:spPr>
        <p:txBody>
          <a:bodyPr wrap="square" rtlCol="0">
            <a:spAutoFit/>
          </a:bodyPr>
          <a:lstStyle/>
          <a:p>
            <a:pPr marL="0" indent="0" algn="ctr">
              <a:buNone/>
            </a:pPr>
            <a:r>
              <a:rPr lang="en-US" dirty="0"/>
              <a:t>How can we do outreach in a more targeted, data-driven way, to get to the students who would </a:t>
            </a:r>
            <a:r>
              <a:rPr lang="en-US" b="1" dirty="0"/>
              <a:t>benefit the most </a:t>
            </a:r>
            <a:r>
              <a:rPr lang="en-US" dirty="0"/>
              <a:t>from our programs?</a:t>
            </a:r>
          </a:p>
        </p:txBody>
      </p:sp>
      <p:sp>
        <p:nvSpPr>
          <p:cNvPr id="4" name="Title 3">
            <a:extLst>
              <a:ext uri="{FF2B5EF4-FFF2-40B4-BE49-F238E27FC236}">
                <a16:creationId xmlns:a16="http://schemas.microsoft.com/office/drawing/2014/main" xmlns="" id="{39775CA6-C0F5-B840-A618-DD65A432D63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456268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DARKBLUE COLOR">
      <a:dk1>
        <a:sysClr val="windowText" lastClr="000000"/>
      </a:dk1>
      <a:lt1>
        <a:sysClr val="window" lastClr="FFFFFF"/>
      </a:lt1>
      <a:dk2>
        <a:srgbClr val="44546A"/>
      </a:dk2>
      <a:lt2>
        <a:srgbClr val="E7E6E6"/>
      </a:lt2>
      <a:accent1>
        <a:srgbClr val="212F3C"/>
      </a:accent1>
      <a:accent2>
        <a:srgbClr val="2C3F50"/>
      </a:accent2>
      <a:accent3>
        <a:srgbClr val="3E5972"/>
      </a:accent3>
      <a:accent4>
        <a:srgbClr val="507392"/>
      </a:accent4>
      <a:accent5>
        <a:srgbClr val="6D90AF"/>
      </a:accent5>
      <a:accent6>
        <a:srgbClr val="9E90AF"/>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20433</TotalTime>
  <Words>2314</Words>
  <Application>Microsoft Macintosh PowerPoint</Application>
  <PresentationFormat>On-screen Show (4:3)</PresentationFormat>
  <Paragraphs>234</Paragraphs>
  <Slides>38</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Arial Narrow</vt:lpstr>
      <vt:lpstr>Calibri</vt:lpstr>
      <vt:lpstr>Calibri Light</vt:lpstr>
      <vt:lpstr>Century Gothic</vt:lpstr>
      <vt:lpstr>MS PGothic</vt:lpstr>
      <vt:lpstr>Source Sans Pro Light</vt:lpstr>
      <vt:lpstr>Custom Design</vt:lpstr>
      <vt:lpstr>1_Office Theme</vt:lpstr>
      <vt:lpstr>2_Office Theme</vt:lpstr>
      <vt:lpstr>PowerPoint Presentation</vt:lpstr>
      <vt:lpstr>PowerPoint Presentation</vt:lpstr>
      <vt:lpstr>PowerPoint Presentation</vt:lpstr>
      <vt:lpstr>92% of Utah students stay in state for college</vt:lpstr>
      <vt:lpstr>Barriers: Lack of College Knowledge</vt:lpstr>
      <vt:lpstr>The Attainment Gap</vt:lpstr>
      <vt:lpstr>StepUp Schools</vt:lpstr>
      <vt:lpstr>StepUp to Higher Education</vt:lpstr>
      <vt:lpstr>PowerPoint Presentation</vt:lpstr>
      <vt:lpstr>StepUp Schools Initiative</vt:lpstr>
      <vt:lpstr>School Selection Based on Data</vt:lpstr>
      <vt:lpstr>16 High Schools</vt:lpstr>
      <vt:lpstr>19 “Feeder” Jr. High Schools</vt:lpstr>
      <vt:lpstr>PowerPoint Presentation</vt:lpstr>
      <vt:lpstr>Purpose of StepUp Schools</vt:lpstr>
      <vt:lpstr>Jr. High</vt:lpstr>
      <vt:lpstr>High School</vt:lpstr>
      <vt:lpstr>High School</vt:lpstr>
      <vt:lpstr>High School</vt:lpstr>
      <vt:lpstr>FAFSA Completion Open Houses</vt:lpstr>
      <vt:lpstr>StepUp Ambassadors</vt:lpstr>
      <vt:lpstr>High School</vt:lpstr>
      <vt:lpstr>Support: College Readiness Grants</vt:lpstr>
      <vt:lpstr>Support: Professional Development</vt:lpstr>
      <vt:lpstr>Goals of Initiative </vt:lpstr>
      <vt:lpstr>Utah College Acceptance Letters</vt:lpstr>
      <vt:lpstr>Open Admissions vs. Selective</vt:lpstr>
      <vt:lpstr>Idaho</vt:lpstr>
      <vt:lpstr>PowerPoint Presentation</vt:lpstr>
      <vt:lpstr>PowerPoint Presentation</vt:lpstr>
      <vt:lpstr>Goals of Initiative</vt:lpstr>
      <vt:lpstr>PowerPoint Presentation</vt:lpstr>
      <vt:lpstr>Idaho Parent’s Letter</vt:lpstr>
      <vt:lpstr>Inserts</vt:lpstr>
      <vt:lpstr>Understanding the impact of tuition and financial aid on student access and affordability</vt:lpstr>
      <vt:lpstr>Student Aid &amp; Tuition Policy Evaluation &amp; Redesign</vt:lpstr>
      <vt:lpstr>Timeline</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Jenkins</dc:creator>
  <cp:lastModifiedBy>spencejenkins@gmail.com</cp:lastModifiedBy>
  <cp:revision>784</cp:revision>
  <cp:lastPrinted>2018-03-28T18:47:26Z</cp:lastPrinted>
  <dcterms:created xsi:type="dcterms:W3CDTF">2014-11-05T20:34:12Z</dcterms:created>
  <dcterms:modified xsi:type="dcterms:W3CDTF">2018-07-30T17:28:00Z</dcterms:modified>
</cp:coreProperties>
</file>