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44" r:id="rId4"/>
  </p:sldMasterIdLst>
  <p:notesMasterIdLst>
    <p:notesMasterId r:id="rId17"/>
  </p:notesMasterIdLst>
  <p:sldIdLst>
    <p:sldId id="257" r:id="rId5"/>
    <p:sldId id="258" r:id="rId6"/>
    <p:sldId id="286" r:id="rId7"/>
    <p:sldId id="292" r:id="rId8"/>
    <p:sldId id="288" r:id="rId9"/>
    <p:sldId id="300" r:id="rId10"/>
    <p:sldId id="295" r:id="rId11"/>
    <p:sldId id="290" r:id="rId12"/>
    <p:sldId id="298" r:id="rId13"/>
    <p:sldId id="296" r:id="rId14"/>
    <p:sldId id="299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2963D-E538-455D-8445-1DAF0805765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872C8-8388-4100-9C33-E8EA3C35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5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7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7801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25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309"/>
            <a:ext cx="6400800" cy="20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461989" y="2907771"/>
            <a:ext cx="6220025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36" y="2142916"/>
            <a:ext cx="1882997" cy="4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63790" y="2887927"/>
            <a:ext cx="8024813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5968" y="4255827"/>
            <a:ext cx="4012407" cy="305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44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1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31283"/>
            <a:ext cx="1094766" cy="2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C0FE-CD8B-4348-8027-A7479C5611B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D77F-856A-4E33-841C-B0D3F5A4A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4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7801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25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309"/>
            <a:ext cx="6400800" cy="20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461989" y="2907771"/>
            <a:ext cx="6220025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36" y="2142916"/>
            <a:ext cx="1882997" cy="4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50" b="0" i="0" spc="94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9" y="4175760"/>
            <a:ext cx="1934806" cy="5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588" b="762"/>
          <a:stretch/>
        </p:blipFill>
        <p:spPr bwMode="auto">
          <a:xfrm>
            <a:off x="1" y="-6966"/>
            <a:ext cx="9144000" cy="68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50" b="0" i="0" spc="94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620329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  <a:endParaRPr 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589755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59361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89" y="4267203"/>
            <a:ext cx="1964267" cy="5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5" y="1762393"/>
            <a:ext cx="7922759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2" y="1762393"/>
            <a:ext cx="3787394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899408" y="1762393"/>
            <a:ext cx="3787394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203656" y="1348890"/>
            <a:ext cx="9580602" cy="4862859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50" b="0" i="0" spc="94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9" y="4175760"/>
            <a:ext cx="1934806" cy="5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0690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63790" y="2887927"/>
            <a:ext cx="8024813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5968" y="4255827"/>
            <a:ext cx="4012407" cy="305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44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1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31283"/>
            <a:ext cx="1094766" cy="2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D77F-856A-4E33-841C-B0D3F5A4A4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1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7801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25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309"/>
            <a:ext cx="6400800" cy="20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461989" y="2907771"/>
            <a:ext cx="6220025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36" y="2142916"/>
            <a:ext cx="1882997" cy="4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50" b="0" i="0" spc="94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9" y="4175760"/>
            <a:ext cx="1934806" cy="5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588" b="762"/>
          <a:stretch/>
        </p:blipFill>
        <p:spPr bwMode="auto">
          <a:xfrm>
            <a:off x="1" y="-6966"/>
            <a:ext cx="9144000" cy="68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50" b="0" i="0" spc="94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620329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  <a:endParaRPr 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589755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59361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89" y="4267203"/>
            <a:ext cx="1964267" cy="5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5" y="1762393"/>
            <a:ext cx="7922759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2" y="1762393"/>
            <a:ext cx="3787394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899408" y="1762393"/>
            <a:ext cx="3787394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588" b="762"/>
          <a:stretch/>
        </p:blipFill>
        <p:spPr bwMode="auto">
          <a:xfrm>
            <a:off x="1" y="-6966"/>
            <a:ext cx="9144000" cy="68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50" b="0" i="0" spc="94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620329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  <a:endParaRPr 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589755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59361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89" y="4267203"/>
            <a:ext cx="1964267" cy="5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203656" y="1348890"/>
            <a:ext cx="9580602" cy="4862859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6343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63790" y="2887927"/>
            <a:ext cx="8024813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5968" y="4255827"/>
            <a:ext cx="4012407" cy="305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44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1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31283"/>
            <a:ext cx="1094766" cy="2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C0FE-CD8B-4348-8027-A7479C5611B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D77F-856A-4E33-841C-B0D3F5A4A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3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7801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25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309"/>
            <a:ext cx="6400800" cy="20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461989" y="2907771"/>
            <a:ext cx="6220025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36" y="2142916"/>
            <a:ext cx="1882997" cy="4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50" b="0" i="0" spc="94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9" y="4175760"/>
            <a:ext cx="1934806" cy="5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588" b="762"/>
          <a:stretch/>
        </p:blipFill>
        <p:spPr bwMode="auto">
          <a:xfrm>
            <a:off x="1" y="-6966"/>
            <a:ext cx="9144000" cy="68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50" b="0" i="0" spc="94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620329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  <a:endParaRPr 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589755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59361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89" y="4267203"/>
            <a:ext cx="1964267" cy="5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5" y="1762393"/>
            <a:ext cx="7922759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5" y="1762393"/>
            <a:ext cx="7922759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2" y="1762393"/>
            <a:ext cx="3787394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899408" y="1762393"/>
            <a:ext cx="3787394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203656" y="1348890"/>
            <a:ext cx="9580602" cy="4862859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694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63790" y="2887927"/>
            <a:ext cx="8024813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5968" y="4255827"/>
            <a:ext cx="4012407" cy="305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44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1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31283"/>
            <a:ext cx="1094766" cy="2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D77F-856A-4E33-841C-B0D3F5A4A4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2" y="1762393"/>
            <a:ext cx="3787394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899408" y="1762393"/>
            <a:ext cx="3787394" cy="445900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578738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9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5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1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="1" i="0" spc="94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0322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203656" y="1348890"/>
            <a:ext cx="9580602" cy="4862859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538348" y="6548036"/>
            <a:ext cx="2605652" cy="17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563" b="1" spc="140" baseline="0" dirty="0" smtClean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563" b="1" spc="14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431283"/>
            <a:ext cx="1114640" cy="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3681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5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2887" rtl="0" eaLnBrk="1" latinLnBrk="0" hangingPunct="1">
        <a:spcBef>
          <a:spcPct val="0"/>
        </a:spcBef>
        <a:buNone/>
        <a:defRPr sz="2100" b="0" i="0" kern="1200" cap="all" baseline="0">
          <a:solidFill>
            <a:srgbClr val="B01C32"/>
          </a:solidFill>
          <a:latin typeface="Century Gothic" charset="0"/>
          <a:ea typeface="+mj-ea"/>
          <a:cs typeface="Avenir Roman"/>
        </a:defRPr>
      </a:lvl1pPr>
    </p:titleStyle>
    <p:bodyStyle>
      <a:lvl1pPr marL="257165" indent="-257165" algn="l" defTabSz="342887" rtl="0" eaLnBrk="1" latinLnBrk="0" hangingPunct="1">
        <a:spcBef>
          <a:spcPct val="20000"/>
        </a:spcBef>
        <a:buFont typeface="Arial"/>
        <a:buChar char="•"/>
        <a:defRPr sz="21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1pPr>
      <a:lvl2pPr marL="557190" indent="-214304" algn="l" defTabSz="342887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2pPr>
      <a:lvl3pPr marL="857216" indent="-171443" algn="l" defTabSz="342887" rtl="0" eaLnBrk="1" latinLnBrk="0" hangingPunct="1">
        <a:spcBef>
          <a:spcPct val="20000"/>
        </a:spcBef>
        <a:buFont typeface="Arial"/>
        <a:buChar char="•"/>
        <a:defRPr sz="15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200102" indent="-171443" algn="l" defTabSz="342887" rtl="0" eaLnBrk="1" latinLnBrk="0" hangingPunct="1">
        <a:spcBef>
          <a:spcPct val="20000"/>
        </a:spcBef>
        <a:buFont typeface="Arial"/>
        <a:buChar char="–"/>
        <a:defRPr sz="1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4pPr>
      <a:lvl5pPr marL="1542989" indent="-171443" algn="l" defTabSz="342887" rtl="0" eaLnBrk="1" latinLnBrk="0" hangingPunct="1">
        <a:spcBef>
          <a:spcPct val="20000"/>
        </a:spcBef>
        <a:buFont typeface="Arial"/>
        <a:buChar char="»"/>
        <a:defRPr sz="9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5pPr>
      <a:lvl6pPr marL="188587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2" userDrawn="1">
          <p15:clr>
            <a:srgbClr val="F26B43"/>
          </p15:clr>
        </p15:guide>
        <p15:guide id="2" orient="horz" pos="4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0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342887" rtl="0" eaLnBrk="1" latinLnBrk="0" hangingPunct="1">
        <a:spcBef>
          <a:spcPct val="0"/>
        </a:spcBef>
        <a:buNone/>
        <a:defRPr sz="2100" b="0" i="0" kern="1200" cap="all" baseline="0">
          <a:solidFill>
            <a:srgbClr val="B01C32"/>
          </a:solidFill>
          <a:latin typeface="Century Gothic" charset="0"/>
          <a:ea typeface="+mj-ea"/>
          <a:cs typeface="Avenir Roman"/>
        </a:defRPr>
      </a:lvl1pPr>
    </p:titleStyle>
    <p:bodyStyle>
      <a:lvl1pPr marL="257165" indent="-257165" algn="l" defTabSz="342887" rtl="0" eaLnBrk="1" latinLnBrk="0" hangingPunct="1">
        <a:spcBef>
          <a:spcPct val="20000"/>
        </a:spcBef>
        <a:buFont typeface="Arial"/>
        <a:buChar char="•"/>
        <a:defRPr sz="21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1pPr>
      <a:lvl2pPr marL="557190" indent="-214304" algn="l" defTabSz="342887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2pPr>
      <a:lvl3pPr marL="857216" indent="-171443" algn="l" defTabSz="342887" rtl="0" eaLnBrk="1" latinLnBrk="0" hangingPunct="1">
        <a:spcBef>
          <a:spcPct val="20000"/>
        </a:spcBef>
        <a:buFont typeface="Arial"/>
        <a:buChar char="•"/>
        <a:defRPr sz="15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200102" indent="-171443" algn="l" defTabSz="342887" rtl="0" eaLnBrk="1" latinLnBrk="0" hangingPunct="1">
        <a:spcBef>
          <a:spcPct val="20000"/>
        </a:spcBef>
        <a:buFont typeface="Arial"/>
        <a:buChar char="–"/>
        <a:defRPr sz="1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4pPr>
      <a:lvl5pPr marL="1542989" indent="-171443" algn="l" defTabSz="342887" rtl="0" eaLnBrk="1" latinLnBrk="0" hangingPunct="1">
        <a:spcBef>
          <a:spcPct val="20000"/>
        </a:spcBef>
        <a:buFont typeface="Arial"/>
        <a:buChar char="»"/>
        <a:defRPr sz="9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5pPr>
      <a:lvl6pPr marL="188587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2" userDrawn="1">
          <p15:clr>
            <a:srgbClr val="F26B43"/>
          </p15:clr>
        </p15:guide>
        <p15:guide id="2" orient="horz" pos="499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2887" rtl="0" eaLnBrk="1" latinLnBrk="0" hangingPunct="1">
        <a:spcBef>
          <a:spcPct val="0"/>
        </a:spcBef>
        <a:buNone/>
        <a:defRPr sz="2100" b="0" i="0" kern="1200" cap="all" baseline="0">
          <a:solidFill>
            <a:srgbClr val="B01C32"/>
          </a:solidFill>
          <a:latin typeface="Century Gothic" charset="0"/>
          <a:ea typeface="+mj-ea"/>
          <a:cs typeface="Avenir Roman"/>
        </a:defRPr>
      </a:lvl1pPr>
    </p:titleStyle>
    <p:bodyStyle>
      <a:lvl1pPr marL="257165" indent="-257165" algn="l" defTabSz="342887" rtl="0" eaLnBrk="1" latinLnBrk="0" hangingPunct="1">
        <a:spcBef>
          <a:spcPct val="20000"/>
        </a:spcBef>
        <a:buFont typeface="Arial"/>
        <a:buChar char="•"/>
        <a:defRPr sz="21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1pPr>
      <a:lvl2pPr marL="557190" indent="-214304" algn="l" defTabSz="342887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2pPr>
      <a:lvl3pPr marL="857216" indent="-171443" algn="l" defTabSz="342887" rtl="0" eaLnBrk="1" latinLnBrk="0" hangingPunct="1">
        <a:spcBef>
          <a:spcPct val="20000"/>
        </a:spcBef>
        <a:buFont typeface="Arial"/>
        <a:buChar char="•"/>
        <a:defRPr sz="15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200102" indent="-171443" algn="l" defTabSz="342887" rtl="0" eaLnBrk="1" latinLnBrk="0" hangingPunct="1">
        <a:spcBef>
          <a:spcPct val="20000"/>
        </a:spcBef>
        <a:buFont typeface="Arial"/>
        <a:buChar char="–"/>
        <a:defRPr sz="1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4pPr>
      <a:lvl5pPr marL="1542989" indent="-171443" algn="l" defTabSz="342887" rtl="0" eaLnBrk="1" latinLnBrk="0" hangingPunct="1">
        <a:spcBef>
          <a:spcPct val="20000"/>
        </a:spcBef>
        <a:buFont typeface="Arial"/>
        <a:buChar char="»"/>
        <a:defRPr sz="9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5pPr>
      <a:lvl6pPr marL="188587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2" userDrawn="1">
          <p15:clr>
            <a:srgbClr val="F26B43"/>
          </p15:clr>
        </p15:guide>
        <p15:guide id="2" orient="horz" pos="499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4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342887" rtl="0" eaLnBrk="1" latinLnBrk="0" hangingPunct="1">
        <a:spcBef>
          <a:spcPct val="0"/>
        </a:spcBef>
        <a:buNone/>
        <a:defRPr sz="2100" b="0" i="0" kern="1200" cap="all" baseline="0">
          <a:solidFill>
            <a:srgbClr val="B01C32"/>
          </a:solidFill>
          <a:latin typeface="Century Gothic" charset="0"/>
          <a:ea typeface="+mj-ea"/>
          <a:cs typeface="Avenir Roman"/>
        </a:defRPr>
      </a:lvl1pPr>
    </p:titleStyle>
    <p:bodyStyle>
      <a:lvl1pPr marL="257165" indent="-257165" algn="l" defTabSz="342887" rtl="0" eaLnBrk="1" latinLnBrk="0" hangingPunct="1">
        <a:spcBef>
          <a:spcPct val="20000"/>
        </a:spcBef>
        <a:buFont typeface="Arial"/>
        <a:buChar char="•"/>
        <a:defRPr sz="21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1pPr>
      <a:lvl2pPr marL="557190" indent="-214304" algn="l" defTabSz="342887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2pPr>
      <a:lvl3pPr marL="857216" indent="-171443" algn="l" defTabSz="342887" rtl="0" eaLnBrk="1" latinLnBrk="0" hangingPunct="1">
        <a:spcBef>
          <a:spcPct val="20000"/>
        </a:spcBef>
        <a:buFont typeface="Arial"/>
        <a:buChar char="•"/>
        <a:defRPr sz="15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200102" indent="-171443" algn="l" defTabSz="342887" rtl="0" eaLnBrk="1" latinLnBrk="0" hangingPunct="1">
        <a:spcBef>
          <a:spcPct val="20000"/>
        </a:spcBef>
        <a:buFont typeface="Arial"/>
        <a:buChar char="–"/>
        <a:defRPr sz="1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4pPr>
      <a:lvl5pPr marL="1542989" indent="-171443" algn="l" defTabSz="342887" rtl="0" eaLnBrk="1" latinLnBrk="0" hangingPunct="1">
        <a:spcBef>
          <a:spcPct val="20000"/>
        </a:spcBef>
        <a:buFont typeface="Arial"/>
        <a:buChar char="»"/>
        <a:defRPr sz="9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5pPr>
      <a:lvl6pPr marL="188587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2" userDrawn="1">
          <p15:clr>
            <a:srgbClr val="F26B43"/>
          </p15:clr>
        </p15:guide>
        <p15:guide id="2" orient="horz" pos="4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SafeUT@hsc.utah.edu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5o94PJSGW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609" y="3391055"/>
            <a:ext cx="8268235" cy="933238"/>
          </a:xfrm>
        </p:spPr>
        <p:txBody>
          <a:bodyPr>
            <a:normAutofit fontScale="90000"/>
          </a:bodyPr>
          <a:lstStyle/>
          <a:p>
            <a:r>
              <a:rPr lang="en-US" sz="3600" spc="375" dirty="0">
                <a:solidFill>
                  <a:srgbClr val="A31527"/>
                </a:solidFill>
                <a:latin typeface="Century Gothic" panose="020B0502020202020204" pitchFamily="34" charset="0"/>
                <a:ea typeface="Roboto Black" panose="02000000000000000000" pitchFamily="2" charset="0"/>
              </a:rPr>
              <a:t>School Safety &amp; Crisis Tip </a:t>
            </a:r>
            <a:r>
              <a:rPr lang="en-US" sz="3600" spc="375" dirty="0" smtClean="0">
                <a:solidFill>
                  <a:srgbClr val="A31527"/>
                </a:solidFill>
                <a:latin typeface="Century Gothic" panose="020B0502020202020204" pitchFamily="34" charset="0"/>
                <a:ea typeface="Roboto Black" panose="02000000000000000000" pitchFamily="2" charset="0"/>
              </a:rPr>
              <a:t>Line </a:t>
            </a:r>
            <a:r>
              <a:rPr lang="en-US" sz="2000" spc="375" dirty="0">
                <a:solidFill>
                  <a:srgbClr val="A31527"/>
                </a:solidFill>
                <a:latin typeface="Century Gothic" panose="020B0502020202020204" pitchFamily="34" charset="0"/>
                <a:ea typeface="Roboto Black" panose="02000000000000000000" pitchFamily="2" charset="0"/>
              </a:rPr>
              <a:t/>
            </a:r>
            <a:br>
              <a:rPr lang="en-US" sz="2000" spc="375" dirty="0">
                <a:solidFill>
                  <a:srgbClr val="A31527"/>
                </a:solidFill>
                <a:latin typeface="Century Gothic" panose="020B0502020202020204" pitchFamily="34" charset="0"/>
                <a:ea typeface="Roboto Black" panose="02000000000000000000" pitchFamily="2" charset="0"/>
              </a:rPr>
            </a:br>
            <a:endParaRPr lang="en-US" sz="2000" dirty="0">
              <a:solidFill>
                <a:srgbClr val="A3152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5" y="4663524"/>
            <a:ext cx="1653772" cy="1696575"/>
          </a:xfrm>
          <a:prstGeom prst="rect">
            <a:avLst/>
          </a:prstGeom>
        </p:spPr>
      </p:pic>
      <p:pic>
        <p:nvPicPr>
          <p:cNvPr id="3" name="Picture 2" descr="Utah Office of the Attorney Ge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93" y="734083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3" y="740961"/>
            <a:ext cx="1119673" cy="109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tah Department of Human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3" y="2350379"/>
            <a:ext cx="2458644" cy="3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tah System of Higher Edu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61" y="2174283"/>
            <a:ext cx="1827320" cy="5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22" y="738214"/>
            <a:ext cx="1090839" cy="1090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5046" r="35145" b="37673"/>
          <a:stretch/>
        </p:blipFill>
        <p:spPr>
          <a:xfrm>
            <a:off x="6889027" y="740961"/>
            <a:ext cx="1266194" cy="1155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62" y="701882"/>
            <a:ext cx="1137466" cy="11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SafeUT higher ed success stories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52" y="1659194"/>
            <a:ext cx="6668276" cy="381245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SafeUT higher ed 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64" y="1295626"/>
            <a:ext cx="7922759" cy="4459003"/>
          </a:xfrm>
        </p:spPr>
        <p:txBody>
          <a:bodyPr/>
          <a:lstStyle/>
          <a:p>
            <a:pPr lvl="0"/>
            <a:r>
              <a:rPr lang="en-US" sz="1800" dirty="0" smtClean="0"/>
              <a:t>A VP of </a:t>
            </a:r>
            <a:r>
              <a:rPr lang="en-US" sz="1800" dirty="0" smtClean="0"/>
              <a:t>Student Service </a:t>
            </a:r>
            <a:r>
              <a:rPr lang="en-US" sz="1800" dirty="0" smtClean="0"/>
              <a:t>expressed his gratitude for SafeUT. He showed SafeUT </a:t>
            </a:r>
            <a:r>
              <a:rPr lang="en-US" sz="1800" dirty="0"/>
              <a:t>an email conversation between himself and a </a:t>
            </a:r>
            <a:r>
              <a:rPr lang="en-US" sz="1800" dirty="0" smtClean="0"/>
              <a:t>student where he introduced the SafeUT app as a resource. </a:t>
            </a:r>
            <a:r>
              <a:rPr lang="en-US" sz="1800" dirty="0"/>
              <a:t>The student proceeded to tell </a:t>
            </a:r>
            <a:r>
              <a:rPr lang="en-US" sz="1800" dirty="0" smtClean="0"/>
              <a:t>the VP </a:t>
            </a:r>
            <a:r>
              <a:rPr lang="en-US" sz="1800" dirty="0"/>
              <a:t>that he was using it, chatting, and really getting the support and grounding techniques he needed</a:t>
            </a:r>
            <a:r>
              <a:rPr lang="en-US" sz="1800" dirty="0" smtClean="0"/>
              <a:t>. The student’s father thanked SafeUT profusely for saving his son’s life.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50" spc="188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250" spc="188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5"/>
          </p:nvPr>
        </p:nvSpPr>
        <p:spPr>
          <a:xfrm>
            <a:off x="980213" y="3314649"/>
            <a:ext cx="7434192" cy="862641"/>
          </a:xfrm>
        </p:spPr>
        <p:txBody>
          <a:bodyPr/>
          <a:lstStyle/>
          <a:p>
            <a:pPr marL="0" indent="0" algn="ctr">
              <a:buNone/>
            </a:pPr>
            <a:endParaRPr lang="en-US" sz="1250" dirty="0"/>
          </a:p>
          <a:p>
            <a:pPr marL="0" indent="0" algn="ctr">
              <a:buNone/>
            </a:pPr>
            <a:r>
              <a:rPr lang="en-US" sz="1250" dirty="0" smtClean="0">
                <a:hlinkClick r:id="rId2"/>
              </a:rPr>
              <a:t>SafeUT@hsc.utah.edu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dirty="0" smtClean="0"/>
              <a:t>801-587-8852</a:t>
            </a:r>
            <a:endParaRPr lang="en-US" sz="12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3432" y="2413219"/>
            <a:ext cx="2712311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2">
              <a:lnSpc>
                <a:spcPct val="150000"/>
              </a:lnSpc>
            </a:pPr>
            <a:r>
              <a:rPr lang="en-US" sz="3600" dirty="0">
                <a:solidFill>
                  <a:srgbClr val="A31527"/>
                </a:solidFill>
                <a:latin typeface="Century Gothic" charset="0"/>
                <a:cs typeface="Avenir Roman"/>
              </a:rPr>
              <a:t>Questions?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6" y="5616249"/>
            <a:ext cx="1147422" cy="11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117" y="403741"/>
            <a:ext cx="5997179" cy="412153"/>
          </a:xfrm>
        </p:spPr>
        <p:txBody>
          <a:bodyPr/>
          <a:lstStyle/>
          <a:p>
            <a:r>
              <a:rPr lang="en-US" sz="3600" dirty="0" smtClean="0"/>
              <a:t>What Is SafeUT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118" y="1534854"/>
            <a:ext cx="7952090" cy="4633033"/>
          </a:xfrm>
        </p:spPr>
        <p:txBody>
          <a:bodyPr/>
          <a:lstStyle/>
          <a:p>
            <a:pPr marL="0" indent="0">
              <a:buNone/>
            </a:pPr>
            <a:endParaRPr lang="en-US" sz="875" dirty="0"/>
          </a:p>
          <a:p>
            <a:pPr>
              <a:buFont typeface="Wingdings" panose="05000000000000000000" pitchFamily="2" charset="2"/>
              <a:buChar char="§"/>
            </a:pPr>
            <a:endParaRPr lang="en-US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Utah Legislature created the statewide School Safety and Crisis Line in 2015 (</a:t>
            </a:r>
            <a:r>
              <a:rPr lang="en-US" sz="1800" dirty="0">
                <a:solidFill>
                  <a:srgbClr val="A31527"/>
                </a:solidFill>
              </a:rPr>
              <a:t>SB0175</a:t>
            </a:r>
            <a:r>
              <a:rPr lang="en-US" sz="1800" dirty="0"/>
              <a:t>)</a:t>
            </a:r>
            <a:r>
              <a:rPr lang="en-US" sz="1800" dirty="0">
                <a:solidFill>
                  <a:srgbClr val="A31527"/>
                </a:solidFill>
              </a:rPr>
              <a:t> </a:t>
            </a:r>
            <a:r>
              <a:rPr lang="en-US" sz="1800" dirty="0"/>
              <a:t>. In an effort to address school safety and reduce Utah’s suicide rate, SafeUT received additional </a:t>
            </a:r>
            <a:r>
              <a:rPr lang="en-US" sz="1800" dirty="0">
                <a:solidFill>
                  <a:srgbClr val="A31527"/>
                </a:solidFill>
              </a:rPr>
              <a:t>funding</a:t>
            </a:r>
            <a:r>
              <a:rPr lang="en-US" sz="1800" dirty="0"/>
              <a:t> during the 2018 Legislative Session to expand services to all institutions of higher education in Utah (</a:t>
            </a:r>
            <a:r>
              <a:rPr lang="en-US" sz="1800" dirty="0">
                <a:solidFill>
                  <a:srgbClr val="A31527"/>
                </a:solidFill>
              </a:rPr>
              <a:t>HB 370</a:t>
            </a:r>
            <a:r>
              <a:rPr lang="en-US" sz="1800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SafeUT is a Crisis Chat</a:t>
            </a:r>
            <a:r>
              <a:rPr lang="en-US" sz="1800" dirty="0">
                <a:solidFill>
                  <a:srgbClr val="A31527"/>
                </a:solidFill>
              </a:rPr>
              <a:t> </a:t>
            </a:r>
            <a:r>
              <a:rPr lang="en-US" sz="1800" dirty="0"/>
              <a:t>Line and a School Safety </a:t>
            </a:r>
            <a:r>
              <a:rPr lang="en-US" sz="1800" dirty="0">
                <a:solidFill>
                  <a:srgbClr val="A31527"/>
                </a:solidFill>
              </a:rPr>
              <a:t>Tip</a:t>
            </a:r>
            <a:r>
              <a:rPr lang="en-US" sz="1800" dirty="0"/>
              <a:t> Line developed for all students in Utah, including higher education students.  All 41 Utah K-12 school districts have adopted the use of the SafeUT app as well as all eight State sponsored Institutions of Higher Education.</a:t>
            </a:r>
          </a:p>
          <a:p>
            <a:pPr marL="0" indent="0">
              <a:buNone/>
            </a:pPr>
            <a:endParaRPr lang="en-US" sz="17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6" y="5590369"/>
            <a:ext cx="1147422" cy="11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SafeUT?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6" y="1288257"/>
            <a:ext cx="7872413" cy="434339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SafeUT Commission continues to help develop and implement the program in Utah schools. The commission is represented by</a:t>
            </a:r>
            <a:r>
              <a:rPr lang="en-US" sz="1800" dirty="0" smtClean="0"/>
              <a:t>:</a:t>
            </a:r>
            <a:endParaRPr lang="en-US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Utah Attorney Generals Office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Utah State Legislature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University of Utah Neuropsychiatric Institute (UNI)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Utah System of Higher Education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Utah State Office of </a:t>
            </a:r>
            <a:r>
              <a:rPr lang="en-US" dirty="0" smtClean="0"/>
              <a:t>Education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Utah System of Technical Colleges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University of Utah Health IT Department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Utah Department of Human Services </a:t>
            </a:r>
          </a:p>
          <a:p>
            <a:pPr lvl="1"/>
            <a:endParaRPr lang="en-US" dirty="0"/>
          </a:p>
          <a:p>
            <a:pPr marL="342886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6" y="5631656"/>
            <a:ext cx="1147422" cy="11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18" y="1438875"/>
            <a:ext cx="7996238" cy="1518176"/>
          </a:xfrm>
        </p:spPr>
        <p:txBody>
          <a:bodyPr/>
          <a:lstStyle/>
          <a:p>
            <a:pPr algn="ctr"/>
            <a:r>
              <a:rPr lang="en-US" dirty="0" smtClean="0"/>
              <a:t>2019 LEGISLATIVE Session </a:t>
            </a:r>
            <a:r>
              <a:rPr lang="en-US" dirty="0" smtClean="0"/>
              <a:t>UPDATE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HB 373 – Student Support Amendments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Services Provided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6" y="1498761"/>
            <a:ext cx="4997892" cy="41056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Users can submit: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b="1" dirty="0">
                <a:solidFill>
                  <a:srgbClr val="A31527"/>
                </a:solidFill>
              </a:rPr>
              <a:t>Tip</a:t>
            </a:r>
            <a:r>
              <a:rPr lang="en-US" sz="2000" dirty="0"/>
              <a:t> - Concerns (weapons, </a:t>
            </a:r>
            <a:r>
              <a:rPr lang="en-US" sz="2000" dirty="0" smtClean="0"/>
              <a:t>suicide threats</a:t>
            </a:r>
            <a:r>
              <a:rPr lang="en-US" sz="2000" dirty="0" smtClean="0"/>
              <a:t>, </a:t>
            </a:r>
            <a:r>
              <a:rPr lang="en-US" sz="2000" dirty="0"/>
              <a:t>self-harm, drugs etc.) that are immediately sent to both SafeUT staff and the school to </a:t>
            </a:r>
            <a:r>
              <a:rPr lang="en-US" sz="2000" dirty="0" smtClean="0"/>
              <a:t>evaluate</a:t>
            </a:r>
            <a:endParaRPr lang="en-US" sz="2000" dirty="0"/>
          </a:p>
          <a:p>
            <a:r>
              <a:rPr lang="en-US" sz="2000" b="1" dirty="0">
                <a:solidFill>
                  <a:srgbClr val="A31527"/>
                </a:solidFill>
              </a:rPr>
              <a:t>Chat </a:t>
            </a:r>
            <a:r>
              <a:rPr lang="en-US" sz="2000" dirty="0"/>
              <a:t>-</a:t>
            </a:r>
            <a:r>
              <a:rPr lang="en-US" sz="2000" dirty="0">
                <a:solidFill>
                  <a:srgbClr val="A31527"/>
                </a:solidFill>
              </a:rPr>
              <a:t> </a:t>
            </a:r>
            <a:r>
              <a:rPr lang="en-US" sz="2000" dirty="0"/>
              <a:t>Therapeutic dialogue through texting with a SafeUT Licensed Crisis </a:t>
            </a:r>
            <a:r>
              <a:rPr lang="en-US" sz="2000" dirty="0" smtClean="0"/>
              <a:t>Worker</a:t>
            </a:r>
            <a:endParaRPr lang="en-US" sz="2000" dirty="0"/>
          </a:p>
          <a:p>
            <a:r>
              <a:rPr lang="en-US" sz="2000" b="1" dirty="0">
                <a:solidFill>
                  <a:srgbClr val="A31527"/>
                </a:solidFill>
              </a:rPr>
              <a:t>Call</a:t>
            </a:r>
            <a:r>
              <a:rPr lang="en-US" sz="2000" b="1" dirty="0"/>
              <a:t> </a:t>
            </a:r>
            <a:r>
              <a:rPr lang="en-US" sz="2000" dirty="0"/>
              <a:t>– Therapeutic dialogue through a phone conversation with a SafeUT Licensed Crisis Worker</a:t>
            </a:r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80" y="1303063"/>
            <a:ext cx="2531622" cy="4499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4" y="5678705"/>
            <a:ext cx="1147422" cy="11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45" y="215165"/>
            <a:ext cx="8565759" cy="412153"/>
          </a:xfrm>
        </p:spPr>
        <p:txBody>
          <a:bodyPr/>
          <a:lstStyle/>
          <a:p>
            <a:r>
              <a:rPr lang="en-US" sz="3200" dirty="0" smtClean="0"/>
              <a:t>SafeUT utilization – Total Schools</a:t>
            </a:r>
            <a:br>
              <a:rPr lang="en-US" sz="3200" dirty="0" smtClean="0"/>
            </a:br>
            <a:r>
              <a:rPr lang="en-US" sz="1400" dirty="0" smtClean="0"/>
              <a:t>July</a:t>
            </a:r>
            <a:r>
              <a:rPr lang="en-US" sz="1400" dirty="0" smtClean="0"/>
              <a:t> 2017 </a:t>
            </a:r>
            <a:r>
              <a:rPr lang="en-US" sz="1400" dirty="0"/>
              <a:t>– </a:t>
            </a:r>
            <a:r>
              <a:rPr lang="en-US" sz="1400" dirty="0" smtClean="0"/>
              <a:t>February </a:t>
            </a:r>
            <a:r>
              <a:rPr lang="en-US" sz="1400" dirty="0"/>
              <a:t>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6" y="5590369"/>
            <a:ext cx="1147422" cy="1179295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1113504"/>
            <a:ext cx="888882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SafeUT Higher Ed Utilization</a:t>
            </a:r>
            <a:br>
              <a:rPr lang="en-US" dirty="0" smtClean="0"/>
            </a:br>
            <a:r>
              <a:rPr lang="en-US" sz="1400" dirty="0" smtClean="0"/>
              <a:t>August 1, 2018 – March 24, 2019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24889"/>
              </p:ext>
            </p:extLst>
          </p:nvPr>
        </p:nvGraphicFramePr>
        <p:xfrm>
          <a:off x="258788" y="1456009"/>
          <a:ext cx="8657480" cy="45048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0184">
                  <a:extLst>
                    <a:ext uri="{9D8B030D-6E8A-4147-A177-3AD203B41FA5}">
                      <a16:colId xmlns:a16="http://schemas.microsoft.com/office/drawing/2014/main" xmlns="" val="157476738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xmlns="" val="4260601247"/>
                    </a:ext>
                  </a:extLst>
                </a:gridCol>
                <a:gridCol w="1130060">
                  <a:extLst>
                    <a:ext uri="{9D8B030D-6E8A-4147-A177-3AD203B41FA5}">
                      <a16:colId xmlns:a16="http://schemas.microsoft.com/office/drawing/2014/main" xmlns="" val="956607754"/>
                    </a:ext>
                  </a:extLst>
                </a:gridCol>
                <a:gridCol w="819510">
                  <a:extLst>
                    <a:ext uri="{9D8B030D-6E8A-4147-A177-3AD203B41FA5}">
                      <a16:colId xmlns:a16="http://schemas.microsoft.com/office/drawing/2014/main" xmlns="" val="684423395"/>
                    </a:ext>
                  </a:extLst>
                </a:gridCol>
                <a:gridCol w="3864633">
                  <a:extLst>
                    <a:ext uri="{9D8B030D-6E8A-4147-A177-3AD203B41FA5}">
                      <a16:colId xmlns:a16="http://schemas.microsoft.com/office/drawing/2014/main" xmlns="" val="3541447582"/>
                    </a:ext>
                  </a:extLst>
                </a:gridCol>
              </a:tblGrid>
              <a:tr h="56257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Higher Ed Institution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Threads per Chat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Verified Tips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Verified Top Tip Topics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07890780"/>
                  </a:ext>
                </a:extLst>
              </a:tr>
              <a:tr h="502043">
                <a:tc>
                  <a:txBody>
                    <a:bodyPr/>
                    <a:lstStyle/>
                    <a:p>
                      <a:r>
                        <a:rPr lang="en-US" dirty="0" smtClean="0"/>
                        <a:t>Dixie</a:t>
                      </a:r>
                      <a:r>
                        <a:rPr lang="en-US" baseline="0" dirty="0" smtClean="0"/>
                        <a:t> State University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23907595"/>
                  </a:ext>
                </a:extLst>
              </a:tr>
              <a:tr h="446863">
                <a:tc>
                  <a:txBody>
                    <a:bodyPr/>
                    <a:lstStyle/>
                    <a:p>
                      <a:r>
                        <a:rPr lang="en-US" dirty="0" smtClean="0"/>
                        <a:t>Salt Lake Community College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Mental Health,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Suicide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6058451"/>
                  </a:ext>
                </a:extLst>
              </a:tr>
              <a:tr h="491706">
                <a:tc>
                  <a:txBody>
                    <a:bodyPr/>
                    <a:lstStyle/>
                    <a:p>
                      <a:r>
                        <a:rPr lang="en-US" dirty="0" smtClean="0"/>
                        <a:t>Snow College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Suicide,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Mental Health,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Depression,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Act of Kindness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2663928"/>
                  </a:ext>
                </a:extLst>
              </a:tr>
              <a:tr h="491799"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 Utah University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Suicide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0493601"/>
                  </a:ext>
                </a:extLst>
              </a:tr>
              <a:tr h="502352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Utah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Suicide,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Mental Health,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Dating Violence,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Harassment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5263066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r>
                        <a:rPr lang="en-US" dirty="0" smtClean="0"/>
                        <a:t>Utah State University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Mental Health,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Eating Disorder,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Harassment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0052112"/>
                  </a:ext>
                </a:extLst>
              </a:tr>
              <a:tr h="491706">
                <a:tc>
                  <a:txBody>
                    <a:bodyPr/>
                    <a:lstStyle/>
                    <a:p>
                      <a:r>
                        <a:rPr lang="en-US" dirty="0" smtClean="0"/>
                        <a:t>Utah Valley University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Cutting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6270412"/>
                  </a:ext>
                </a:extLst>
              </a:tr>
              <a:tr h="519003">
                <a:tc>
                  <a:txBody>
                    <a:bodyPr/>
                    <a:lstStyle/>
                    <a:p>
                      <a:r>
                        <a:rPr lang="en-US" dirty="0" smtClean="0"/>
                        <a:t>Weber State University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Mental Health, Suicide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78890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1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SafeUT higher ed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64" y="1128275"/>
            <a:ext cx="7922759" cy="4459003"/>
          </a:xfrm>
        </p:spPr>
        <p:txBody>
          <a:bodyPr/>
          <a:lstStyle/>
          <a:p>
            <a:r>
              <a:rPr lang="en-US" sz="2000" dirty="0" smtClean="0"/>
              <a:t>College Banners</a:t>
            </a:r>
            <a:r>
              <a:rPr lang="en-US" dirty="0" smtClean="0"/>
              <a:t>						</a:t>
            </a:r>
          </a:p>
          <a:p>
            <a:pPr lvl="8"/>
            <a:r>
              <a:rPr lang="en-US" dirty="0" smtClean="0"/>
              <a:t>                         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Avenir Roman"/>
              </a:rPr>
              <a:t>A Frames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							</a:t>
            </a:r>
            <a:r>
              <a:rPr lang="en-US" sz="1800" dirty="0" smtClean="0"/>
              <a:t>Social Media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Higher Ed Events</a:t>
            </a:r>
          </a:p>
          <a:p>
            <a:pPr lvl="1"/>
            <a:r>
              <a:rPr lang="en-US" sz="1600" dirty="0" smtClean="0"/>
              <a:t>U of U Plaza Fest</a:t>
            </a:r>
          </a:p>
          <a:p>
            <a:pPr lvl="1"/>
            <a:r>
              <a:rPr lang="en-US" sz="1600" dirty="0" smtClean="0"/>
              <a:t>USU Day on the Quad</a:t>
            </a:r>
          </a:p>
          <a:p>
            <a:pPr lvl="1"/>
            <a:r>
              <a:rPr lang="en-US" sz="1600" dirty="0" smtClean="0"/>
              <a:t>SUU “Paint the Town Red”</a:t>
            </a:r>
          </a:p>
          <a:p>
            <a:pPr lvl="1"/>
            <a:r>
              <a:rPr lang="en-US" sz="1600" dirty="0" smtClean="0"/>
              <a:t>DSU Health Services Fair</a:t>
            </a:r>
          </a:p>
          <a:p>
            <a:pPr lvl="1"/>
            <a:r>
              <a:rPr lang="en-US" sz="1600" dirty="0" smtClean="0"/>
              <a:t>U of U Wellness Fair</a:t>
            </a:r>
          </a:p>
          <a:p>
            <a:pPr lvl="1"/>
            <a:r>
              <a:rPr lang="en-US" sz="1600" dirty="0" smtClean="0"/>
              <a:t>USU Mental Health Wellness Fair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2" y="1583900"/>
            <a:ext cx="3334226" cy="2010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41" y="2080334"/>
            <a:ext cx="2022246" cy="3028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70" y="2767087"/>
            <a:ext cx="1971699" cy="35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SafeUT higher ed success stories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5o94PJSGW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9781" y="1401097"/>
            <a:ext cx="7524955" cy="46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450</Words>
  <Application>Microsoft Office PowerPoint</Application>
  <PresentationFormat>On-screen Show (4:3)</PresentationFormat>
  <Paragraphs>100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Avenir Roman</vt:lpstr>
      <vt:lpstr>Calibri</vt:lpstr>
      <vt:lpstr>Century Gothic</vt:lpstr>
      <vt:lpstr>Century Gothic Bold</vt:lpstr>
      <vt:lpstr>Century Gothic Bold Italic</vt:lpstr>
      <vt:lpstr>Roboto</vt:lpstr>
      <vt:lpstr>Roboto Black</vt:lpstr>
      <vt:lpstr>Wingdings</vt:lpstr>
      <vt:lpstr>1_Office Theme</vt:lpstr>
      <vt:lpstr>Office Theme</vt:lpstr>
      <vt:lpstr>4_Office Theme</vt:lpstr>
      <vt:lpstr>5_Office Theme</vt:lpstr>
      <vt:lpstr>School Safety &amp; Crisis Tip Line  </vt:lpstr>
      <vt:lpstr>What Is SafeUT?</vt:lpstr>
      <vt:lpstr>What is SafeUT? </vt:lpstr>
      <vt:lpstr>2019 LEGISLATIVE Session UPDATE  HB 373 – Student Support Amendments    </vt:lpstr>
      <vt:lpstr>Services Provided</vt:lpstr>
      <vt:lpstr>SafeUT utilization – Total Schools July 2017 – February 2019</vt:lpstr>
      <vt:lpstr>SafeUT Higher Ed Utilization August 1, 2018 – March 24, 2019</vt:lpstr>
      <vt:lpstr>SafeUT higher ed marketing</vt:lpstr>
      <vt:lpstr>SafeUT higher ed success stories</vt:lpstr>
      <vt:lpstr>SafeUT higher ed success stories</vt:lpstr>
      <vt:lpstr>SafeUT higher ed success stories</vt:lpstr>
      <vt:lpstr> </vt:lpstr>
    </vt:vector>
  </TitlesOfParts>
  <Company>University Health 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Safety &amp; Crisis Tip Line SERVICES WHERE THERE IS HELP, THERE IS HOPE</dc:title>
  <dc:creator>William Joseph Leavitt</dc:creator>
  <cp:lastModifiedBy>STEVEN ELIASON</cp:lastModifiedBy>
  <cp:revision>64</cp:revision>
  <dcterms:created xsi:type="dcterms:W3CDTF">2018-12-11T20:38:32Z</dcterms:created>
  <dcterms:modified xsi:type="dcterms:W3CDTF">2019-03-29T17:31:03Z</dcterms:modified>
</cp:coreProperties>
</file>