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ExtraBold" panose="020B0604020202020204" charset="0"/>
      <p:bold r:id="rId22"/>
      <p:boldItalic r:id="rId23"/>
    </p:embeddedFont>
    <p:embeddedFont>
      <p:font typeface="Montserrat Light" panose="020B0604020202020204" charset="0"/>
      <p:regular r:id="rId24"/>
      <p:bold r:id="rId25"/>
      <p:italic r:id="rId26"/>
      <p:bold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  <p:embeddedFont>
      <p:font typeface="PT Sans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88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fd057be9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8fd057be9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fd057be9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8fd057be9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fd057be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8fd057be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6fe182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906fe182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06fe182d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906fe182d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fd057be9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8fd057be9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l Layout">
  <p:cSld name="Horizontal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901800"/>
            <a:ext cx="7886700" cy="17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857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62123"/>
              </a:buClr>
              <a:buSzPts val="900"/>
              <a:buFont typeface="Arial"/>
              <a:buChar char="•"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0" y="2665378"/>
            <a:ext cx="9144000" cy="20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28650" y="365979"/>
            <a:ext cx="78867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0020"/>
              </a:buClr>
              <a:buSzPts val="2300"/>
              <a:buFont typeface="Verdana"/>
              <a:buNone/>
              <a:defRPr sz="2300" b="1" i="0">
                <a:solidFill>
                  <a:srgbClr val="6D00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community/clean-disinfect/index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3663675"/>
            <a:ext cx="9144000" cy="1479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91500" y="113970"/>
            <a:ext cx="8961000" cy="493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0"/>
            <a:ext cx="5968375" cy="5143392"/>
          </a:xfrm>
          <a:custGeom>
            <a:avLst/>
            <a:gdLst/>
            <a:ahLst/>
            <a:cxnLst/>
            <a:rect l="l" t="t" r="r" b="b"/>
            <a:pathLst>
              <a:path w="238735" h="207186" extrusionOk="0">
                <a:moveTo>
                  <a:pt x="0" y="394"/>
                </a:moveTo>
                <a:lnTo>
                  <a:pt x="0" y="207186"/>
                </a:lnTo>
                <a:lnTo>
                  <a:pt x="119116" y="207186"/>
                </a:lnTo>
                <a:lnTo>
                  <a:pt x="238735" y="0"/>
                </a:lnTo>
                <a:close/>
              </a:path>
            </a:pathLst>
          </a:cu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cxnSp>
        <p:nvCxnSpPr>
          <p:cNvPr id="61" name="Google Shape;61;p14"/>
          <p:cNvCxnSpPr/>
          <p:nvPr/>
        </p:nvCxnSpPr>
        <p:spPr>
          <a:xfrm rot="10800000" flipH="1">
            <a:off x="2799850" y="-348210"/>
            <a:ext cx="3313500" cy="57393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4"/>
          <p:cNvCxnSpPr/>
          <p:nvPr/>
        </p:nvCxnSpPr>
        <p:spPr>
          <a:xfrm rot="10800000" flipH="1">
            <a:off x="2799850" y="-399050"/>
            <a:ext cx="3404100" cy="589620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4"/>
          <p:cNvCxnSpPr/>
          <p:nvPr/>
        </p:nvCxnSpPr>
        <p:spPr>
          <a:xfrm rot="10800000" flipH="1">
            <a:off x="2689825" y="-294150"/>
            <a:ext cx="3313500" cy="573930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202275" y="414000"/>
            <a:ext cx="4838400" cy="1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 b="1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Utah Board of Higher Education</a:t>
            </a:r>
            <a:endParaRPr sz="2200" b="1">
              <a:solidFill>
                <a:srgbClr val="EEEEE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400" b="1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August 21, 2020</a:t>
            </a:r>
            <a:endParaRPr sz="2400" b="1">
              <a:solidFill>
                <a:srgbClr val="EEEEE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Clay Christensen</a:t>
            </a:r>
            <a:b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President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125" y="664025"/>
            <a:ext cx="4093223" cy="40932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23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261" name="Google Shape;261;p23"/>
            <p:cNvPicPr preferRelativeResize="0"/>
            <p:nvPr/>
          </p:nvPicPr>
          <p:blipFill rotWithShape="1">
            <a:blip r:embed="rId4">
              <a:alphaModFix amt="30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23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3"/>
            <p:cNvPicPr preferRelativeResize="0"/>
            <p:nvPr/>
          </p:nvPicPr>
          <p:blipFill rotWithShape="1">
            <a:blip r:embed="rId4">
              <a:alphaModFix amt="30000"/>
            </a:blip>
            <a:srcRect r="37925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3" name="Google Shape;273;p23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1"/>
              </a:srgbClr>
            </a:outerShdw>
          </a:effectLst>
        </p:spPr>
      </p:cxnSp>
      <p:pic>
        <p:nvPicPr>
          <p:cNvPr id="274" name="Google Shape;27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85725" dist="38100" dir="660000" algn="bl" rotWithShape="0">
              <a:srgbClr val="000000">
                <a:alpha val="95686"/>
              </a:srgbClr>
            </a:outerShdw>
          </a:effectLst>
        </p:spPr>
      </p:pic>
      <p:pic>
        <p:nvPicPr>
          <p:cNvPr id="275" name="Google Shape;27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2860" y="1336362"/>
            <a:ext cx="2321816" cy="11525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5025" y="2708050"/>
            <a:ext cx="5104174" cy="1546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7" name="Google Shape;277;p23"/>
          <p:cNvSpPr txBox="1"/>
          <p:nvPr/>
        </p:nvSpPr>
        <p:spPr>
          <a:xfrm>
            <a:off x="261974" y="345000"/>
            <a:ext cx="835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MTECH</a:t>
            </a:r>
            <a:r>
              <a:rPr lang="en-US" sz="2400" b="1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2400" b="1" i="0" u="none" strike="noStrike" cap="none">
                <a:solidFill>
                  <a:schemeClr val="accent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Supports Utah’s Economic Recovery</a:t>
            </a:r>
            <a:endParaRPr sz="2400" b="1" i="0" u="none" strike="noStrike" cap="none">
              <a:solidFill>
                <a:schemeClr val="accent4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341925" y="689250"/>
            <a:ext cx="5310000" cy="2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Full offering of Programs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Learn and Work in Utah Scholarship Grant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Staff and Faculty excited to serve and deliver world-class education expected from MTECH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24"/>
          <p:cNvGrpSpPr/>
          <p:nvPr/>
        </p:nvGrpSpPr>
        <p:grpSpPr>
          <a:xfrm>
            <a:off x="6425" y="0"/>
            <a:ext cx="9131150" cy="5143499"/>
            <a:chOff x="6425" y="0"/>
            <a:chExt cx="9131150" cy="5143499"/>
          </a:xfrm>
        </p:grpSpPr>
        <p:grpSp>
          <p:nvGrpSpPr>
            <p:cNvPr id="285" name="Google Shape;285;p24"/>
            <p:cNvGrpSpPr/>
            <p:nvPr/>
          </p:nvGrpSpPr>
          <p:grpSpPr>
            <a:xfrm>
              <a:off x="6437" y="4339600"/>
              <a:ext cx="9131125" cy="803899"/>
              <a:chOff x="0" y="4344625"/>
              <a:chExt cx="9131125" cy="803899"/>
            </a:xfrm>
          </p:grpSpPr>
          <p:pic>
            <p:nvPicPr>
              <p:cNvPr id="286" name="Google Shape;28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7" name="Google Shape;28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9" name="Google Shape;28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0" name="Google Shape;29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3" name="Google Shape;29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4" name="Google Shape;29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5" name="Google Shape;29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6" name="Google Shape;29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8" name="Google Shape;298;p24"/>
            <p:cNvGrpSpPr/>
            <p:nvPr/>
          </p:nvGrpSpPr>
          <p:grpSpPr>
            <a:xfrm>
              <a:off x="6437" y="3532254"/>
              <a:ext cx="9131125" cy="813787"/>
              <a:chOff x="0" y="4344625"/>
              <a:chExt cx="9131125" cy="803899"/>
            </a:xfrm>
          </p:grpSpPr>
          <p:pic>
            <p:nvPicPr>
              <p:cNvPr id="299" name="Google Shape;29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0" name="Google Shape;30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1" name="Google Shape;30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3" name="Google Shape;30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4" name="Google Shape;30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5" name="Google Shape;30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7" name="Google Shape;30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" name="Google Shape;30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9" name="Google Shape;30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0" name="Google Shape;31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1" name="Google Shape;311;p24"/>
            <p:cNvGrpSpPr/>
            <p:nvPr/>
          </p:nvGrpSpPr>
          <p:grpSpPr>
            <a:xfrm>
              <a:off x="6437" y="2731800"/>
              <a:ext cx="9131125" cy="803899"/>
              <a:chOff x="0" y="4344625"/>
              <a:chExt cx="9131125" cy="803899"/>
            </a:xfrm>
          </p:grpSpPr>
          <p:pic>
            <p:nvPicPr>
              <p:cNvPr id="312" name="Google Shape;31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3" name="Google Shape;31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Google Shape;31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7" name="Google Shape;31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8" name="Google Shape;31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9" name="Google Shape;31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Google Shape;32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4" name="Google Shape;324;p24"/>
            <p:cNvGrpSpPr/>
            <p:nvPr/>
          </p:nvGrpSpPr>
          <p:grpSpPr>
            <a:xfrm>
              <a:off x="6437" y="1927900"/>
              <a:ext cx="9131125" cy="803899"/>
              <a:chOff x="0" y="4344625"/>
              <a:chExt cx="9131125" cy="803899"/>
            </a:xfrm>
          </p:grpSpPr>
          <p:pic>
            <p:nvPicPr>
              <p:cNvPr id="325" name="Google Shape;32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7" name="Google Shape;32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9" name="Google Shape;32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0" name="Google Shape;33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1" name="Google Shape;33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2" name="Google Shape;33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3" name="Google Shape;33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4" name="Google Shape;33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5" name="Google Shape;33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6" name="Google Shape;33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24"/>
            <p:cNvGrpSpPr/>
            <p:nvPr/>
          </p:nvGrpSpPr>
          <p:grpSpPr>
            <a:xfrm>
              <a:off x="6437" y="1124000"/>
              <a:ext cx="9131125" cy="803899"/>
              <a:chOff x="0" y="4344625"/>
              <a:chExt cx="9131125" cy="803899"/>
            </a:xfrm>
          </p:grpSpPr>
          <p:pic>
            <p:nvPicPr>
              <p:cNvPr id="338" name="Google Shape;33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0" name="Google Shape;34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1" name="Google Shape;34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2" name="Google Shape;34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4" name="Google Shape;34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8" name="Google Shape;34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0" name="Google Shape;350;p24"/>
            <p:cNvGrpSpPr/>
            <p:nvPr/>
          </p:nvGrpSpPr>
          <p:grpSpPr>
            <a:xfrm>
              <a:off x="6437" y="320100"/>
              <a:ext cx="9131125" cy="803899"/>
              <a:chOff x="0" y="4344625"/>
              <a:chExt cx="9131125" cy="803899"/>
            </a:xfrm>
          </p:grpSpPr>
          <p:pic>
            <p:nvPicPr>
              <p:cNvPr id="351" name="Google Shape;35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/>
              <a:stretch/>
            </p:blipFill>
            <p:spPr>
              <a:xfrm>
                <a:off x="0" y="4344625"/>
                <a:ext cx="646475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46475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1445350" y="4344625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22442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5" name="Google Shape;35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0431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6" name="Google Shape;35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38419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46408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8" name="Google Shape;35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543972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9" name="Google Shape;35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623860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0" name="Google Shape;36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037475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1" name="Google Shape;36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/>
              <a:stretch/>
            </p:blipFill>
            <p:spPr>
              <a:xfrm>
                <a:off x="7836350" y="4349650"/>
                <a:ext cx="798874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2" name="Google Shape;36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r="37925"/>
              <a:stretch/>
            </p:blipFill>
            <p:spPr>
              <a:xfrm>
                <a:off x="8635225" y="4349650"/>
                <a:ext cx="495900" cy="7988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3" name="Google Shape;363;p24"/>
            <p:cNvGrpSpPr/>
            <p:nvPr/>
          </p:nvGrpSpPr>
          <p:grpSpPr>
            <a:xfrm>
              <a:off x="6425" y="0"/>
              <a:ext cx="9131150" cy="320101"/>
              <a:chOff x="6425" y="0"/>
              <a:chExt cx="9131150" cy="320101"/>
            </a:xfrm>
          </p:grpSpPr>
          <p:pic>
            <p:nvPicPr>
              <p:cNvPr id="364" name="Google Shape;36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l="19074" t="60560"/>
              <a:stretch/>
            </p:blipFill>
            <p:spPr>
              <a:xfrm>
                <a:off x="6425" y="0"/>
                <a:ext cx="64650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5" name="Google Shape;36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652925" y="0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6" name="Google Shape;366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1451800" y="0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7" name="Google Shape;367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2250675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8" name="Google Shape;368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3049550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3848425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0" name="Google Shape;370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4647300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1" name="Google Shape;371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5446175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2" name="Google Shape;372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6245050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7043925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4" name="Google Shape;374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/>
              <a:stretch/>
            </p:blipFill>
            <p:spPr>
              <a:xfrm>
                <a:off x="7842800" y="5025"/>
                <a:ext cx="798851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5" name="Google Shape;375;p24"/>
              <p:cNvPicPr preferRelativeResize="0"/>
              <p:nvPr/>
            </p:nvPicPr>
            <p:blipFill rotWithShape="1">
              <a:blip r:embed="rId3">
                <a:alphaModFix amt="4000"/>
              </a:blip>
              <a:srcRect t="60560" r="37925"/>
              <a:stretch/>
            </p:blipFill>
            <p:spPr>
              <a:xfrm>
                <a:off x="8641675" y="5025"/>
                <a:ext cx="495900" cy="315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76" name="Google Shape;37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5" y="1372913"/>
            <a:ext cx="9144001" cy="4569462"/>
          </a:xfrm>
          <a:prstGeom prst="rect">
            <a:avLst/>
          </a:prstGeom>
          <a:noFill/>
          <a:ln>
            <a:noFill/>
          </a:ln>
          <a:effectLst>
            <a:outerShdw blurRad="1014413" dist="104775" dir="3960000" algn="bl" rotWithShape="0">
              <a:srgbClr val="000000">
                <a:alpha val="31764"/>
              </a:srgbClr>
            </a:outerShdw>
          </a:effectLst>
        </p:spPr>
      </p:pic>
      <p:sp>
        <p:nvSpPr>
          <p:cNvPr id="377" name="Google Shape;377;p24"/>
          <p:cNvSpPr txBox="1"/>
          <p:nvPr/>
        </p:nvSpPr>
        <p:spPr>
          <a:xfrm>
            <a:off x="886088" y="629414"/>
            <a:ext cx="722586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 for your support!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15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73" name="Google Shape;73;p15"/>
            <p:cNvPicPr preferRelativeResize="0"/>
            <p:nvPr/>
          </p:nvPicPr>
          <p:blipFill rotWithShape="1">
            <a:blip r:embed="rId4">
              <a:alphaModFix amt="30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5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/>
            <p:cNvPicPr preferRelativeResize="0"/>
            <p:nvPr/>
          </p:nvPicPr>
          <p:blipFill rotWithShape="1">
            <a:blip r:embed="rId4">
              <a:alphaModFix amt="30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" name="Google Shape;85;p15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85725" dist="38100" dir="660000" algn="bl" rotWithShape="0">
              <a:srgbClr val="000000">
                <a:alpha val="95690"/>
              </a:srgbClr>
            </a:outerShdw>
          </a:effectLst>
        </p:spPr>
      </p:pic>
      <p:sp>
        <p:nvSpPr>
          <p:cNvPr id="87" name="Google Shape;87;p15"/>
          <p:cNvSpPr txBox="1"/>
          <p:nvPr/>
        </p:nvSpPr>
        <p:spPr>
          <a:xfrm>
            <a:off x="253250" y="692425"/>
            <a:ext cx="8339400" cy="3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Mountainland Technical College (MTECH) is committed to welcoming students back to campus and will </a:t>
            </a:r>
            <a:r>
              <a:rPr lang="en-US" sz="15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promote a healthy environment</a:t>
            </a: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using a combination of the Centers for Disease Control (CDC)-guided behavioral expectations (e.g., face coverings, social distancing) and an </a:t>
            </a:r>
            <a:r>
              <a:rPr lang="en-US" sz="15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ethic of personal responsibility</a:t>
            </a: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enhanced facility cleaning protocols, and comprehensive communications</a:t>
            </a: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At MTECH, we know that no plan is perfect, nor should it remain fixed indefinitely.  We expect that our policy will evolve as the status of COVID-19, and our understanding of best practices, develops. 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"/>
              <a:buChar char="●"/>
            </a:pPr>
            <a:r>
              <a:rPr lang="en-US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cornerstone of MTECH’s reopening plan is the same which has governed our operations for three decades: </a:t>
            </a:r>
            <a:r>
              <a:rPr lang="en-US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ensuring the health and well-being of our students, faculty, staff, and visitors.</a:t>
            </a:r>
            <a:endParaRPr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 </a:t>
            </a:r>
            <a:endParaRPr sz="11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19400" y="213675"/>
            <a:ext cx="80469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</a:pPr>
            <a:r>
              <a:rPr lang="en-US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Student-Centered &amp; Guiding Principles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05263" y="188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Timeline &amp; Response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05276" y="547350"/>
            <a:ext cx="8323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March 13:  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Announcement of temporary cessation of in-person instruction and introduction of online-only Instruction to begin March 18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March 23: 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Announcement of</a:t>
            </a:r>
            <a:r>
              <a:rPr lang="en-US" sz="14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complete MTECH Closure 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beginning March 30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</a:t>
            </a:r>
            <a:endParaRPr sz="14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April 28: 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Notice of extension of closure, re-opening date set for June 1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June 1: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Phase 1 Re-opening of MTECH and in-person instruction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4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August 3:</a:t>
            </a:r>
            <a:r>
              <a:rPr lang="en-US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Phase 2 of re-opening implemented</a:t>
            </a:r>
            <a:endParaRPr sz="1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628650" lvl="0" indent="-171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6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98" name="Google Shape;98;p16"/>
            <p:cNvPicPr preferRelativeResize="0"/>
            <p:nvPr/>
          </p:nvPicPr>
          <p:blipFill rotWithShape="1">
            <a:blip r:embed="rId4">
              <a:alphaModFix amt="4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6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 rotWithShape="1">
            <a:blip r:embed="rId4">
              <a:alphaModFix amt="4000"/>
            </a:blip>
            <a:srcRect r="37925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Google Shape;110;p16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1"/>
              </a:srgbClr>
            </a:outerShdw>
          </a:effectLst>
        </p:spPr>
      </p:cxnSp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142875" dist="9525" algn="bl" rotWithShape="0">
              <a:srgbClr val="000000">
                <a:alpha val="75686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05263" y="21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Early Operating Decisions </a:t>
            </a:r>
            <a:endParaRPr sz="2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17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120" name="Google Shape;120;p17"/>
            <p:cNvPicPr preferRelativeResize="0"/>
            <p:nvPr/>
          </p:nvPicPr>
          <p:blipFill rotWithShape="1">
            <a:blip r:embed="rId4">
              <a:alphaModFix amt="30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7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7"/>
            <p:cNvPicPr preferRelativeResize="0"/>
            <p:nvPr/>
          </p:nvPicPr>
          <p:blipFill rotWithShape="1">
            <a:blip r:embed="rId4">
              <a:alphaModFix amt="30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2" name="Google Shape;132;p17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133" name="Google Shape;1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85725" dist="38100" dir="660000" algn="bl" rotWithShape="0">
              <a:srgbClr val="000000">
                <a:alpha val="95690"/>
              </a:srgbClr>
            </a:outerShdw>
          </a:effectLst>
        </p:spPr>
      </p:pic>
      <p:sp>
        <p:nvSpPr>
          <p:cNvPr id="134" name="Google Shape;134;p17"/>
          <p:cNvSpPr txBox="1"/>
          <p:nvPr/>
        </p:nvSpPr>
        <p:spPr>
          <a:xfrm>
            <a:off x="364000" y="886250"/>
            <a:ext cx="63462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Montserrat"/>
                <a:ea typeface="Montserrat"/>
                <a:cs typeface="Montserrat"/>
                <a:sym typeface="Montserrat"/>
              </a:rPr>
              <a:t>Students: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No tuition charged from March 16 until June 1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Canvas available for those interested in progressing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Close coordination with school districts for High School grading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Probationary contracts frozen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Graduation canceled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Counseling available (MTECH and/or SafeUT Counselors)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Montserrat"/>
                <a:ea typeface="Montserrat"/>
                <a:cs typeface="Montserrat"/>
                <a:sym typeface="Montserrat"/>
              </a:rPr>
              <a:t>Faculty &amp; Staff:</a:t>
            </a:r>
            <a:endParaRPr sz="15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Curriculum updates and modifications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Individual work-plans for all employees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Professional development training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●"/>
            </a:pP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Counseling available (MTECH and/or SafeUT Counselors)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05263" y="188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MTECH Re-Opening Protocols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305275" y="761000"/>
            <a:ext cx="6409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i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Everyone</a:t>
            </a: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(Students, Faculty, Administration, Staff, &amp; Visitors)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entering an MTECH facility, consistent with CDC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recommendations, is expected to accommodate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following: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Face coverings, which cover the nose and mouth, 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are to be worn  at all times (masks provided by school)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Maintain social distancing of at least six (6) feet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 i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Temperature check-in stations, started in June, were discontinued on August 3, 2020</a:t>
            </a:r>
            <a:endParaRPr sz="1600" i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18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144" name="Google Shape;144;p18"/>
            <p:cNvPicPr preferRelativeResize="0"/>
            <p:nvPr/>
          </p:nvPicPr>
          <p:blipFill rotWithShape="1">
            <a:blip r:embed="rId4">
              <a:alphaModFix amt="4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8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8"/>
            <p:cNvPicPr preferRelativeResize="0"/>
            <p:nvPr/>
          </p:nvPicPr>
          <p:blipFill rotWithShape="1">
            <a:blip r:embed="rId4">
              <a:alphaModFix amt="4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6" name="Google Shape;156;p18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157" name="Google Shape;15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142875" dist="9525" algn="bl" rotWithShape="0">
              <a:srgbClr val="000000">
                <a:alpha val="75690"/>
              </a:srgbClr>
            </a:outerShdw>
          </a:effectLst>
        </p:spPr>
      </p:pic>
      <p:pic>
        <p:nvPicPr>
          <p:cNvPr id="158" name="Google Shape;15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6347078" y="1227950"/>
            <a:ext cx="2942171" cy="2206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305263" y="21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MTECH Re-Opening Protocols, cont.</a:t>
            </a:r>
            <a:endParaRPr sz="2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167" name="Google Shape;167;p19"/>
            <p:cNvPicPr preferRelativeResize="0"/>
            <p:nvPr/>
          </p:nvPicPr>
          <p:blipFill rotWithShape="1">
            <a:blip r:embed="rId4">
              <a:alphaModFix amt="30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9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9"/>
            <p:cNvPicPr preferRelativeResize="0"/>
            <p:nvPr/>
          </p:nvPicPr>
          <p:blipFill rotWithShape="1">
            <a:blip r:embed="rId4">
              <a:alphaModFix amt="30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9" name="Google Shape;179;p19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180" name="Google Shape;18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85725" dist="38100" dir="660000" algn="bl" rotWithShape="0">
              <a:srgbClr val="000000">
                <a:alpha val="95690"/>
              </a:srgbClr>
            </a:outerShdw>
          </a:effectLst>
        </p:spPr>
      </p:pic>
      <p:sp>
        <p:nvSpPr>
          <p:cNvPr id="181" name="Google Shape;181;p19"/>
          <p:cNvSpPr txBox="1"/>
          <p:nvPr/>
        </p:nvSpPr>
        <p:spPr>
          <a:xfrm>
            <a:off x="379075" y="987925"/>
            <a:ext cx="4641000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Facility Cleanliness Management, as of June 1, 2020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MTECH takes extra precautions and preventive measures in following the</a:t>
            </a:r>
            <a:r>
              <a:rPr lang="en-US" sz="1600">
                <a:solidFill>
                  <a:schemeClr val="accent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 </a:t>
            </a: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CDC’s recommendations</a:t>
            </a: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en-US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daily cleaning and disinfecting our campuses</a:t>
            </a: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to help protect students, staff, and faculty against the Coronavirus/COVID-19. 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1075" y="1148750"/>
            <a:ext cx="3393603" cy="2545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title"/>
          </p:nvPr>
        </p:nvSpPr>
        <p:spPr>
          <a:xfrm>
            <a:off x="305263" y="188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</a:pPr>
            <a:r>
              <a:rPr lang="en-US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MTECH Re-Opening Protocols, cont.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305276" y="761000"/>
            <a:ext cx="8323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15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Employee Expectations, as of June 1, 2020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 addition to complying with College requirements of face coverings and social distancing, all employees will: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Monitor and encourage adherence to all policies, including face coverings.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Clean class/work-area above and beyond that of the facilities team.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Report any issues of non-compliance with any school policy to administration or, based on the severity of the situation, law enforcement.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Direct any student or visitor experiencing coronavirus symptoms to the Health Department (information posted throughout the facilities).</a:t>
            </a:r>
            <a:endParaRPr sz="15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20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192" name="Google Shape;192;p20"/>
            <p:cNvPicPr preferRelativeResize="0"/>
            <p:nvPr/>
          </p:nvPicPr>
          <p:blipFill rotWithShape="1">
            <a:blip r:embed="rId4">
              <a:alphaModFix amt="4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0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0"/>
            <p:cNvPicPr preferRelativeResize="0"/>
            <p:nvPr/>
          </p:nvPicPr>
          <p:blipFill rotWithShape="1">
            <a:blip r:embed="rId4">
              <a:alphaModFix amt="4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4" name="Google Shape;204;p20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205" name="Google Shape;20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142875" dist="9525" algn="bl" rotWithShape="0">
              <a:srgbClr val="000000">
                <a:alpha val="7569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305263" y="1883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Clear &amp; Consistent Communication</a:t>
            </a:r>
            <a:endParaRPr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305275" y="728000"/>
            <a:ext cx="4909500" cy="3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		</a:t>
            </a:r>
            <a:endParaRPr sz="16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628650" lvl="0" indent="-171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Font typeface="Arial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1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215" name="Google Shape;215;p21"/>
            <p:cNvPicPr preferRelativeResize="0"/>
            <p:nvPr/>
          </p:nvPicPr>
          <p:blipFill rotWithShape="1">
            <a:blip r:embed="rId4">
              <a:alphaModFix amt="4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1"/>
            <p:cNvPicPr preferRelativeResize="0"/>
            <p:nvPr/>
          </p:nvPicPr>
          <p:blipFill rotWithShape="1">
            <a:blip r:embed="rId4">
              <a:alphaModFix amt="4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1"/>
            <p:cNvPicPr preferRelativeResize="0"/>
            <p:nvPr/>
          </p:nvPicPr>
          <p:blipFill rotWithShape="1">
            <a:blip r:embed="rId4">
              <a:alphaModFix amt="4000"/>
            </a:blip>
            <a:srcRect r="37926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7" name="Google Shape;227;p21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0"/>
              </a:srgbClr>
            </a:outerShdw>
          </a:effectLst>
        </p:spPr>
      </p:cxnSp>
      <p:pic>
        <p:nvPicPr>
          <p:cNvPr id="228" name="Google Shape;2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142875" dist="9525" algn="bl" rotWithShape="0">
              <a:srgbClr val="000000">
                <a:alpha val="75690"/>
              </a:srgbClr>
            </a:outerShdw>
          </a:effectLst>
        </p:spPr>
      </p:pic>
      <p:pic>
        <p:nvPicPr>
          <p:cNvPr id="229" name="Google Shape;22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950" y="862475"/>
            <a:ext cx="3869548" cy="2579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/>
        </p:nvSpPr>
        <p:spPr>
          <a:xfrm>
            <a:off x="4684550" y="653525"/>
            <a:ext cx="3260100" cy="29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16 Direct Messages from Office of the President to students, faculty, and staff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Real-time updates posted to the Web and connected through social media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Online Town Hall / Q&amp;A Session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Federal, State, and Local authorities and health agencies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305263" y="2139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Lessons Learned from COVID-19</a:t>
            </a:r>
            <a:endParaRPr sz="2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8774" y="4412700"/>
            <a:ext cx="495901" cy="4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/>
          <p:nvPr/>
        </p:nvSpPr>
        <p:spPr>
          <a:xfrm>
            <a:off x="0" y="4312125"/>
            <a:ext cx="9144000" cy="83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22"/>
          <p:cNvGrpSpPr/>
          <p:nvPr/>
        </p:nvGrpSpPr>
        <p:grpSpPr>
          <a:xfrm>
            <a:off x="0" y="4344625"/>
            <a:ext cx="9131125" cy="803899"/>
            <a:chOff x="0" y="4344625"/>
            <a:chExt cx="9131125" cy="803899"/>
          </a:xfrm>
        </p:grpSpPr>
        <p:pic>
          <p:nvPicPr>
            <p:cNvPr id="239" name="Google Shape;239;p22"/>
            <p:cNvPicPr preferRelativeResize="0"/>
            <p:nvPr/>
          </p:nvPicPr>
          <p:blipFill rotWithShape="1">
            <a:blip r:embed="rId4">
              <a:alphaModFix amt="30000"/>
            </a:blip>
            <a:srcRect l="19074"/>
            <a:stretch/>
          </p:blipFill>
          <p:spPr>
            <a:xfrm>
              <a:off x="0" y="4344625"/>
              <a:ext cx="646475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46475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1445350" y="4344625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22442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0431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38419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46408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543972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623860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037475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2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7836350" y="4349650"/>
              <a:ext cx="798874" cy="798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2"/>
            <p:cNvPicPr preferRelativeResize="0"/>
            <p:nvPr/>
          </p:nvPicPr>
          <p:blipFill rotWithShape="1">
            <a:blip r:embed="rId4">
              <a:alphaModFix amt="30000"/>
            </a:blip>
            <a:srcRect r="37925"/>
            <a:stretch/>
          </p:blipFill>
          <p:spPr>
            <a:xfrm>
              <a:off x="8635225" y="4349650"/>
              <a:ext cx="495900" cy="79887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1" name="Google Shape;251;p22"/>
          <p:cNvCxnSpPr/>
          <p:nvPr/>
        </p:nvCxnSpPr>
        <p:spPr>
          <a:xfrm>
            <a:off x="0" y="4312125"/>
            <a:ext cx="91602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54901"/>
              </a:srgbClr>
            </a:outerShdw>
          </a:effectLst>
        </p:spPr>
      </p:cxnSp>
      <p:pic>
        <p:nvPicPr>
          <p:cNvPr id="252" name="Google Shape;2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775" y="4460225"/>
            <a:ext cx="572700" cy="572700"/>
          </a:xfrm>
          <a:prstGeom prst="rect">
            <a:avLst/>
          </a:prstGeom>
          <a:noFill/>
          <a:ln>
            <a:noFill/>
          </a:ln>
          <a:effectLst>
            <a:outerShdw blurRad="85725" dist="38100" dir="660000" algn="bl" rotWithShape="0">
              <a:srgbClr val="000000">
                <a:alpha val="95686"/>
              </a:srgbClr>
            </a:outerShdw>
          </a:effectLst>
        </p:spPr>
      </p:pic>
      <p:sp>
        <p:nvSpPr>
          <p:cNvPr id="253" name="Google Shape;253;p22"/>
          <p:cNvSpPr txBox="1"/>
          <p:nvPr/>
        </p:nvSpPr>
        <p:spPr>
          <a:xfrm>
            <a:off x="247850" y="873050"/>
            <a:ext cx="820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 plan is perfect or fixed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Sound decisions require thoughtful input from stakeholders and healthcare experts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Clear, consistent, communication is key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Students, Staff, &amp; Faculty deserve leadership focused on their health and safety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Char char="●"/>
            </a:pPr>
            <a:r>
              <a:rPr lang="en-US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MTECH is better prepared today than yesterday or in March 2020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595959"/>
      </a:dk1>
      <a:lt1>
        <a:srgbClr val="FFFFFF"/>
      </a:lt1>
      <a:dk2>
        <a:srgbClr val="595959"/>
      </a:dk2>
      <a:lt2>
        <a:srgbClr val="EEEEEE"/>
      </a:lt2>
      <a:accent1>
        <a:srgbClr val="6D001F"/>
      </a:accent1>
      <a:accent2>
        <a:srgbClr val="212121"/>
      </a:accent2>
      <a:accent3>
        <a:srgbClr val="B3B5BB"/>
      </a:accent3>
      <a:accent4>
        <a:srgbClr val="6D001F"/>
      </a:accent4>
      <a:accent5>
        <a:srgbClr val="990731"/>
      </a:accent5>
      <a:accent6>
        <a:srgbClr val="0000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On-screen Show (16:9)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Montserrat ExtraBold</vt:lpstr>
      <vt:lpstr>Montserrat SemiBold</vt:lpstr>
      <vt:lpstr>Montserrat Light</vt:lpstr>
      <vt:lpstr>Montserrat</vt:lpstr>
      <vt:lpstr>PT Sans</vt:lpstr>
      <vt:lpstr>Verdana</vt:lpstr>
      <vt:lpstr>Simple Light</vt:lpstr>
      <vt:lpstr>Utah Board of Higher Education  August 21, 2020  Clay Christensen President  </vt:lpstr>
      <vt:lpstr>PowerPoint Presentation</vt:lpstr>
      <vt:lpstr>Timeline &amp; Response</vt:lpstr>
      <vt:lpstr>Early Operating Decisions </vt:lpstr>
      <vt:lpstr>MTECH Re-Opening Protocols</vt:lpstr>
      <vt:lpstr>MTECH Re-Opening Protocols, cont.</vt:lpstr>
      <vt:lpstr>MTECH Re-Opening Protocols, cont.</vt:lpstr>
      <vt:lpstr>Clear &amp; Consistent Communication</vt:lpstr>
      <vt:lpstr>Lessons Learned from COVID-19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Utah Board of Higher Education  August 21, 2020  Clay Christensen President  </dc:title>
  <dc:creator>Joseph Demma</dc:creator>
  <cp:lastModifiedBy>Joseph Demma</cp:lastModifiedBy>
  <cp:revision>1</cp:revision>
  <dcterms:modified xsi:type="dcterms:W3CDTF">2020-08-17T18:50:23Z</dcterms:modified>
</cp:coreProperties>
</file>