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691" r:id="rId2"/>
    <p:sldId id="753" r:id="rId3"/>
    <p:sldId id="698" r:id="rId4"/>
    <p:sldId id="700" r:id="rId5"/>
    <p:sldId id="701" r:id="rId6"/>
    <p:sldId id="702" r:id="rId7"/>
    <p:sldId id="703" r:id="rId8"/>
    <p:sldId id="704" r:id="rId9"/>
    <p:sldId id="705" r:id="rId10"/>
    <p:sldId id="706" r:id="rId11"/>
    <p:sldId id="707" r:id="rId12"/>
    <p:sldId id="708" r:id="rId13"/>
    <p:sldId id="709" r:id="rId14"/>
    <p:sldId id="677" r:id="rId15"/>
    <p:sldId id="734" r:id="rId16"/>
    <p:sldId id="735" r:id="rId17"/>
    <p:sldId id="745" r:id="rId18"/>
    <p:sldId id="685" r:id="rId19"/>
    <p:sldId id="738" r:id="rId20"/>
    <p:sldId id="741" r:id="rId21"/>
    <p:sldId id="689" r:id="rId22"/>
    <p:sldId id="690" r:id="rId23"/>
    <p:sldId id="75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AC1F14-9939-4C0C-9097-39C6DA4F32B0}">
          <p14:sldIdLst>
            <p14:sldId id="691"/>
            <p14:sldId id="753"/>
            <p14:sldId id="698"/>
            <p14:sldId id="700"/>
            <p14:sldId id="701"/>
            <p14:sldId id="702"/>
            <p14:sldId id="703"/>
            <p14:sldId id="704"/>
            <p14:sldId id="705"/>
            <p14:sldId id="706"/>
            <p14:sldId id="707"/>
            <p14:sldId id="708"/>
            <p14:sldId id="709"/>
            <p14:sldId id="677"/>
            <p14:sldId id="734"/>
            <p14:sldId id="735"/>
            <p14:sldId id="745"/>
            <p14:sldId id="685"/>
            <p14:sldId id="738"/>
            <p14:sldId id="741"/>
            <p14:sldId id="689"/>
            <p14:sldId id="690"/>
            <p14:sldId id="754"/>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Bradley" initials="KB" lastIdx="3" clrIdx="0">
    <p:extLst>
      <p:ext uri="{19B8F6BF-5375-455C-9EA6-DF929625EA0E}">
        <p15:presenceInfo xmlns:p15="http://schemas.microsoft.com/office/powerpoint/2012/main" userId="S-1-5-21-1599696121-1964574698-334091239-716900" providerId="AD"/>
      </p:ext>
    </p:extLst>
  </p:cmAuthor>
  <p:cmAuthor id="2" name="Dyllen Cafferty" initials="DC" lastIdx="1" clrIdx="1">
    <p:extLst>
      <p:ext uri="{19B8F6BF-5375-455C-9EA6-DF929625EA0E}">
        <p15:presenceInfo xmlns:p15="http://schemas.microsoft.com/office/powerpoint/2012/main" userId="S-1-5-21-1599696121-1964574698-334091239-5940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a:srgbClr val="40C1AC"/>
    <a:srgbClr val="33737F"/>
    <a:srgbClr val="323E48"/>
    <a:srgbClr val="00AFD7"/>
    <a:srgbClr val="304E93"/>
    <a:srgbClr val="FFC845"/>
    <a:srgbClr val="00AF66"/>
    <a:srgbClr val="97D700"/>
    <a:srgbClr val="00B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1" autoAdjust="0"/>
    <p:restoredTop sz="93878" autoAdjust="0"/>
  </p:normalViewPr>
  <p:slideViewPr>
    <p:cSldViewPr snapToGrid="0" snapToObjects="1">
      <p:cViewPr varScale="1">
        <p:scale>
          <a:sx n="78" d="100"/>
          <a:sy n="78" d="100"/>
        </p:scale>
        <p:origin x="960" y="62"/>
      </p:cViewPr>
      <p:guideLst>
        <p:guide orient="horz" pos="2184"/>
        <p:guide pos="3840"/>
      </p:guideLst>
    </p:cSldViewPr>
  </p:slideViewPr>
  <p:notesTextViewPr>
    <p:cViewPr>
      <p:scale>
        <a:sx n="75" d="100"/>
        <a:sy n="75" d="100"/>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20E59-0EF7-4CCA-A75E-F9F68C3EDF55}"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46A8B-EC22-4FFD-9931-176D6EEE4EFA}" type="slidenum">
              <a:rPr lang="en-US" smtClean="0"/>
              <a:t>‹#›</a:t>
            </a:fld>
            <a:endParaRPr lang="en-US"/>
          </a:p>
        </p:txBody>
      </p:sp>
    </p:spTree>
    <p:extLst>
      <p:ext uri="{BB962C8B-B14F-4D97-AF65-F5344CB8AC3E}">
        <p14:creationId xmlns:p14="http://schemas.microsoft.com/office/powerpoint/2010/main" val="410877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The word college includes a student earning a certificate at a technical college, an associate’s degree, a bachelor’s degree or a graduate professional degree. The image on your screen is an excerpt from the Utah College Guide, page 4, that talks about post-secondary options as 1,2,4 or more. In other words, high school is not enough in today’s economy. And that most jobs today require a college education beyond an HS diploma. Essentially, we want students to know their options post-high school for success in life and the workplace.  </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a:t>
            </a:fld>
            <a:endParaRPr lang="en-US"/>
          </a:p>
        </p:txBody>
      </p:sp>
    </p:spTree>
    <p:extLst>
      <p:ext uri="{BB962C8B-B14F-4D97-AF65-F5344CB8AC3E}">
        <p14:creationId xmlns:p14="http://schemas.microsoft.com/office/powerpoint/2010/main" val="167860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careful of scams and fraudulent applications. Never pay to apply for a scholarship and use common sense, if a website looks sketchy then just leave and go to another more professional site.</a:t>
            </a:r>
          </a:p>
          <a:p>
            <a:endParaRPr lang="en-US" dirty="0"/>
          </a:p>
          <a:p>
            <a:r>
              <a:rPr lang="en-US" dirty="0"/>
              <a:t>Use these different scholarship search engines to look up scholarship that are specific to you. For example, look up scholarships specific to your race/ethnicity, gender identification, leadership, talents, hobbies, etc. </a:t>
            </a:r>
          </a:p>
        </p:txBody>
      </p:sp>
      <p:sp>
        <p:nvSpPr>
          <p:cNvPr id="4" name="Slide Number Placeholder 3"/>
          <p:cNvSpPr>
            <a:spLocks noGrp="1"/>
          </p:cNvSpPr>
          <p:nvPr>
            <p:ph type="sldNum" sz="quarter" idx="5"/>
          </p:nvPr>
        </p:nvSpPr>
        <p:spPr/>
        <p:txBody>
          <a:bodyPr/>
          <a:lstStyle/>
          <a:p>
            <a:fld id="{31A46A8B-EC22-4FFD-9931-176D6EEE4EFA}" type="slidenum">
              <a:rPr lang="en-US" smtClean="0"/>
              <a:t>12</a:t>
            </a:fld>
            <a:endParaRPr lang="en-US"/>
          </a:p>
        </p:txBody>
      </p:sp>
    </p:spTree>
    <p:extLst>
      <p:ext uri="{BB962C8B-B14F-4D97-AF65-F5344CB8AC3E}">
        <p14:creationId xmlns:p14="http://schemas.microsoft.com/office/powerpoint/2010/main" val="3509987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know that one of our colleges in Utah (USU Eastern and statewide campuses) has over 70 scholarship opportunities that require the FAFSA but are not need-based? Filing the FAFSA is the first thing you should do your senior year. Doing it early on can help you avoid deadlines. There is nothing worse then completing the requirements for a scholarship that is due the next day and finding out that it requires the FAFSA. Unless you have zero issue filing the FAFSA with your parents then and there, you may lose your chance to even apply.</a:t>
            </a:r>
          </a:p>
        </p:txBody>
      </p:sp>
      <p:sp>
        <p:nvSpPr>
          <p:cNvPr id="4" name="Slide Number Placeholder 3"/>
          <p:cNvSpPr>
            <a:spLocks noGrp="1"/>
          </p:cNvSpPr>
          <p:nvPr>
            <p:ph type="sldNum" sz="quarter" idx="5"/>
          </p:nvPr>
        </p:nvSpPr>
        <p:spPr/>
        <p:txBody>
          <a:bodyPr/>
          <a:lstStyle/>
          <a:p>
            <a:fld id="{31A46A8B-EC22-4FFD-9931-176D6EEE4EFA}" type="slidenum">
              <a:rPr lang="en-US" smtClean="0"/>
              <a:t>13</a:t>
            </a:fld>
            <a:endParaRPr lang="en-US"/>
          </a:p>
        </p:txBody>
      </p:sp>
    </p:spTree>
    <p:extLst>
      <p:ext uri="{BB962C8B-B14F-4D97-AF65-F5344CB8AC3E}">
        <p14:creationId xmlns:p14="http://schemas.microsoft.com/office/powerpoint/2010/main" val="391787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14</a:t>
            </a:fld>
            <a:endParaRPr lang="en-US"/>
          </a:p>
        </p:txBody>
      </p:sp>
    </p:spTree>
    <p:extLst>
      <p:ext uri="{BB962C8B-B14F-4D97-AF65-F5344CB8AC3E}">
        <p14:creationId xmlns:p14="http://schemas.microsoft.com/office/powerpoint/2010/main" val="942906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you know what college you are going to attend and that you know you will be deferring, talk to your college about deferment. </a:t>
            </a:r>
          </a:p>
        </p:txBody>
      </p:sp>
      <p:sp>
        <p:nvSpPr>
          <p:cNvPr id="4" name="Slide Number Placeholder 3"/>
          <p:cNvSpPr>
            <a:spLocks noGrp="1"/>
          </p:cNvSpPr>
          <p:nvPr>
            <p:ph type="sldNum" sz="quarter" idx="5"/>
          </p:nvPr>
        </p:nvSpPr>
        <p:spPr/>
        <p:txBody>
          <a:bodyPr/>
          <a:lstStyle/>
          <a:p>
            <a:fld id="{31A46A8B-EC22-4FFD-9931-176D6EEE4EFA}" type="slidenum">
              <a:rPr lang="en-US" smtClean="0"/>
              <a:t>15</a:t>
            </a:fld>
            <a:endParaRPr lang="en-US"/>
          </a:p>
        </p:txBody>
      </p:sp>
    </p:spTree>
    <p:extLst>
      <p:ext uri="{BB962C8B-B14F-4D97-AF65-F5344CB8AC3E}">
        <p14:creationId xmlns:p14="http://schemas.microsoft.com/office/powerpoint/2010/main" val="1266831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we recommend applying for scholarships and completing the FAFSA if you will be deferring. There are many different benefits to doing those that will benefit other factors.</a:t>
            </a:r>
          </a:p>
        </p:txBody>
      </p:sp>
      <p:sp>
        <p:nvSpPr>
          <p:cNvPr id="4" name="Slide Number Placeholder 3"/>
          <p:cNvSpPr>
            <a:spLocks noGrp="1"/>
          </p:cNvSpPr>
          <p:nvPr>
            <p:ph type="sldNum" sz="quarter" idx="5"/>
          </p:nvPr>
        </p:nvSpPr>
        <p:spPr/>
        <p:txBody>
          <a:bodyPr/>
          <a:lstStyle/>
          <a:p>
            <a:fld id="{31A46A8B-EC22-4FFD-9931-176D6EEE4EFA}" type="slidenum">
              <a:rPr lang="en-US" smtClean="0"/>
              <a:t>16</a:t>
            </a:fld>
            <a:endParaRPr lang="en-US"/>
          </a:p>
        </p:txBody>
      </p:sp>
    </p:spTree>
    <p:extLst>
      <p:ext uri="{BB962C8B-B14F-4D97-AF65-F5344CB8AC3E}">
        <p14:creationId xmlns:p14="http://schemas.microsoft.com/office/powerpoint/2010/main" val="256186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short, if the parent wants access to see the students tuition, fees, grades, etc., they will need to get permission from the student and that student must sign a student information release form. Otherwise the parent will be cut off from any information regarding the student’s education. </a:t>
            </a:r>
          </a:p>
        </p:txBody>
      </p:sp>
      <p:sp>
        <p:nvSpPr>
          <p:cNvPr id="4" name="Slide Number Placeholder 3"/>
          <p:cNvSpPr>
            <a:spLocks noGrp="1"/>
          </p:cNvSpPr>
          <p:nvPr>
            <p:ph type="sldNum" sz="quarter" idx="5"/>
          </p:nvPr>
        </p:nvSpPr>
        <p:spPr/>
        <p:txBody>
          <a:bodyPr/>
          <a:lstStyle/>
          <a:p>
            <a:fld id="{31A46A8B-EC22-4FFD-9931-176D6EEE4EFA}" type="slidenum">
              <a:rPr lang="en-US" smtClean="0"/>
              <a:t>17</a:t>
            </a:fld>
            <a:endParaRPr lang="en-US"/>
          </a:p>
        </p:txBody>
      </p:sp>
    </p:spTree>
    <p:extLst>
      <p:ext uri="{BB962C8B-B14F-4D97-AF65-F5344CB8AC3E}">
        <p14:creationId xmlns:p14="http://schemas.microsoft.com/office/powerpoint/2010/main" val="1135106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18</a:t>
            </a:fld>
            <a:endParaRPr lang="en-US"/>
          </a:p>
        </p:txBody>
      </p:sp>
    </p:spTree>
    <p:extLst>
      <p:ext uri="{BB962C8B-B14F-4D97-AF65-F5344CB8AC3E}">
        <p14:creationId xmlns:p14="http://schemas.microsoft.com/office/powerpoint/2010/main" val="2519376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01ED8C-F963-4CE7-9EF2-9A42CA484406}" type="slidenum">
              <a:rPr lang="en-US" smtClean="0"/>
              <a:t>21</a:t>
            </a:fld>
            <a:endParaRPr lang="en-US"/>
          </a:p>
        </p:txBody>
      </p:sp>
    </p:spTree>
    <p:extLst>
      <p:ext uri="{BB962C8B-B14F-4D97-AF65-F5344CB8AC3E}">
        <p14:creationId xmlns:p14="http://schemas.microsoft.com/office/powerpoint/2010/main" val="1225581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01ED8C-F963-4CE7-9EF2-9A42CA484406}" type="slidenum">
              <a:rPr lang="en-US" smtClean="0"/>
              <a:t>22</a:t>
            </a:fld>
            <a:endParaRPr lang="en-US"/>
          </a:p>
        </p:txBody>
      </p:sp>
    </p:spTree>
    <p:extLst>
      <p:ext uri="{BB962C8B-B14F-4D97-AF65-F5344CB8AC3E}">
        <p14:creationId xmlns:p14="http://schemas.microsoft.com/office/powerpoint/2010/main" val="141056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Introducing the Paying for College student bundle. These are the main action items a student needs to do in order to be successful in obtaining ways to pay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student does all these items (applies for scholarships, files the FAFSA, finds ways to work and save for college, finds some creative ways to cut college costs that fit for them, and adapts all these topics to situations they may be in), then they will be fully prepared to fulfill their costs of college (tuition, fees, and other costs) and will be able to graduate with minimal or no student loans.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3</a:t>
            </a:fld>
            <a:endParaRPr lang="en-US"/>
          </a:p>
        </p:txBody>
      </p:sp>
    </p:spTree>
    <p:extLst>
      <p:ext uri="{BB962C8B-B14F-4D97-AF65-F5344CB8AC3E}">
        <p14:creationId xmlns:p14="http://schemas.microsoft.com/office/powerpoint/2010/main" val="164918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4</a:t>
            </a:fld>
            <a:endParaRPr lang="en-US"/>
          </a:p>
        </p:txBody>
      </p:sp>
    </p:spTree>
    <p:extLst>
      <p:ext uri="{BB962C8B-B14F-4D97-AF65-F5344CB8AC3E}">
        <p14:creationId xmlns:p14="http://schemas.microsoft.com/office/powerpoint/2010/main" val="2719753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provided by </a:t>
            </a:r>
            <a:r>
              <a:rPr lang="en-US" dirty="0" err="1"/>
              <a:t>ChatGPT</a:t>
            </a:r>
            <a:r>
              <a:rPr lang="en-US" dirty="0"/>
              <a:t> with updates from Dyllen Cafferty: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Merit-based scholarships are awarded to students based on their exceptional academic, athletic, artistic, or extracurricular achievements and abilities, rather than financial need. (Examples include Opportunity Scholarship, general scholarships from the colleges, etc.)</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Need-based scholarships are awarded to students who demonstrate significant financial need, typically determined by factors such as family income, assets, and the cost of attending college, in order to help make higher education more accessible and affordable for them. Most need-based scholarships require the FAFSA to be completed.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Athletic scholarships are awarded to student-athletes who demonstrate exceptional skills and abilities in a particular sport, providing them with financial support to pursue their education while participating in college-level athletics.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Activity-based scholarships are awarded to students who have shown outstanding involvement and leadership in specific extracurricular activities or community service, recognizing their contributions and achievements beyond the classroom and supporting their educational endeavors.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Identity-based scholarships are awarded to students who belong to specific demographic groups or communities, such as ethnic minorities, LGBTQ+ individuals, or individuals with disabilities, to support their educational pursuits and promote diversity, inclusion, and representation in higher education.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Field of study scholarships are awarded to students who plan to pursue a particular academic discipline or professional field, providing financial support to encourage their dedication and success in those specific areas of study.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Creative or artistic scholarships are awarded to students who demonstrate exceptional talent and passion in areas such as visual arts, performing arts, music, writing, or other creative endeavors, providing them with financial support to further develop their artistic skills and pursue their artistic aspirations.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Military scholarships are awarded to students who are affiliated with or have a military background, such as active duty service members, veterans, or dependents of military personnel, offering financial assistance to support their education and recognize their service to the country.</a:t>
            </a:r>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6</a:t>
            </a:fld>
            <a:endParaRPr lang="en-US"/>
          </a:p>
        </p:txBody>
      </p:sp>
    </p:spTree>
    <p:extLst>
      <p:ext uri="{BB962C8B-B14F-4D97-AF65-F5344CB8AC3E}">
        <p14:creationId xmlns:p14="http://schemas.microsoft.com/office/powerpoint/2010/main" val="1340002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your 6 steps to take as your are searching for scholarships.</a:t>
            </a:r>
          </a:p>
        </p:txBody>
      </p:sp>
      <p:sp>
        <p:nvSpPr>
          <p:cNvPr id="4" name="Slide Number Placeholder 3"/>
          <p:cNvSpPr>
            <a:spLocks noGrp="1"/>
          </p:cNvSpPr>
          <p:nvPr>
            <p:ph type="sldNum" sz="quarter" idx="5"/>
          </p:nvPr>
        </p:nvSpPr>
        <p:spPr/>
        <p:txBody>
          <a:bodyPr/>
          <a:lstStyle/>
          <a:p>
            <a:fld id="{31A46A8B-EC22-4FFD-9931-176D6EEE4EFA}" type="slidenum">
              <a:rPr lang="en-US" smtClean="0"/>
              <a:t>7</a:t>
            </a:fld>
            <a:endParaRPr lang="en-US"/>
          </a:p>
        </p:txBody>
      </p:sp>
    </p:spTree>
    <p:extLst>
      <p:ext uri="{BB962C8B-B14F-4D97-AF65-F5344CB8AC3E}">
        <p14:creationId xmlns:p14="http://schemas.microsoft.com/office/powerpoint/2010/main" val="317167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fun examples to share:</a:t>
            </a:r>
          </a:p>
          <a:p>
            <a:r>
              <a:rPr lang="en-US" dirty="0"/>
              <a:t>“Let’s pretend you spend one week applying to scholarships every weekday for two hours each day. After that week you discover that you won a $500 scholarship. Compare that scholarship to a job, how many hours did you put in that week? 10 hours, correct. How much money did you make an hour? For the $500, you made $50 an hour. Interesting to think about.”</a:t>
            </a:r>
          </a:p>
          <a:p>
            <a:endParaRPr lang="en-US" dirty="0"/>
          </a:p>
          <a:p>
            <a:r>
              <a:rPr lang="en-US" dirty="0"/>
              <a:t>“Let’s try another more realistic one.”</a:t>
            </a:r>
          </a:p>
          <a:p>
            <a:endParaRPr lang="en-US" dirty="0"/>
          </a:p>
          <a:p>
            <a:r>
              <a:rPr lang="en-US" dirty="0"/>
              <a:t>“Let’s say to set aside 2-3 hours each week for one month and end up winning a $500 scholarship. Same thing, you put about 8-12 hours in of work and received $500 which is about $50 an hour.”</a:t>
            </a:r>
          </a:p>
          <a:p>
            <a:endParaRPr lang="en-US" dirty="0"/>
          </a:p>
          <a:p>
            <a:r>
              <a:rPr lang="en-US" dirty="0"/>
              <a:t>Now there is no guarantee that you will win a scholarship but if you put in the time and effort and apply to as many scholarships as you can, opportunities will arise. It may be more worth it than trying to work tons of hours at a job to pay for or pay off school later.</a:t>
            </a:r>
          </a:p>
        </p:txBody>
      </p:sp>
      <p:sp>
        <p:nvSpPr>
          <p:cNvPr id="4" name="Slide Number Placeholder 3"/>
          <p:cNvSpPr>
            <a:spLocks noGrp="1"/>
          </p:cNvSpPr>
          <p:nvPr>
            <p:ph type="sldNum" sz="quarter" idx="5"/>
          </p:nvPr>
        </p:nvSpPr>
        <p:spPr/>
        <p:txBody>
          <a:bodyPr/>
          <a:lstStyle/>
          <a:p>
            <a:fld id="{31A46A8B-EC22-4FFD-9931-176D6EEE4EFA}" type="slidenum">
              <a:rPr lang="en-US" smtClean="0"/>
              <a:t>8</a:t>
            </a:fld>
            <a:endParaRPr lang="en-US"/>
          </a:p>
        </p:txBody>
      </p:sp>
    </p:spTree>
    <p:extLst>
      <p:ext uri="{BB962C8B-B14F-4D97-AF65-F5344CB8AC3E}">
        <p14:creationId xmlns:p14="http://schemas.microsoft.com/office/powerpoint/2010/main" val="1996369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our Utah colleges have a scholarship index where they take the GPA and standard test score (ACT/SAT) and calculate how large of a scholarship to give you. Many do this right when you apply to the college and you don’t have to fill out another application! However, we have a couple of college and universities that have a separate application for their scholarship opportunities, so don’t forget to ask about those. </a:t>
            </a:r>
          </a:p>
        </p:txBody>
      </p:sp>
      <p:sp>
        <p:nvSpPr>
          <p:cNvPr id="4" name="Slide Number Placeholder 3"/>
          <p:cNvSpPr>
            <a:spLocks noGrp="1"/>
          </p:cNvSpPr>
          <p:nvPr>
            <p:ph type="sldNum" sz="quarter" idx="5"/>
          </p:nvPr>
        </p:nvSpPr>
        <p:spPr/>
        <p:txBody>
          <a:bodyPr/>
          <a:lstStyle/>
          <a:p>
            <a:fld id="{31A46A8B-EC22-4FFD-9931-176D6EEE4EFA}" type="slidenum">
              <a:rPr lang="en-US" smtClean="0"/>
              <a:t>9</a:t>
            </a:fld>
            <a:endParaRPr lang="en-US"/>
          </a:p>
        </p:txBody>
      </p:sp>
    </p:spTree>
    <p:extLst>
      <p:ext uri="{BB962C8B-B14F-4D97-AF65-F5344CB8AC3E}">
        <p14:creationId xmlns:p14="http://schemas.microsoft.com/office/powerpoint/2010/main" val="3056185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asking about these benefits can even bring out different types of conversations.</a:t>
            </a:r>
          </a:p>
        </p:txBody>
      </p:sp>
      <p:sp>
        <p:nvSpPr>
          <p:cNvPr id="4" name="Slide Number Placeholder 3"/>
          <p:cNvSpPr>
            <a:spLocks noGrp="1"/>
          </p:cNvSpPr>
          <p:nvPr>
            <p:ph type="sldNum" sz="quarter" idx="5"/>
          </p:nvPr>
        </p:nvSpPr>
        <p:spPr/>
        <p:txBody>
          <a:bodyPr/>
          <a:lstStyle/>
          <a:p>
            <a:fld id="{31A46A8B-EC22-4FFD-9931-176D6EEE4EFA}" type="slidenum">
              <a:rPr lang="en-US" smtClean="0"/>
              <a:t>10</a:t>
            </a:fld>
            <a:endParaRPr lang="en-US"/>
          </a:p>
        </p:txBody>
      </p:sp>
    </p:spTree>
    <p:extLst>
      <p:ext uri="{BB962C8B-B14F-4D97-AF65-F5344CB8AC3E}">
        <p14:creationId xmlns:p14="http://schemas.microsoft.com/office/powerpoint/2010/main" val="3822539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You have a higher chance to win a local scholarship than to win a national scholarship facing thousands of students.</a:t>
            </a:r>
          </a:p>
          <a:p>
            <a:pPr marL="0" indent="0">
              <a:buNone/>
            </a:pPr>
            <a:endParaRPr lang="en-US" dirty="0"/>
          </a:p>
          <a:p>
            <a:pPr marL="0" indent="0">
              <a:buNone/>
            </a:pPr>
            <a:r>
              <a:rPr lang="en-US" dirty="0"/>
              <a:t>Don’t underestimate smaller scholarships, usually those are less appealing to the majority of students (competition) and many small scholarships add up quickly.</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11</a:t>
            </a:fld>
            <a:endParaRPr lang="en-US"/>
          </a:p>
        </p:txBody>
      </p:sp>
    </p:spTree>
    <p:extLst>
      <p:ext uri="{BB962C8B-B14F-4D97-AF65-F5344CB8AC3E}">
        <p14:creationId xmlns:p14="http://schemas.microsoft.com/office/powerpoint/2010/main" val="2033938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22E7E-2F87-344B-B55C-96B6B82A6CF4}"/>
              </a:ext>
            </a:extLst>
          </p:cNvPr>
          <p:cNvPicPr>
            <a:picLocks noChangeAspect="1"/>
          </p:cNvPicPr>
          <p:nvPr userDrawn="1"/>
        </p:nvPicPr>
        <p:blipFill>
          <a:blip r:embed="rId2"/>
          <a:stretch>
            <a:fillRect/>
          </a:stretch>
        </p:blipFill>
        <p:spPr>
          <a:xfrm>
            <a:off x="-2075670" y="-1288071"/>
            <a:ext cx="14267669" cy="9511779"/>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35255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52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364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719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658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613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398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3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00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1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45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4DF196-9C85-F44A-A33C-1B7B60CAE0E0}"/>
              </a:ext>
            </a:extLst>
          </p:cNvPr>
          <p:cNvPicPr>
            <a:picLocks noChangeAspect="1"/>
          </p:cNvPicPr>
          <p:nvPr userDrawn="1"/>
        </p:nvPicPr>
        <p:blipFill>
          <a:blip r:embed="rId2"/>
          <a:stretch>
            <a:fillRect/>
          </a:stretch>
        </p:blipFill>
        <p:spPr>
          <a:xfrm>
            <a:off x="-1427355" y="-24176"/>
            <a:ext cx="13619356" cy="69633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sp>
        <p:nvSpPr>
          <p:cNvPr id="3" name="Subtitle 2">
            <a:extLst>
              <a:ext uri="{FF2B5EF4-FFF2-40B4-BE49-F238E27FC236}">
                <a16:creationId xmlns:a16="http://schemas.microsoft.com/office/drawing/2014/main" id="{13B057AD-A209-CA41-9582-4C9AF857510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976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89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033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388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05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344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D7"/>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7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FFC84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83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66"/>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90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40C1AC"/>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549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DC440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24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267BE-47FE-E342-9271-B9A3A603B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FFC84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0069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004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969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535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526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84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02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965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239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186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409C2-2859-DF45-82B5-4AE5FDBF8BBD}"/>
              </a:ext>
            </a:extLst>
          </p:cNvPr>
          <p:cNvPicPr>
            <a:picLocks noChangeAspect="1"/>
          </p:cNvPicPr>
          <p:nvPr userDrawn="1"/>
        </p:nvPicPr>
        <p:blipFill>
          <a:blip r:embed="rId2"/>
          <a:stretch>
            <a:fillRect/>
          </a:stretch>
        </p:blipFill>
        <p:spPr>
          <a:xfrm>
            <a:off x="-125694" y="-737170"/>
            <a:ext cx="12416930" cy="8277953"/>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71055" cy="4608871"/>
          </a:xfrm>
          <a:prstGeom prst="rect">
            <a:avLst/>
          </a:prstGeom>
          <a:solidFill>
            <a:srgbClr val="00AF6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9378346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030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94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70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335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970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3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78838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09205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133418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86470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2ED81-1719-2E4C-967A-767F3E36F1FE}"/>
              </a:ext>
            </a:extLst>
          </p:cNvPr>
          <p:cNvPicPr>
            <a:picLocks noChangeAspect="1"/>
          </p:cNvPicPr>
          <p:nvPr userDrawn="1"/>
        </p:nvPicPr>
        <p:blipFill>
          <a:blip r:embed="rId2"/>
          <a:stretch>
            <a:fillRect/>
          </a:stretch>
        </p:blipFill>
        <p:spPr>
          <a:xfrm>
            <a:off x="-42930" y="-628650"/>
            <a:ext cx="12277859" cy="817245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14748" cy="4608871"/>
          </a:xfrm>
          <a:prstGeom prst="rect">
            <a:avLst/>
          </a:prstGeom>
          <a:solidFill>
            <a:srgbClr val="40C1A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CD07609A-7E67-0943-9C43-82FE70D0847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203056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10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23175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212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87708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712528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3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144243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4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59726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E48C28-B6F6-1D42-983A-5347D0B34073}"/>
              </a:ext>
            </a:extLst>
          </p:cNvPr>
          <p:cNvPicPr>
            <a:picLocks noChangeAspect="1"/>
          </p:cNvPicPr>
          <p:nvPr userDrawn="1"/>
        </p:nvPicPr>
        <p:blipFill>
          <a:blip r:embed="rId2"/>
          <a:stretch>
            <a:fillRect/>
          </a:stretch>
        </p:blipFill>
        <p:spPr>
          <a:xfrm>
            <a:off x="-3824440" y="-1986793"/>
            <a:ext cx="16068991" cy="10695922"/>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24370" cy="4608871"/>
          </a:xfrm>
          <a:prstGeom prst="rect">
            <a:avLst/>
          </a:prstGeom>
          <a:solidFill>
            <a:srgbClr val="DC44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55A93A73-F132-F341-A3CF-635C6EF5EC54}"/>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78196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F956DA-C110-114C-BC48-AE1D406B9F63}"/>
              </a:ext>
            </a:extLst>
          </p:cNvPr>
          <p:cNvPicPr>
            <a:picLocks noChangeAspect="1"/>
          </p:cNvPicPr>
          <p:nvPr userDrawn="1"/>
        </p:nvPicPr>
        <p:blipFill>
          <a:blip r:embed="rId2"/>
          <a:stretch>
            <a:fillRect/>
          </a:stretch>
        </p:blipFill>
        <p:spPr>
          <a:xfrm>
            <a:off x="-68826" y="-720275"/>
            <a:ext cx="12329652" cy="82197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87668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53789B-8E23-A04B-AF67-68DBEBE9D430}"/>
              </a:ext>
            </a:extLst>
          </p:cNvPr>
          <p:cNvPicPr>
            <a:picLocks noChangeAspect="1"/>
          </p:cNvPicPr>
          <p:nvPr userDrawn="1"/>
        </p:nvPicPr>
        <p:blipFill>
          <a:blip r:embed="rId2"/>
          <a:stretch>
            <a:fillRect/>
          </a:stretch>
        </p:blipFill>
        <p:spPr>
          <a:xfrm>
            <a:off x="2655" y="0"/>
            <a:ext cx="1218669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8726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EDA164-53B5-D541-97CB-C4302E7AAB31}"/>
              </a:ext>
            </a:extLst>
          </p:cNvPr>
          <p:cNvSpPr/>
          <p:nvPr userDrawn="1"/>
        </p:nvSpPr>
        <p:spPr>
          <a:xfrm>
            <a:off x="-68520" y="-13017"/>
            <a:ext cx="12329346" cy="6974256"/>
          </a:xfrm>
          <a:prstGeom prst="rect">
            <a:avLst/>
          </a:prstGeom>
          <a:solidFill>
            <a:srgbClr val="3A3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49539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5B58A-99D0-9E46-9633-25816195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B4746E-E9D0-1B42-9F87-01327BF8A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6759316"/>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1" r:id="rId3"/>
    <p:sldLayoutId id="2147483659" r:id="rId4"/>
    <p:sldLayoutId id="2147483660" r:id="rId5"/>
    <p:sldLayoutId id="2147483658" r:id="rId6"/>
    <p:sldLayoutId id="2147483662" r:id="rId7"/>
    <p:sldLayoutId id="2147483664" r:id="rId8"/>
    <p:sldLayoutId id="2147483665" r:id="rId9"/>
    <p:sldLayoutId id="2147483650" r:id="rId10"/>
    <p:sldLayoutId id="2147483668" r:id="rId11"/>
    <p:sldLayoutId id="2147483669" r:id="rId12"/>
    <p:sldLayoutId id="2147483670" r:id="rId13"/>
    <p:sldLayoutId id="2147483671" r:id="rId14"/>
    <p:sldLayoutId id="2147483651" r:id="rId15"/>
    <p:sldLayoutId id="2147483672" r:id="rId16"/>
    <p:sldLayoutId id="2147483673" r:id="rId17"/>
    <p:sldLayoutId id="2147483674" r:id="rId18"/>
    <p:sldLayoutId id="2147483675" r:id="rId19"/>
    <p:sldLayoutId id="2147483652" r:id="rId20"/>
    <p:sldLayoutId id="2147483676" r:id="rId21"/>
    <p:sldLayoutId id="2147483677" r:id="rId22"/>
    <p:sldLayoutId id="2147483678" r:id="rId23"/>
    <p:sldLayoutId id="2147483679" r:id="rId24"/>
    <p:sldLayoutId id="2147483653" r:id="rId25"/>
    <p:sldLayoutId id="2147483680" r:id="rId26"/>
    <p:sldLayoutId id="2147483681" r:id="rId27"/>
    <p:sldLayoutId id="2147483682" r:id="rId28"/>
    <p:sldLayoutId id="2147483683" r:id="rId29"/>
    <p:sldLayoutId id="2147483654" r:id="rId30"/>
    <p:sldLayoutId id="2147483684" r:id="rId31"/>
    <p:sldLayoutId id="2147483685" r:id="rId32"/>
    <p:sldLayoutId id="2147483686" r:id="rId33"/>
    <p:sldLayoutId id="2147483687" r:id="rId34"/>
    <p:sldLayoutId id="2147483655" r:id="rId35"/>
    <p:sldLayoutId id="2147483656" r:id="rId36"/>
    <p:sldLayoutId id="2147483688" r:id="rId37"/>
    <p:sldLayoutId id="2147483689" r:id="rId38"/>
    <p:sldLayoutId id="2147483690" r:id="rId39"/>
    <p:sldLayoutId id="2147483691" r:id="rId40"/>
    <p:sldLayoutId id="2147483657" r:id="rId41"/>
    <p:sldLayoutId id="2147483692" r:id="rId42"/>
    <p:sldLayoutId id="2147483693" r:id="rId43"/>
    <p:sldLayoutId id="2147483694" r:id="rId44"/>
    <p:sldLayoutId id="2147483695" r:id="rId45"/>
    <p:sldLayoutId id="2147483666" r:id="rId46"/>
    <p:sldLayoutId id="2147483696" r:id="rId47"/>
    <p:sldLayoutId id="2147483697" r:id="rId48"/>
    <p:sldLayoutId id="2147483698" r:id="rId49"/>
    <p:sldLayoutId id="2147483699" r:id="rId50"/>
    <p:sldLayoutId id="2147483667" r:id="rId51"/>
    <p:sldLayoutId id="2147483700" r:id="rId52"/>
    <p:sldLayoutId id="2147483701" r:id="rId53"/>
    <p:sldLayoutId id="2147483702" r:id="rId54"/>
    <p:sldLayoutId id="2147483703"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hyperlink" Target="https://www.careeronestop.org/toolkit/training/find-scholarships.aspx" TargetMode="External"/><Relationship Id="rId13" Type="http://schemas.openxmlformats.org/officeDocument/2006/relationships/hyperlink" Target="https://www.unigo.com/" TargetMode="External"/><Relationship Id="rId3" Type="http://schemas.openxmlformats.org/officeDocument/2006/relationships/hyperlink" Target="https://www.goingmerry.com/" TargetMode="External"/><Relationship Id="rId7" Type="http://schemas.openxmlformats.org/officeDocument/2006/relationships/hyperlink" Target="https://www.niche.com/colleges/scholarships/" TargetMode="External"/><Relationship Id="rId12" Type="http://schemas.openxmlformats.org/officeDocument/2006/relationships/hyperlink" Target="https://bigfuture.collegeboard.org/scholarships"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hyperlink" Target="https://www.cappex.com/scholarships" TargetMode="External"/><Relationship Id="rId11" Type="http://schemas.openxmlformats.org/officeDocument/2006/relationships/hyperlink" Target="https://myscholly.com/" TargetMode="External"/><Relationship Id="rId5" Type="http://schemas.openxmlformats.org/officeDocument/2006/relationships/hyperlink" Target="https://www.scholarships.com/" TargetMode="External"/><Relationship Id="rId10" Type="http://schemas.openxmlformats.org/officeDocument/2006/relationships/hyperlink" Target="https://www.ktsutah.org/" TargetMode="External"/><Relationship Id="rId4" Type="http://schemas.openxmlformats.org/officeDocument/2006/relationships/hyperlink" Target="https://www.fastweb.com/" TargetMode="External"/><Relationship Id="rId9" Type="http://schemas.openxmlformats.org/officeDocument/2006/relationships/hyperlink" Target="https://ushe.edu/state-scholarships-aid/" TargetMode="External"/><Relationship Id="rId14" Type="http://schemas.openxmlformats.org/officeDocument/2006/relationships/hyperlink" Target="https://www.chegg.com/scholarship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54.jpg"/><Relationship Id="rId4" Type="http://schemas.openxmlformats.org/officeDocument/2006/relationships/image" Target="../media/image5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hyperlink" Target="https://www2.ed.gov/policy/gen/guid/fpco/ferpa/index.html"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4.png"/><Relationship Id="rId18"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2.png"/><Relationship Id="rId2" Type="http://schemas.openxmlformats.org/officeDocument/2006/relationships/notesSlide" Target="../notesSlides/notesSlide17.xml"/><Relationship Id="rId16" Type="http://schemas.openxmlformats.org/officeDocument/2006/relationships/image" Target="../media/image21.svg"/><Relationship Id="rId1" Type="http://schemas.openxmlformats.org/officeDocument/2006/relationships/slideLayout" Target="../slideLayouts/slideLayout10.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d_gAv2QSpiQ" TargetMode="External"/><Relationship Id="rId2" Type="http://schemas.openxmlformats.org/officeDocument/2006/relationships/hyperlink" Target="https://youtu.be/DDBSXNpShcE" TargetMode="External"/><Relationship Id="rId1" Type="http://schemas.openxmlformats.org/officeDocument/2006/relationships/slideLayout" Target="../slideLayouts/slideLayout10.xml"/><Relationship Id="rId6" Type="http://schemas.openxmlformats.org/officeDocument/2006/relationships/hyperlink" Target="https://youtu.be/U_4wiiDJPBQ" TargetMode="External"/><Relationship Id="rId5" Type="http://schemas.openxmlformats.org/officeDocument/2006/relationships/hyperlink" Target="https://youtu.be/LDDl-0RJCG8" TargetMode="External"/><Relationship Id="rId4" Type="http://schemas.openxmlformats.org/officeDocument/2006/relationships/hyperlink" Target="https://youtu.be/AeD8Zslag4o"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10.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image" Target="../media/image40.svg"/><Relationship Id="rId1" Type="http://schemas.openxmlformats.org/officeDocument/2006/relationships/slideLayout" Target="../slideLayouts/slideLayout10.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g"/><Relationship Id="rId7" Type="http://schemas.openxmlformats.org/officeDocument/2006/relationships/hyperlink" Target="https://drive.google.com/file/d/1UkrvDtJBiaRaLkf7k9WKpd4STg7r8cF1/view?usp=drive_link"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youtu.be/v4w9jki87iw" TargetMode="External"/><Relationship Id="rId9" Type="http://schemas.openxmlformats.org/officeDocument/2006/relationships/image" Target="../media/image47.svg"/></Relationships>
</file>

<file path=ppt/slides/_rels/slide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688B-5876-40ED-8C40-20730FE6F8D9}"/>
              </a:ext>
            </a:extLst>
          </p:cNvPr>
          <p:cNvSpPr>
            <a:spLocks noGrp="1"/>
          </p:cNvSpPr>
          <p:nvPr>
            <p:ph type="ctrTitle"/>
          </p:nvPr>
        </p:nvSpPr>
        <p:spPr/>
        <p:txBody>
          <a:bodyPr>
            <a:normAutofit/>
          </a:bodyPr>
          <a:lstStyle/>
          <a:p>
            <a:r>
              <a:rPr lang="en-US" sz="4400" dirty="0"/>
              <a:t>Apply for Scholarships</a:t>
            </a:r>
          </a:p>
        </p:txBody>
      </p:sp>
      <p:sp>
        <p:nvSpPr>
          <p:cNvPr id="3" name="Subtitle 2">
            <a:extLst>
              <a:ext uri="{FF2B5EF4-FFF2-40B4-BE49-F238E27FC236}">
                <a16:creationId xmlns:a16="http://schemas.microsoft.com/office/drawing/2014/main" id="{135D6B82-95CB-46A5-A38D-A9C7612D4E4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90212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a female nurse smiling">
            <a:extLst>
              <a:ext uri="{FF2B5EF4-FFF2-40B4-BE49-F238E27FC236}">
                <a16:creationId xmlns:a16="http://schemas.microsoft.com/office/drawing/2014/main" id="{C80D784A-03D2-4E1B-909C-F8AF83F841D8}"/>
              </a:ext>
            </a:extLst>
          </p:cNvPr>
          <p:cNvPicPr>
            <a:picLocks noChangeAspect="1"/>
          </p:cNvPicPr>
          <p:nvPr/>
        </p:nvPicPr>
        <p:blipFill rotWithShape="1">
          <a:blip r:embed="rId3"/>
          <a:srcRect l="17582" t="2074" r="26296"/>
          <a:stretch/>
        </p:blipFill>
        <p:spPr>
          <a:xfrm>
            <a:off x="0" y="0"/>
            <a:ext cx="5772727" cy="6715760"/>
          </a:xfrm>
          <a:prstGeom prst="rect">
            <a:avLst/>
          </a:prstGeom>
        </p:spPr>
      </p:pic>
      <p:sp>
        <p:nvSpPr>
          <p:cNvPr id="5" name="Content Placeholder 3">
            <a:extLst>
              <a:ext uri="{FF2B5EF4-FFF2-40B4-BE49-F238E27FC236}">
                <a16:creationId xmlns:a16="http://schemas.microsoft.com/office/drawing/2014/main" id="{BEF65462-EEBF-4E0A-B2E9-C76BF2A0D2AE}"/>
              </a:ext>
            </a:extLst>
          </p:cNvPr>
          <p:cNvSpPr txBox="1">
            <a:spLocks/>
          </p:cNvSpPr>
          <p:nvPr/>
        </p:nvSpPr>
        <p:spPr>
          <a:xfrm>
            <a:off x="6172199" y="2161309"/>
            <a:ext cx="5597014" cy="42591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Tuition reduction</a:t>
            </a:r>
          </a:p>
          <a:p>
            <a:pPr lvl="1"/>
            <a:r>
              <a:rPr lang="en-US" dirty="0"/>
              <a:t>Employer benefits that provide reduced tuition </a:t>
            </a:r>
          </a:p>
          <a:p>
            <a:r>
              <a:rPr lang="en-US" dirty="0"/>
              <a:t>Tuition reimbursement</a:t>
            </a:r>
          </a:p>
          <a:p>
            <a:pPr lvl="1"/>
            <a:r>
              <a:rPr lang="en-US" dirty="0"/>
              <a:t>Employer benefits that reimburse employees for tuition costs</a:t>
            </a:r>
          </a:p>
          <a:p>
            <a:r>
              <a:rPr lang="en-US" dirty="0"/>
              <a:t>Employee scholarships</a:t>
            </a:r>
          </a:p>
          <a:p>
            <a:pPr lvl="1"/>
            <a:r>
              <a:rPr lang="en-US" dirty="0"/>
              <a:t>Award opportunity for an employee</a:t>
            </a:r>
          </a:p>
          <a:p>
            <a:r>
              <a:rPr lang="en-US" dirty="0"/>
              <a:t>Both parents’ or students’ employers may offer this benefit</a:t>
            </a:r>
          </a:p>
          <a:p>
            <a:endParaRPr lang="en-US" dirty="0"/>
          </a:p>
          <a:p>
            <a:endParaRPr lang="en-US" dirty="0"/>
          </a:p>
        </p:txBody>
      </p:sp>
      <p:sp>
        <p:nvSpPr>
          <p:cNvPr id="4" name="Title 1">
            <a:extLst>
              <a:ext uri="{FF2B5EF4-FFF2-40B4-BE49-F238E27FC236}">
                <a16:creationId xmlns:a16="http://schemas.microsoft.com/office/drawing/2014/main" id="{B422E9FC-5374-49F1-B73D-850C9A0B510D}"/>
              </a:ext>
            </a:extLst>
          </p:cNvPr>
          <p:cNvSpPr>
            <a:spLocks noGrp="1"/>
          </p:cNvSpPr>
          <p:nvPr>
            <p:ph type="title"/>
          </p:nvPr>
        </p:nvSpPr>
        <p:spPr>
          <a:xfrm>
            <a:off x="6095999" y="365125"/>
            <a:ext cx="5772727" cy="1325563"/>
          </a:xfrm>
        </p:spPr>
        <p:txBody>
          <a:bodyPr>
            <a:normAutofit/>
          </a:bodyPr>
          <a:lstStyle/>
          <a:p>
            <a:r>
              <a:rPr lang="en-US" dirty="0">
                <a:solidFill>
                  <a:srgbClr val="33737F"/>
                </a:solidFill>
              </a:rPr>
              <a:t>Explore employer-sponsored tuition</a:t>
            </a:r>
          </a:p>
        </p:txBody>
      </p:sp>
    </p:spTree>
    <p:extLst>
      <p:ext uri="{BB962C8B-B14F-4D97-AF65-F5344CB8AC3E}">
        <p14:creationId xmlns:p14="http://schemas.microsoft.com/office/powerpoint/2010/main" val="4289154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a sign with the word &quot;Utah&quot;">
            <a:extLst>
              <a:ext uri="{FF2B5EF4-FFF2-40B4-BE49-F238E27FC236}">
                <a16:creationId xmlns:a16="http://schemas.microsoft.com/office/drawing/2014/main" id="{E36D2867-D0ED-4734-9285-FD758BBFAC3D}"/>
              </a:ext>
            </a:extLst>
          </p:cNvPr>
          <p:cNvPicPr>
            <a:picLocks noChangeAspect="1"/>
          </p:cNvPicPr>
          <p:nvPr/>
        </p:nvPicPr>
        <p:blipFill rotWithShape="1">
          <a:blip r:embed="rId3"/>
          <a:srcRect t="2074"/>
          <a:stretch/>
        </p:blipFill>
        <p:spPr>
          <a:xfrm>
            <a:off x="7620446" y="0"/>
            <a:ext cx="4571554" cy="6715760"/>
          </a:xfrm>
          <a:prstGeom prst="rect">
            <a:avLst/>
          </a:prstGeom>
        </p:spPr>
      </p:pic>
      <p:sp>
        <p:nvSpPr>
          <p:cNvPr id="5" name="Content Placeholder 2">
            <a:extLst>
              <a:ext uri="{FF2B5EF4-FFF2-40B4-BE49-F238E27FC236}">
                <a16:creationId xmlns:a16="http://schemas.microsoft.com/office/drawing/2014/main" id="{1D7A09BB-A42C-42A7-BDF1-6C81A533790E}"/>
              </a:ext>
            </a:extLst>
          </p:cNvPr>
          <p:cNvSpPr>
            <a:spLocks noGrp="1"/>
          </p:cNvSpPr>
          <p:nvPr>
            <p:ph idx="1"/>
          </p:nvPr>
        </p:nvSpPr>
        <p:spPr>
          <a:xfrm>
            <a:off x="838200" y="1825625"/>
            <a:ext cx="6465570" cy="4667250"/>
          </a:xfrm>
        </p:spPr>
        <p:txBody>
          <a:bodyPr>
            <a:normAutofit/>
          </a:bodyPr>
          <a:lstStyle/>
          <a:p>
            <a:pPr marL="0" indent="0">
              <a:buNone/>
            </a:pPr>
            <a:r>
              <a:rPr lang="en-US" sz="2400" dirty="0"/>
              <a:t>Many community organizations and local businesses provide scholarship opportunities.</a:t>
            </a:r>
          </a:p>
          <a:p>
            <a:r>
              <a:rPr lang="en-US" sz="2000" dirty="0"/>
              <a:t>Inquire at your credit union</a:t>
            </a:r>
          </a:p>
          <a:p>
            <a:r>
              <a:rPr lang="en-US" sz="2000" dirty="0"/>
              <a:t>Check with local businesses</a:t>
            </a:r>
          </a:p>
          <a:p>
            <a:r>
              <a:rPr lang="en-US" sz="2000" dirty="0"/>
              <a:t>Ask community organizations</a:t>
            </a:r>
          </a:p>
          <a:p>
            <a:pPr marL="800100" lvl="1" indent="-342900">
              <a:buFont typeface="+mj-lt"/>
              <a:buAutoNum type="arabicPeriod"/>
            </a:pPr>
            <a:endParaRPr lang="en-US" sz="2000" dirty="0"/>
          </a:p>
          <a:p>
            <a:pPr marL="0" indent="0">
              <a:buNone/>
            </a:pPr>
            <a:r>
              <a:rPr lang="en-US" sz="2400" dirty="0"/>
              <a:t>National scholarships vs. local scholarships</a:t>
            </a:r>
          </a:p>
          <a:p>
            <a:r>
              <a:rPr lang="en-US" sz="2000" dirty="0"/>
              <a:t>Local scholarships can increase chances of earning the award due to smaller applicant pools</a:t>
            </a:r>
            <a:endParaRPr lang="en-US" sz="2400" dirty="0"/>
          </a:p>
          <a:p>
            <a:pPr marL="0" indent="0">
              <a:buNone/>
            </a:pPr>
            <a:endParaRPr lang="en-US" sz="2400" dirty="0"/>
          </a:p>
          <a:p>
            <a:pPr marL="0" indent="0">
              <a:buNone/>
            </a:pPr>
            <a:r>
              <a:rPr lang="en-US" sz="2400" dirty="0"/>
              <a:t>Apply for small scholarships, too, $250-1,000 scholarships can reduce out-of-pocket costs</a:t>
            </a:r>
          </a:p>
        </p:txBody>
      </p:sp>
      <p:sp>
        <p:nvSpPr>
          <p:cNvPr id="4" name="Title 1">
            <a:extLst>
              <a:ext uri="{FF2B5EF4-FFF2-40B4-BE49-F238E27FC236}">
                <a16:creationId xmlns:a16="http://schemas.microsoft.com/office/drawing/2014/main" id="{47EB2DFE-0991-4482-9298-87F4D72BF0F4}"/>
              </a:ext>
            </a:extLst>
          </p:cNvPr>
          <p:cNvSpPr>
            <a:spLocks noGrp="1"/>
          </p:cNvSpPr>
          <p:nvPr>
            <p:ph type="title"/>
          </p:nvPr>
        </p:nvSpPr>
        <p:spPr>
          <a:xfrm>
            <a:off x="838200" y="365125"/>
            <a:ext cx="6151880" cy="1325563"/>
          </a:xfrm>
        </p:spPr>
        <p:txBody>
          <a:bodyPr>
            <a:normAutofit/>
          </a:bodyPr>
          <a:lstStyle/>
          <a:p>
            <a:r>
              <a:rPr lang="en-US" dirty="0">
                <a:solidFill>
                  <a:srgbClr val="33737F"/>
                </a:solidFill>
              </a:rPr>
              <a:t>Community scholarships</a:t>
            </a:r>
          </a:p>
        </p:txBody>
      </p:sp>
    </p:spTree>
    <p:extLst>
      <p:ext uri="{BB962C8B-B14F-4D97-AF65-F5344CB8AC3E}">
        <p14:creationId xmlns:p14="http://schemas.microsoft.com/office/powerpoint/2010/main" val="2359436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83ADE32D-CE28-4E48-9CE1-885A956BD1F8}"/>
              </a:ext>
            </a:extLst>
          </p:cNvPr>
          <p:cNvSpPr txBox="1">
            <a:spLocks/>
          </p:cNvSpPr>
          <p:nvPr/>
        </p:nvSpPr>
        <p:spPr>
          <a:xfrm>
            <a:off x="836612" y="5556953"/>
            <a:ext cx="10776904" cy="823912"/>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*B</a:t>
            </a:r>
            <a:r>
              <a:rPr lang="en-US" dirty="0"/>
              <a:t>e aware of scams and fraudulent applications. Never pay to apply for a scholarship. </a:t>
            </a:r>
            <a:br>
              <a:rPr lang="en-US" dirty="0"/>
            </a:br>
            <a:r>
              <a:rPr lang="en-US" dirty="0"/>
              <a:t>If a website looks sketchy, then just leave and move on to an official site.</a:t>
            </a:r>
            <a:endParaRPr lang="en-US" sz="2000" dirty="0"/>
          </a:p>
        </p:txBody>
      </p:sp>
      <p:sp>
        <p:nvSpPr>
          <p:cNvPr id="13" name="Content Placeholder 6">
            <a:extLst>
              <a:ext uri="{FF2B5EF4-FFF2-40B4-BE49-F238E27FC236}">
                <a16:creationId xmlns:a16="http://schemas.microsoft.com/office/drawing/2014/main" id="{B2D4C90F-A07D-446D-84D7-5F7E3C98A8C1}"/>
              </a:ext>
            </a:extLst>
          </p:cNvPr>
          <p:cNvSpPr>
            <a:spLocks noGrp="1"/>
          </p:cNvSpPr>
          <p:nvPr>
            <p:ph sz="quarter" idx="4"/>
          </p:nvPr>
        </p:nvSpPr>
        <p:spPr>
          <a:xfrm>
            <a:off x="6096000" y="2262853"/>
            <a:ext cx="3418840" cy="3448685"/>
          </a:xfrm>
        </p:spPr>
        <p:txBody>
          <a:bodyPr>
            <a:normAutofit/>
          </a:bodyPr>
          <a:lstStyle/>
          <a:p>
            <a:r>
              <a:rPr lang="en-US" sz="2200" dirty="0">
                <a:hlinkClick r:id="rId3"/>
              </a:rPr>
              <a:t>Goingmerry.com</a:t>
            </a:r>
            <a:endParaRPr lang="en-US" sz="2200" dirty="0"/>
          </a:p>
          <a:p>
            <a:r>
              <a:rPr lang="en-US" sz="2200" dirty="0">
                <a:hlinkClick r:id="rId4"/>
              </a:rPr>
              <a:t>Fastweb.com</a:t>
            </a:r>
            <a:endParaRPr lang="en-US" sz="2200" dirty="0"/>
          </a:p>
          <a:p>
            <a:r>
              <a:rPr lang="en-US" sz="2200" dirty="0">
                <a:hlinkClick r:id="rId5"/>
              </a:rPr>
              <a:t>Scholarships.com</a:t>
            </a:r>
            <a:endParaRPr lang="en-US" sz="2200" dirty="0"/>
          </a:p>
          <a:p>
            <a:r>
              <a:rPr lang="en-US" sz="2200" dirty="0">
                <a:hlinkClick r:id="rId6"/>
              </a:rPr>
              <a:t>Cappex.com</a:t>
            </a:r>
            <a:endParaRPr lang="en-US" sz="2200" dirty="0"/>
          </a:p>
          <a:p>
            <a:r>
              <a:rPr lang="en-US" sz="2200" dirty="0">
                <a:hlinkClick r:id="rId7"/>
              </a:rPr>
              <a:t>Niche.com</a:t>
            </a:r>
            <a:endParaRPr lang="en-US" sz="2200" dirty="0"/>
          </a:p>
          <a:p>
            <a:r>
              <a:rPr lang="en-US" sz="2200" dirty="0">
                <a:hlinkClick r:id="rId8"/>
              </a:rPr>
              <a:t>Careeronestop.org</a:t>
            </a:r>
            <a:endParaRPr lang="en-US" sz="2200" dirty="0"/>
          </a:p>
        </p:txBody>
      </p:sp>
      <p:sp>
        <p:nvSpPr>
          <p:cNvPr id="12" name="Content Placeholder 2">
            <a:extLst>
              <a:ext uri="{FF2B5EF4-FFF2-40B4-BE49-F238E27FC236}">
                <a16:creationId xmlns:a16="http://schemas.microsoft.com/office/drawing/2014/main" id="{24D42019-0AB2-445D-B45E-A2CD4BB45884}"/>
              </a:ext>
            </a:extLst>
          </p:cNvPr>
          <p:cNvSpPr>
            <a:spLocks noGrp="1"/>
          </p:cNvSpPr>
          <p:nvPr>
            <p:ph sz="half" idx="2"/>
          </p:nvPr>
        </p:nvSpPr>
        <p:spPr>
          <a:xfrm>
            <a:off x="839788" y="2287905"/>
            <a:ext cx="5039902" cy="3448685"/>
          </a:xfrm>
        </p:spPr>
        <p:txBody>
          <a:bodyPr>
            <a:normAutofit/>
          </a:bodyPr>
          <a:lstStyle/>
          <a:p>
            <a:r>
              <a:rPr lang="en-US" sz="2200" dirty="0">
                <a:hlinkClick r:id="rId9"/>
              </a:rPr>
              <a:t>USHE.edu/state-scholarships-aid</a:t>
            </a:r>
            <a:endParaRPr lang="en-US" sz="2200" dirty="0"/>
          </a:p>
          <a:p>
            <a:r>
              <a:rPr lang="en-US" sz="2200" dirty="0"/>
              <a:t>Key to Success app – </a:t>
            </a:r>
            <a:r>
              <a:rPr lang="en-US" sz="2200" dirty="0">
                <a:hlinkClick r:id="rId10"/>
              </a:rPr>
              <a:t>KTSutah.org</a:t>
            </a:r>
            <a:endParaRPr lang="en-US" sz="2200" dirty="0"/>
          </a:p>
          <a:p>
            <a:r>
              <a:rPr lang="en-US" sz="2200" dirty="0">
                <a:hlinkClick r:id="rId11"/>
              </a:rPr>
              <a:t>Myscholly.com</a:t>
            </a:r>
            <a:endParaRPr lang="en-US" sz="2200" dirty="0"/>
          </a:p>
          <a:p>
            <a:pPr lvl="0"/>
            <a:r>
              <a:rPr lang="en-US" sz="2200" dirty="0">
                <a:hlinkClick r:id="rId12"/>
              </a:rPr>
              <a:t>Bigfuture.collegeboard.org/scholarships</a:t>
            </a:r>
            <a:endParaRPr lang="en-US" sz="2200" dirty="0"/>
          </a:p>
          <a:p>
            <a:pPr lvl="0"/>
            <a:r>
              <a:rPr lang="en-US" sz="2200" dirty="0">
                <a:hlinkClick r:id="rId13"/>
              </a:rPr>
              <a:t>Unigo.com</a:t>
            </a:r>
            <a:endParaRPr lang="en-US" sz="2200" dirty="0"/>
          </a:p>
          <a:p>
            <a:r>
              <a:rPr lang="en-US" sz="2200" dirty="0">
                <a:hlinkClick r:id="rId14"/>
              </a:rPr>
              <a:t>Chegg.com/scholarships</a:t>
            </a:r>
            <a:endParaRPr lang="en-US" sz="2200" dirty="0"/>
          </a:p>
          <a:p>
            <a:pPr lvl="0"/>
            <a:endParaRPr lang="en-US" sz="2200" dirty="0"/>
          </a:p>
          <a:p>
            <a:endParaRPr lang="en-US" sz="2200" dirty="0"/>
          </a:p>
        </p:txBody>
      </p:sp>
      <p:sp>
        <p:nvSpPr>
          <p:cNvPr id="11" name="Text Placeholder 4">
            <a:extLst>
              <a:ext uri="{FF2B5EF4-FFF2-40B4-BE49-F238E27FC236}">
                <a16:creationId xmlns:a16="http://schemas.microsoft.com/office/drawing/2014/main" id="{821AD58B-B9E2-40B9-9541-68045DC66E5C}"/>
              </a:ext>
            </a:extLst>
          </p:cNvPr>
          <p:cNvSpPr>
            <a:spLocks noGrp="1"/>
          </p:cNvSpPr>
          <p:nvPr>
            <p:ph type="body" idx="1"/>
          </p:nvPr>
        </p:nvSpPr>
        <p:spPr>
          <a:xfrm>
            <a:off x="839788" y="1438941"/>
            <a:ext cx="10515600" cy="823912"/>
          </a:xfrm>
        </p:spPr>
        <p:txBody>
          <a:bodyPr anchor="ctr">
            <a:normAutofit/>
          </a:bodyPr>
          <a:lstStyle/>
          <a:p>
            <a:r>
              <a:rPr lang="en-US" sz="2000" dirty="0"/>
              <a:t>An online search for scholarships can go a long way. </a:t>
            </a:r>
          </a:p>
          <a:p>
            <a:r>
              <a:rPr lang="en-US" sz="2000" b="0" dirty="0"/>
              <a:t>Some websites and apps we recommend are:</a:t>
            </a:r>
          </a:p>
        </p:txBody>
      </p:sp>
      <p:sp>
        <p:nvSpPr>
          <p:cNvPr id="10" name="Title 1">
            <a:extLst>
              <a:ext uri="{FF2B5EF4-FFF2-40B4-BE49-F238E27FC236}">
                <a16:creationId xmlns:a16="http://schemas.microsoft.com/office/drawing/2014/main" id="{DCA209A1-F8D0-48BD-ACAA-107AE4E0F73A}"/>
              </a:ext>
            </a:extLst>
          </p:cNvPr>
          <p:cNvSpPr>
            <a:spLocks noGrp="1"/>
          </p:cNvSpPr>
          <p:nvPr>
            <p:ph type="title"/>
          </p:nvPr>
        </p:nvSpPr>
        <p:spPr>
          <a:xfrm>
            <a:off x="839788" y="365125"/>
            <a:ext cx="10515600" cy="1325563"/>
          </a:xfrm>
        </p:spPr>
        <p:txBody>
          <a:bodyPr>
            <a:normAutofit/>
          </a:bodyPr>
          <a:lstStyle/>
          <a:p>
            <a:r>
              <a:rPr lang="en-US" dirty="0">
                <a:solidFill>
                  <a:srgbClr val="33737F"/>
                </a:solidFill>
              </a:rPr>
              <a:t>Search for scholarships online</a:t>
            </a:r>
          </a:p>
        </p:txBody>
      </p:sp>
    </p:spTree>
    <p:extLst>
      <p:ext uri="{BB962C8B-B14F-4D97-AF65-F5344CB8AC3E}">
        <p14:creationId xmlns:p14="http://schemas.microsoft.com/office/powerpoint/2010/main" val="4127090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Monitor">
            <a:extLst>
              <a:ext uri="{FF2B5EF4-FFF2-40B4-BE49-F238E27FC236}">
                <a16:creationId xmlns:a16="http://schemas.microsoft.com/office/drawing/2014/main" id="{780AC773-991B-4122-B820-8B3DEB2B2B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2960" y="3393440"/>
            <a:ext cx="3464560" cy="3464560"/>
          </a:xfrm>
          <a:prstGeom prst="rect">
            <a:avLst/>
          </a:prstGeom>
        </p:spPr>
      </p:pic>
      <p:sp>
        <p:nvSpPr>
          <p:cNvPr id="7" name="Rectangle 6" descr="Screenshot of the FAFSA website.">
            <a:extLst>
              <a:ext uri="{FF2B5EF4-FFF2-40B4-BE49-F238E27FC236}">
                <a16:creationId xmlns:a16="http://schemas.microsoft.com/office/drawing/2014/main" id="{B7AB2B03-E24C-498F-ACA8-8BBD1FD16BA8}"/>
              </a:ext>
            </a:extLst>
          </p:cNvPr>
          <p:cNvSpPr/>
          <p:nvPr/>
        </p:nvSpPr>
        <p:spPr>
          <a:xfrm>
            <a:off x="8950960" y="4114800"/>
            <a:ext cx="2453640" cy="15875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3CB64190-E0E1-4B6F-A278-741C7F68B525}"/>
              </a:ext>
            </a:extLst>
          </p:cNvPr>
          <p:cNvSpPr>
            <a:spLocks noGrp="1"/>
          </p:cNvSpPr>
          <p:nvPr>
            <p:ph idx="1"/>
          </p:nvPr>
        </p:nvSpPr>
        <p:spPr>
          <a:xfrm>
            <a:off x="838200" y="1825625"/>
            <a:ext cx="10500360" cy="4351338"/>
          </a:xfrm>
        </p:spPr>
        <p:txBody>
          <a:bodyPr>
            <a:normAutofit/>
          </a:bodyPr>
          <a:lstStyle/>
          <a:p>
            <a:pPr marL="0" indent="0">
              <a:buNone/>
            </a:pPr>
            <a:r>
              <a:rPr lang="en-US" dirty="0"/>
              <a:t>Although the FAFSA doesn’t give scholarships, it may be required to qualify for scholarships.</a:t>
            </a:r>
          </a:p>
          <a:p>
            <a:r>
              <a:rPr lang="en-US" sz="2400" dirty="0"/>
              <a:t>Examples of scholarships that could require the FAFSA:</a:t>
            </a:r>
          </a:p>
          <a:p>
            <a:pPr lvl="1"/>
            <a:r>
              <a:rPr lang="en-US" sz="2000" dirty="0"/>
              <a:t>State scholarships (e.g. Opportunity Scholarship and Utah Promise Scholarship)</a:t>
            </a:r>
          </a:p>
          <a:p>
            <a:pPr lvl="1"/>
            <a:r>
              <a:rPr lang="en-US" sz="2000" dirty="0"/>
              <a:t>Technical college, community college, and university scholarships</a:t>
            </a:r>
          </a:p>
          <a:p>
            <a:pPr lvl="1"/>
            <a:r>
              <a:rPr lang="en-US" sz="2000" dirty="0"/>
              <a:t>Private scholarships</a:t>
            </a:r>
          </a:p>
          <a:p>
            <a:pPr marL="0" indent="0">
              <a:buNone/>
            </a:pPr>
            <a:r>
              <a:rPr lang="en-US" dirty="0"/>
              <a:t>Commonly, scholarships requiring the FAFSA are</a:t>
            </a:r>
            <a:br>
              <a:rPr lang="en-US" dirty="0"/>
            </a:br>
            <a:r>
              <a:rPr lang="en-US" dirty="0"/>
              <a:t> based on need. However, that isn’t always the case. </a:t>
            </a:r>
          </a:p>
          <a:p>
            <a:r>
              <a:rPr lang="en-US" sz="2400" dirty="0"/>
              <a:t>The best example is the Opportunity Scholarship which is </a:t>
            </a:r>
            <a:br>
              <a:rPr lang="en-US" sz="2400" dirty="0"/>
            </a:br>
            <a:r>
              <a:rPr lang="en-US" sz="2400" dirty="0"/>
              <a:t>merit-based.</a:t>
            </a:r>
          </a:p>
          <a:p>
            <a:endParaRPr lang="en-US" dirty="0"/>
          </a:p>
        </p:txBody>
      </p:sp>
      <p:sp>
        <p:nvSpPr>
          <p:cNvPr id="4" name="Title 1">
            <a:extLst>
              <a:ext uri="{FF2B5EF4-FFF2-40B4-BE49-F238E27FC236}">
                <a16:creationId xmlns:a16="http://schemas.microsoft.com/office/drawing/2014/main" id="{23419FE2-5C0A-45AB-9F15-E0325AA10F1E}"/>
              </a:ext>
            </a:extLst>
          </p:cNvPr>
          <p:cNvSpPr>
            <a:spLocks noGrp="1"/>
          </p:cNvSpPr>
          <p:nvPr>
            <p:ph type="title"/>
          </p:nvPr>
        </p:nvSpPr>
        <p:spPr>
          <a:xfrm>
            <a:off x="838200" y="365125"/>
            <a:ext cx="10515600" cy="1325563"/>
          </a:xfrm>
        </p:spPr>
        <p:txBody>
          <a:bodyPr>
            <a:normAutofit/>
          </a:bodyPr>
          <a:lstStyle/>
          <a:p>
            <a:r>
              <a:rPr lang="en-US" dirty="0">
                <a:solidFill>
                  <a:srgbClr val="33737F"/>
                </a:solidFill>
              </a:rPr>
              <a:t>File the FAFSA</a:t>
            </a:r>
          </a:p>
        </p:txBody>
      </p:sp>
    </p:spTree>
    <p:extLst>
      <p:ext uri="{BB962C8B-B14F-4D97-AF65-F5344CB8AC3E}">
        <p14:creationId xmlns:p14="http://schemas.microsoft.com/office/powerpoint/2010/main" val="2490483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249A4E-AA31-4B4B-9298-D1D24556039B}"/>
              </a:ext>
            </a:extLst>
          </p:cNvPr>
          <p:cNvSpPr>
            <a:spLocks noGrp="1"/>
          </p:cNvSpPr>
          <p:nvPr>
            <p:ph type="title"/>
          </p:nvPr>
        </p:nvSpPr>
        <p:spPr/>
        <p:txBody>
          <a:bodyPr anchor="b">
            <a:normAutofit/>
          </a:bodyPr>
          <a:lstStyle/>
          <a:p>
            <a:r>
              <a:rPr lang="en-US" sz="6000" dirty="0">
                <a:solidFill>
                  <a:schemeClr val="bg1"/>
                </a:solidFill>
              </a:rPr>
              <a:t>Deferment</a:t>
            </a:r>
          </a:p>
        </p:txBody>
      </p:sp>
    </p:spTree>
    <p:extLst>
      <p:ext uri="{BB962C8B-B14F-4D97-AF65-F5344CB8AC3E}">
        <p14:creationId xmlns:p14="http://schemas.microsoft.com/office/powerpoint/2010/main" val="2600386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a person holding a globe.">
            <a:extLst>
              <a:ext uri="{FF2B5EF4-FFF2-40B4-BE49-F238E27FC236}">
                <a16:creationId xmlns:a16="http://schemas.microsoft.com/office/drawing/2014/main" id="{584A2B20-4884-4F9B-A877-9FEDE5B0F303}"/>
              </a:ext>
            </a:extLst>
          </p:cNvPr>
          <p:cNvPicPr>
            <a:picLocks noChangeAspect="1"/>
          </p:cNvPicPr>
          <p:nvPr/>
        </p:nvPicPr>
        <p:blipFill>
          <a:blip r:embed="rId3"/>
          <a:stretch>
            <a:fillRect/>
          </a:stretch>
        </p:blipFill>
        <p:spPr>
          <a:xfrm>
            <a:off x="6669944" y="1681019"/>
            <a:ext cx="5236980" cy="3495963"/>
          </a:xfrm>
          <a:prstGeom prst="rect">
            <a:avLst/>
          </a:prstGeom>
        </p:spPr>
      </p:pic>
      <p:sp>
        <p:nvSpPr>
          <p:cNvPr id="6" name="Content Placeholder 2">
            <a:extLst>
              <a:ext uri="{FF2B5EF4-FFF2-40B4-BE49-F238E27FC236}">
                <a16:creationId xmlns:a16="http://schemas.microsoft.com/office/drawing/2014/main" id="{5462214C-375C-45FE-8D4B-4DF7B7A7FE15}"/>
              </a:ext>
            </a:extLst>
          </p:cNvPr>
          <p:cNvSpPr>
            <a:spLocks noGrp="1"/>
          </p:cNvSpPr>
          <p:nvPr>
            <p:ph sz="half" idx="1"/>
          </p:nvPr>
        </p:nvSpPr>
        <p:spPr>
          <a:xfrm>
            <a:off x="838200" y="1473200"/>
            <a:ext cx="5521960" cy="5222240"/>
          </a:xfrm>
        </p:spPr>
        <p:txBody>
          <a:bodyPr>
            <a:normAutofit fontScale="85000" lnSpcReduction="10000"/>
          </a:bodyPr>
          <a:lstStyle/>
          <a:p>
            <a:pPr marL="0" indent="0">
              <a:buNone/>
            </a:pPr>
            <a:r>
              <a:rPr lang="en-US" sz="2600" dirty="0"/>
              <a:t>The option to postpone or delay college enrollment and scholarships for a period of time.</a:t>
            </a:r>
          </a:p>
          <a:p>
            <a:r>
              <a:rPr lang="en-US" sz="2400" dirty="0"/>
              <a:t>What reasons do students have to defer college?</a:t>
            </a:r>
          </a:p>
          <a:p>
            <a:pPr lvl="1"/>
            <a:r>
              <a:rPr lang="en-US" sz="2000" dirty="0"/>
              <a:t>Military service</a:t>
            </a:r>
          </a:p>
          <a:p>
            <a:pPr lvl="1"/>
            <a:r>
              <a:rPr lang="en-US" sz="2000" dirty="0"/>
              <a:t>Religious services</a:t>
            </a:r>
          </a:p>
          <a:p>
            <a:pPr lvl="1"/>
            <a:r>
              <a:rPr lang="en-US" sz="2000" dirty="0"/>
              <a:t>Humanitarian service</a:t>
            </a:r>
          </a:p>
          <a:p>
            <a:pPr lvl="1"/>
            <a:r>
              <a:rPr lang="en-US" sz="2000" dirty="0"/>
              <a:t>Personal circumstances such as illness, family responsibilities, or financial constraints</a:t>
            </a:r>
          </a:p>
          <a:p>
            <a:pPr lvl="1"/>
            <a:r>
              <a:rPr lang="en-US" sz="2000" dirty="0"/>
              <a:t>Research, internships, or other educational experiences</a:t>
            </a:r>
          </a:p>
          <a:p>
            <a:r>
              <a:rPr lang="en-US" sz="2400" dirty="0"/>
              <a:t>Some reasons for deferment may not be eligible depending on the college. Contact the college for eligible reasons to defer attendance.</a:t>
            </a:r>
          </a:p>
          <a:p>
            <a:pPr lvl="1"/>
            <a:endParaRPr lang="en-US" sz="2000" dirty="0"/>
          </a:p>
          <a:p>
            <a:pPr lvl="0"/>
            <a:r>
              <a:rPr lang="en-US" sz="2400" b="1" dirty="0">
                <a:solidFill>
                  <a:prstClr val="black"/>
                </a:solidFill>
              </a:rPr>
              <a:t>Make sure to inform the college or university about plans to defer admission and scholarships.</a:t>
            </a:r>
            <a:endParaRPr lang="en-US" sz="2400" dirty="0"/>
          </a:p>
          <a:p>
            <a:endParaRPr lang="en-US" sz="2400" dirty="0"/>
          </a:p>
          <a:p>
            <a:endParaRPr lang="en-US" dirty="0"/>
          </a:p>
          <a:p>
            <a:endParaRPr lang="en-US" dirty="0"/>
          </a:p>
          <a:p>
            <a:endParaRPr lang="en-US" dirty="0"/>
          </a:p>
          <a:p>
            <a:endParaRPr lang="en-US" dirty="0"/>
          </a:p>
        </p:txBody>
      </p:sp>
      <p:sp>
        <p:nvSpPr>
          <p:cNvPr id="5" name="Title 1">
            <a:extLst>
              <a:ext uri="{FF2B5EF4-FFF2-40B4-BE49-F238E27FC236}">
                <a16:creationId xmlns:a16="http://schemas.microsoft.com/office/drawing/2014/main" id="{AD5D5BB3-0D00-4D8B-84E0-902E65190D54}"/>
              </a:ext>
            </a:extLst>
          </p:cNvPr>
          <p:cNvSpPr>
            <a:spLocks noGrp="1"/>
          </p:cNvSpPr>
          <p:nvPr>
            <p:ph type="title"/>
          </p:nvPr>
        </p:nvSpPr>
        <p:spPr>
          <a:xfrm>
            <a:off x="838200" y="365125"/>
            <a:ext cx="10515600" cy="1108075"/>
          </a:xfrm>
        </p:spPr>
        <p:txBody>
          <a:bodyPr>
            <a:normAutofit/>
          </a:bodyPr>
          <a:lstStyle/>
          <a:p>
            <a:r>
              <a:rPr lang="en-US" sz="4400" dirty="0">
                <a:solidFill>
                  <a:srgbClr val="DC4405"/>
                </a:solidFill>
              </a:rPr>
              <a:t>Deferment</a:t>
            </a:r>
          </a:p>
        </p:txBody>
      </p:sp>
    </p:spTree>
    <p:extLst>
      <p:ext uri="{BB962C8B-B14F-4D97-AF65-F5344CB8AC3E}">
        <p14:creationId xmlns:p14="http://schemas.microsoft.com/office/powerpoint/2010/main" val="3285111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BEA4324A-7A87-42FB-A821-4FDE7BAE018B}"/>
              </a:ext>
            </a:extLst>
          </p:cNvPr>
          <p:cNvSpPr txBox="1">
            <a:spLocks/>
          </p:cNvSpPr>
          <p:nvPr/>
        </p:nvSpPr>
        <p:spPr>
          <a:xfrm>
            <a:off x="6172200" y="751840"/>
            <a:ext cx="5638800" cy="594360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t>Most colleges require that students apply, be admitted, and be accepted before they can defer. In short, students usually have to decide on a college before being able to defer attendance.</a:t>
            </a:r>
          </a:p>
          <a:p>
            <a:endParaRPr lang="en-US" sz="2400" dirty="0"/>
          </a:p>
          <a:p>
            <a:r>
              <a:rPr lang="en-US" sz="2400" dirty="0"/>
              <a:t>Federal financial aid such as grants, work-study, and student loans CANNOT be deferred. </a:t>
            </a:r>
          </a:p>
          <a:p>
            <a:r>
              <a:rPr lang="en-US" sz="2400" dirty="0"/>
              <a:t>However, we recommend that students still complete the FAFSA and apply for scholarships. </a:t>
            </a:r>
          </a:p>
          <a:p>
            <a:r>
              <a:rPr lang="en-US" sz="2400" dirty="0"/>
              <a:t>Why?</a:t>
            </a:r>
          </a:p>
          <a:p>
            <a:pPr marL="742950" lvl="1" indent="-285750">
              <a:buFont typeface="Arial" panose="020B0604020202020204" pitchFamily="34" charset="0"/>
              <a:buChar char="•"/>
            </a:pPr>
            <a:r>
              <a:rPr lang="en-US" sz="1800" dirty="0"/>
              <a:t>Backup plan</a:t>
            </a:r>
          </a:p>
          <a:p>
            <a:pPr marL="742950" lvl="1" indent="-285750">
              <a:buFont typeface="Arial" panose="020B0604020202020204" pitchFamily="34" charset="0"/>
              <a:buChar char="•"/>
            </a:pPr>
            <a:r>
              <a:rPr lang="en-US" sz="1800" dirty="0"/>
              <a:t>Some deferrable scholarships require FAFSA completion, such as the Opportunity Scholarship</a:t>
            </a:r>
          </a:p>
          <a:p>
            <a:pPr marL="742950" lvl="1" indent="-285750">
              <a:buFont typeface="Arial" panose="020B0604020202020204" pitchFamily="34" charset="0"/>
              <a:buChar char="•"/>
            </a:pPr>
            <a:r>
              <a:rPr lang="en-US" sz="1800" dirty="0"/>
              <a:t>The form auto-fills information the next time, making it easier to complete upon return</a:t>
            </a:r>
          </a:p>
          <a:p>
            <a:pPr marL="742950" lvl="1" indent="-285750">
              <a:buFont typeface="Arial" panose="020B0604020202020204" pitchFamily="34" charset="0"/>
              <a:buChar char="•"/>
            </a:pPr>
            <a:r>
              <a:rPr lang="en-US" sz="1800" dirty="0"/>
              <a:t>More resources and assistance are available while students are still in high school. So, learning and understanding how to apply to college and file the FAFSA are skills students can rely on later when they return to college after</a:t>
            </a:r>
          </a:p>
        </p:txBody>
      </p:sp>
      <p:sp>
        <p:nvSpPr>
          <p:cNvPr id="24" name="Content Placeholder 3">
            <a:extLst>
              <a:ext uri="{FF2B5EF4-FFF2-40B4-BE49-F238E27FC236}">
                <a16:creationId xmlns:a16="http://schemas.microsoft.com/office/drawing/2014/main" id="{3FDFB24A-BD9F-4A29-870C-8ED6E60B50BD}"/>
              </a:ext>
            </a:extLst>
          </p:cNvPr>
          <p:cNvSpPr txBox="1">
            <a:spLocks/>
          </p:cNvSpPr>
          <p:nvPr/>
        </p:nvSpPr>
        <p:spPr>
          <a:xfrm>
            <a:off x="802639" y="5350677"/>
            <a:ext cx="5217161" cy="1171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a:t>*Each college has different policies and procedures. The examples above may not be or could be deferred depending on the institution. </a:t>
            </a:r>
          </a:p>
        </p:txBody>
      </p:sp>
      <p:sp>
        <p:nvSpPr>
          <p:cNvPr id="20" name="Rectangle 19">
            <a:extLst>
              <a:ext uri="{FF2B5EF4-FFF2-40B4-BE49-F238E27FC236}">
                <a16:creationId xmlns:a16="http://schemas.microsoft.com/office/drawing/2014/main" id="{48F599A3-5327-400D-8D04-4983FAD24929}"/>
              </a:ext>
            </a:extLst>
          </p:cNvPr>
          <p:cNvSpPr/>
          <p:nvPr/>
        </p:nvSpPr>
        <p:spPr>
          <a:xfrm>
            <a:off x="3229647" y="3119272"/>
            <a:ext cx="2340864" cy="1429868"/>
          </a:xfrm>
          <a:prstGeom prst="rect">
            <a:avLst/>
          </a:prstGeom>
          <a:noFill/>
          <a:ln w="57150">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Admissions</a:t>
            </a:r>
          </a:p>
          <a:p>
            <a:pPr marL="285750" indent="-285750">
              <a:buFont typeface="Arial" panose="020B0604020202020204" pitchFamily="34" charset="0"/>
              <a:buChar char="•"/>
            </a:pPr>
            <a:r>
              <a:rPr lang="en-US" dirty="0">
                <a:solidFill>
                  <a:schemeClr val="tx1"/>
                </a:solidFill>
              </a:rPr>
              <a:t>Federal aid</a:t>
            </a:r>
          </a:p>
          <a:p>
            <a:pPr marL="285750" indent="-285750">
              <a:buFont typeface="Arial" panose="020B0604020202020204" pitchFamily="34" charset="0"/>
              <a:buChar char="•"/>
            </a:pPr>
            <a:r>
              <a:rPr lang="en-US" dirty="0">
                <a:solidFill>
                  <a:schemeClr val="tx1"/>
                </a:solidFill>
              </a:rPr>
              <a:t>Deadlines for aid or scholarships</a:t>
            </a:r>
          </a:p>
          <a:p>
            <a:pPr marL="285750" indent="-285750">
              <a:buFont typeface="Arial" panose="020B0604020202020204" pitchFamily="34" charset="0"/>
              <a:buChar char="•"/>
            </a:pPr>
            <a:endParaRPr lang="en-US" dirty="0">
              <a:solidFill>
                <a:schemeClr val="tx1"/>
              </a:solidFill>
            </a:endParaRPr>
          </a:p>
        </p:txBody>
      </p:sp>
      <p:sp>
        <p:nvSpPr>
          <p:cNvPr id="21" name="Rectangle 20">
            <a:extLst>
              <a:ext uri="{FF2B5EF4-FFF2-40B4-BE49-F238E27FC236}">
                <a16:creationId xmlns:a16="http://schemas.microsoft.com/office/drawing/2014/main" id="{5BE84189-8D85-4396-B148-0223C12E258B}"/>
              </a:ext>
            </a:extLst>
          </p:cNvPr>
          <p:cNvSpPr/>
          <p:nvPr/>
        </p:nvSpPr>
        <p:spPr>
          <a:xfrm>
            <a:off x="3229647" y="1857877"/>
            <a:ext cx="2340864" cy="1171252"/>
          </a:xfrm>
          <a:prstGeom prst="rect">
            <a:avLst/>
          </a:prstGeom>
          <a:noFill/>
          <a:ln w="57150">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CANNOT be deferred?</a:t>
            </a:r>
          </a:p>
        </p:txBody>
      </p:sp>
      <p:sp>
        <p:nvSpPr>
          <p:cNvPr id="23" name="Rectangle 22">
            <a:extLst>
              <a:ext uri="{FF2B5EF4-FFF2-40B4-BE49-F238E27FC236}">
                <a16:creationId xmlns:a16="http://schemas.microsoft.com/office/drawing/2014/main" id="{4893BBD5-08CC-43AD-8166-86CE055E867E}"/>
              </a:ext>
            </a:extLst>
          </p:cNvPr>
          <p:cNvSpPr/>
          <p:nvPr/>
        </p:nvSpPr>
        <p:spPr>
          <a:xfrm>
            <a:off x="802641" y="3119272"/>
            <a:ext cx="2342312" cy="1429868"/>
          </a:xfrm>
          <a:prstGeom prst="rect">
            <a:avLst/>
          </a:prstGeom>
          <a:no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Enrollment</a:t>
            </a:r>
          </a:p>
          <a:p>
            <a:pPr marL="285750" indent="-285750">
              <a:buFont typeface="Arial" panose="020B0604020202020204" pitchFamily="34" charset="0"/>
              <a:buChar char="•"/>
            </a:pPr>
            <a:r>
              <a:rPr lang="en-US" dirty="0">
                <a:solidFill>
                  <a:schemeClr val="tx1"/>
                </a:solidFill>
              </a:rPr>
              <a:t>Scholarships </a:t>
            </a:r>
          </a:p>
          <a:p>
            <a:pPr marL="285750" indent="-285750">
              <a:buFont typeface="Arial" panose="020B0604020202020204" pitchFamily="34" charset="0"/>
              <a:buChar char="•"/>
            </a:pPr>
            <a:r>
              <a:rPr lang="en-US" dirty="0">
                <a:solidFill>
                  <a:schemeClr val="tx1"/>
                </a:solidFill>
              </a:rPr>
              <a:t>Housing</a:t>
            </a:r>
          </a:p>
          <a:p>
            <a:pPr marL="285750" indent="-285750">
              <a:buFont typeface="Arial" panose="020B0604020202020204" pitchFamily="34" charset="0"/>
              <a:buChar char="•"/>
            </a:pPr>
            <a:endParaRPr lang="en-US" dirty="0">
              <a:solidFill>
                <a:schemeClr val="tx1"/>
              </a:solidFill>
            </a:endParaRPr>
          </a:p>
        </p:txBody>
      </p:sp>
      <p:sp>
        <p:nvSpPr>
          <p:cNvPr id="22" name="Rectangle 21">
            <a:extLst>
              <a:ext uri="{FF2B5EF4-FFF2-40B4-BE49-F238E27FC236}">
                <a16:creationId xmlns:a16="http://schemas.microsoft.com/office/drawing/2014/main" id="{113A9DD0-E3B4-4DDF-A485-BCD4EEE8488E}"/>
              </a:ext>
            </a:extLst>
          </p:cNvPr>
          <p:cNvSpPr/>
          <p:nvPr/>
        </p:nvSpPr>
        <p:spPr>
          <a:xfrm>
            <a:off x="802641" y="1857876"/>
            <a:ext cx="2342312" cy="1171251"/>
          </a:xfrm>
          <a:prstGeom prst="rect">
            <a:avLst/>
          </a:prstGeom>
          <a:no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can be deferred?</a:t>
            </a:r>
          </a:p>
        </p:txBody>
      </p:sp>
      <p:sp>
        <p:nvSpPr>
          <p:cNvPr id="18" name="Title 1">
            <a:extLst>
              <a:ext uri="{FF2B5EF4-FFF2-40B4-BE49-F238E27FC236}">
                <a16:creationId xmlns:a16="http://schemas.microsoft.com/office/drawing/2014/main" id="{65657359-4151-4BB9-98EE-E10586660B56}"/>
              </a:ext>
            </a:extLst>
          </p:cNvPr>
          <p:cNvSpPr>
            <a:spLocks noGrp="1"/>
          </p:cNvSpPr>
          <p:nvPr>
            <p:ph type="title"/>
          </p:nvPr>
        </p:nvSpPr>
        <p:spPr>
          <a:xfrm>
            <a:off x="802640" y="365125"/>
            <a:ext cx="10551160" cy="1325563"/>
          </a:xfrm>
        </p:spPr>
        <p:txBody>
          <a:bodyPr anchor="ctr">
            <a:normAutofit/>
          </a:bodyPr>
          <a:lstStyle/>
          <a:p>
            <a:r>
              <a:rPr lang="en-US" sz="4400" dirty="0">
                <a:solidFill>
                  <a:srgbClr val="DC4405"/>
                </a:solidFill>
              </a:rPr>
              <a:t>Deferment</a:t>
            </a:r>
          </a:p>
        </p:txBody>
      </p:sp>
    </p:spTree>
    <p:extLst>
      <p:ext uri="{BB962C8B-B14F-4D97-AF65-F5344CB8AC3E}">
        <p14:creationId xmlns:p14="http://schemas.microsoft.com/office/powerpoint/2010/main" val="3779609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2E02D1-A974-4842-AC13-E322391B5356}"/>
              </a:ext>
            </a:extLst>
          </p:cNvPr>
          <p:cNvSpPr txBox="1"/>
          <p:nvPr/>
        </p:nvSpPr>
        <p:spPr>
          <a:xfrm>
            <a:off x="5102578" y="6323598"/>
            <a:ext cx="67209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 </a:t>
            </a:r>
            <a:r>
              <a:rPr kumimoji="0" lang="en-US" sz="1600" b="0" i="1" u="sng" strike="noStrike" kern="1200" cap="none" spc="0" normalizeH="0" baseline="0" noProof="0" dirty="0">
                <a:ln>
                  <a:noFill/>
                </a:ln>
                <a:solidFill>
                  <a:srgbClr val="2200C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https://www2.ed.gov/policy/gen/guid/fpco/ferpa/index.html</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5" name="Google Shape;152;p26">
            <a:extLst>
              <a:ext uri="{FF2B5EF4-FFF2-40B4-BE49-F238E27FC236}">
                <a16:creationId xmlns:a16="http://schemas.microsoft.com/office/drawing/2014/main" id="{A8F2528B-AE34-452F-ADDB-1FA2AD354EDC}"/>
              </a:ext>
            </a:extLst>
          </p:cNvPr>
          <p:cNvSpPr txBox="1">
            <a:spLocks/>
          </p:cNvSpPr>
          <p:nvPr/>
        </p:nvSpPr>
        <p:spPr>
          <a:xfrm>
            <a:off x="838199" y="1331585"/>
            <a:ext cx="10850217" cy="4826000"/>
          </a:xfrm>
          <a:prstGeom prst="rect">
            <a:avLst/>
          </a:prstGeom>
        </p:spPr>
        <p:txBody>
          <a:bodyPr spcFirstLastPara="1" vert="horz" wrap="square"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5463" indent="0">
              <a:spcBef>
                <a:spcPts val="1067"/>
              </a:spcBef>
              <a:buSzPct val="70000"/>
              <a:buFont typeface="Arial" panose="020B0604020202020204" pitchFamily="34" charset="0"/>
              <a:buNone/>
            </a:pPr>
            <a:r>
              <a:rPr lang="en-US" sz="2133" b="1" i="1" dirty="0">
                <a:solidFill>
                  <a:srgbClr val="030A13"/>
                </a:solidFill>
                <a:highlight>
                  <a:srgbClr val="FFFFFF"/>
                </a:highlight>
              </a:rPr>
              <a:t>“FERPA gives parents certain rights with respect to their children's education records. These rights transfer to the student when he or she reaches the age of 18 or attends a school beyond the high school level.” </a:t>
            </a:r>
            <a:r>
              <a:rPr lang="en-US" sz="2133" b="1" dirty="0">
                <a:solidFill>
                  <a:srgbClr val="030A13"/>
                </a:solidFill>
                <a:highlight>
                  <a:srgbClr val="FFFFFF"/>
                </a:highlight>
              </a:rPr>
              <a:t>– U.S. Department of Education </a:t>
            </a:r>
            <a:br>
              <a:rPr lang="en-US" sz="2133" b="1" i="1" dirty="0">
                <a:solidFill>
                  <a:srgbClr val="030A13"/>
                </a:solidFill>
                <a:highlight>
                  <a:srgbClr val="FFFFFF"/>
                </a:highlight>
              </a:rPr>
            </a:br>
            <a:endParaRPr lang="en-US" sz="2133" b="1" i="1" dirty="0">
              <a:solidFill>
                <a:srgbClr val="030A13"/>
              </a:solidFill>
              <a:highlight>
                <a:srgbClr val="FFFFFF"/>
              </a:highlight>
            </a:endParaRPr>
          </a:p>
          <a:p>
            <a:pPr marL="609585" indent="-474121">
              <a:spcBef>
                <a:spcPts val="0"/>
              </a:spcBef>
              <a:buSzPct val="70000"/>
              <a:buFont typeface="Calibri"/>
              <a:buChar char="•"/>
            </a:pPr>
            <a:r>
              <a:rPr lang="en-US" sz="2667" dirty="0"/>
              <a:t>The student needs to request the FERPA form. A parent cannot.</a:t>
            </a:r>
          </a:p>
          <a:p>
            <a:pPr marL="1219170" lvl="1" indent="-474121">
              <a:spcBef>
                <a:spcPts val="0"/>
              </a:spcBef>
              <a:buSzPct val="70000"/>
            </a:pPr>
            <a:r>
              <a:rPr lang="en-US" dirty="0"/>
              <a:t>The student must agree to who is listed as the recipient in order to release records if it’s an individual other than the student with access to records</a:t>
            </a:r>
          </a:p>
          <a:p>
            <a:pPr marL="609585" indent="-474121">
              <a:spcBef>
                <a:spcPts val="0"/>
              </a:spcBef>
              <a:buSzPct val="70000"/>
              <a:buFont typeface="Calibri"/>
              <a:buChar char="•"/>
            </a:pPr>
            <a:endParaRPr lang="en-US" sz="2667" dirty="0"/>
          </a:p>
          <a:p>
            <a:pPr marL="609585" indent="-474121">
              <a:spcBef>
                <a:spcPts val="0"/>
              </a:spcBef>
              <a:buSzPct val="70000"/>
              <a:buFont typeface="Calibri"/>
              <a:buChar char="•"/>
            </a:pPr>
            <a:r>
              <a:rPr lang="en-US" sz="2667" dirty="0"/>
              <a:t>This can be beneficial if the student is deferring enrollment or taking a gap year</a:t>
            </a:r>
          </a:p>
          <a:p>
            <a:pPr marL="1066785" lvl="1" indent="-474121">
              <a:spcBef>
                <a:spcPts val="0"/>
              </a:spcBef>
              <a:buSzPct val="70000"/>
              <a:buFont typeface="Calibri"/>
              <a:buChar char="•"/>
            </a:pPr>
            <a:r>
              <a:rPr lang="en-US" dirty="0"/>
              <a:t>e.g., military service, ecclesiastical mission, humanitarian service, etc.</a:t>
            </a:r>
          </a:p>
          <a:p>
            <a:pPr marL="135463" indent="0">
              <a:spcBef>
                <a:spcPts val="0"/>
              </a:spcBef>
              <a:buSzPct val="70000"/>
              <a:buFont typeface="Arial" panose="020B0604020202020204" pitchFamily="34" charset="0"/>
              <a:buNone/>
            </a:pPr>
            <a:endParaRPr lang="en-US" sz="2667" dirty="0"/>
          </a:p>
          <a:p>
            <a:pPr marL="135463" indent="0">
              <a:spcBef>
                <a:spcPts val="0"/>
              </a:spcBef>
              <a:buSzPct val="70000"/>
              <a:buFont typeface="Arial" panose="020B0604020202020204" pitchFamily="34" charset="0"/>
              <a:buNone/>
            </a:pPr>
            <a:r>
              <a:rPr lang="en-US" sz="2667" dirty="0"/>
              <a:t>Remember that if you want a trusted adult involved in your college information, meetings, and conversations, you should want this form signed</a:t>
            </a:r>
          </a:p>
        </p:txBody>
      </p:sp>
      <p:sp>
        <p:nvSpPr>
          <p:cNvPr id="4" name="Google Shape;151;p26">
            <a:extLst>
              <a:ext uri="{FF2B5EF4-FFF2-40B4-BE49-F238E27FC236}">
                <a16:creationId xmlns:a16="http://schemas.microsoft.com/office/drawing/2014/main" id="{05EC34D9-876B-421F-98B8-449A87F4303A}"/>
              </a:ext>
            </a:extLst>
          </p:cNvPr>
          <p:cNvSpPr txBox="1">
            <a:spLocks noGrp="1"/>
          </p:cNvSpPr>
          <p:nvPr>
            <p:ph type="title"/>
          </p:nvPr>
        </p:nvSpPr>
        <p:spPr>
          <a:xfrm>
            <a:off x="838199" y="598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en" sz="4000" dirty="0">
                <a:solidFill>
                  <a:srgbClr val="DC4405"/>
                </a:solidFill>
              </a:rPr>
              <a:t>FERPA </a:t>
            </a:r>
            <a:r>
              <a:rPr lang="en-US" sz="4000" dirty="0">
                <a:solidFill>
                  <a:srgbClr val="DC4405"/>
                </a:solidFill>
              </a:rPr>
              <a:t>f</a:t>
            </a:r>
            <a:r>
              <a:rPr lang="en" sz="4000" dirty="0">
                <a:solidFill>
                  <a:srgbClr val="DC4405"/>
                </a:solidFill>
              </a:rPr>
              <a:t>orm - </a:t>
            </a:r>
            <a:r>
              <a:rPr lang="en-US" sz="4000" b="0" dirty="0"/>
              <a:t>Student Information Release Form</a:t>
            </a:r>
            <a:endParaRPr sz="4000" dirty="0">
              <a:solidFill>
                <a:srgbClr val="DC4405"/>
              </a:solidFill>
            </a:endParaRPr>
          </a:p>
        </p:txBody>
      </p:sp>
    </p:spTree>
    <p:extLst>
      <p:ext uri="{BB962C8B-B14F-4D97-AF65-F5344CB8AC3E}">
        <p14:creationId xmlns:p14="http://schemas.microsoft.com/office/powerpoint/2010/main" val="86865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253B916-F12A-40C2-8B35-17F149C4A278}"/>
              </a:ext>
            </a:extLst>
          </p:cNvPr>
          <p:cNvSpPr>
            <a:spLocks noGrp="1"/>
          </p:cNvSpPr>
          <p:nvPr>
            <p:ph type="title"/>
          </p:nvPr>
        </p:nvSpPr>
        <p:spPr/>
        <p:txBody>
          <a:bodyPr anchor="b">
            <a:normAutofit/>
          </a:bodyPr>
          <a:lstStyle/>
          <a:p>
            <a:r>
              <a:rPr lang="en-US" sz="6000" dirty="0" err="1">
                <a:solidFill>
                  <a:schemeClr val="bg1"/>
                </a:solidFill>
              </a:rPr>
              <a:t>DREAMers</a:t>
            </a:r>
            <a:r>
              <a:rPr lang="en-US" sz="6000" dirty="0">
                <a:solidFill>
                  <a:schemeClr val="bg1"/>
                </a:solidFill>
              </a:rPr>
              <a:t>, Immigrants, and International Students</a:t>
            </a:r>
          </a:p>
        </p:txBody>
      </p:sp>
    </p:spTree>
    <p:extLst>
      <p:ext uri="{BB962C8B-B14F-4D97-AF65-F5344CB8AC3E}">
        <p14:creationId xmlns:p14="http://schemas.microsoft.com/office/powerpoint/2010/main" val="3926580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4ADBA23-192F-4812-B1C0-44BF21FB3328}"/>
              </a:ext>
            </a:extLst>
          </p:cNvPr>
          <p:cNvSpPr>
            <a:spLocks noGrp="1"/>
          </p:cNvSpPr>
          <p:nvPr>
            <p:ph type="title"/>
          </p:nvPr>
        </p:nvSpPr>
        <p:spPr>
          <a:xfrm>
            <a:off x="255608" y="473333"/>
            <a:ext cx="4651672" cy="1207827"/>
          </a:xfrm>
        </p:spPr>
        <p:txBody>
          <a:bodyPr>
            <a:noAutofit/>
          </a:bodyPr>
          <a:lstStyle/>
          <a:p>
            <a:r>
              <a:rPr lang="en-US" sz="2800" dirty="0">
                <a:latin typeface="Arial" panose="020B0604020202020204" pitchFamily="34" charset="0"/>
              </a:rPr>
              <a:t>Scholarship Resources for Refugee and Asylee Students</a:t>
            </a:r>
            <a:endParaRPr lang="en-US" sz="2800" dirty="0"/>
          </a:p>
        </p:txBody>
      </p:sp>
      <p:pic>
        <p:nvPicPr>
          <p:cNvPr id="6" name="Picture Placeholder 5" descr="Image of a person's hand writing on a paper.">
            <a:extLst>
              <a:ext uri="{FF2B5EF4-FFF2-40B4-BE49-F238E27FC236}">
                <a16:creationId xmlns:a16="http://schemas.microsoft.com/office/drawing/2014/main" id="{5D521BA9-074C-491F-8D1B-2BB04AAE241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a:xfrm>
            <a:off x="6676730" y="1560512"/>
            <a:ext cx="4732690" cy="3736975"/>
          </a:xfrm>
        </p:spPr>
      </p:pic>
      <p:sp>
        <p:nvSpPr>
          <p:cNvPr id="7" name="Content Placeholder 2">
            <a:extLst>
              <a:ext uri="{FF2B5EF4-FFF2-40B4-BE49-F238E27FC236}">
                <a16:creationId xmlns:a16="http://schemas.microsoft.com/office/drawing/2014/main" id="{E33F5DE7-5166-4900-8EBF-AC22D3FC159D}"/>
              </a:ext>
            </a:extLst>
          </p:cNvPr>
          <p:cNvSpPr>
            <a:spLocks noGrp="1"/>
          </p:cNvSpPr>
          <p:nvPr>
            <p:ph type="body" sz="half" idx="2"/>
          </p:nvPr>
        </p:nvSpPr>
        <p:spPr>
          <a:xfrm>
            <a:off x="255608" y="1987341"/>
            <a:ext cx="4753272" cy="4657299"/>
          </a:xfrm>
        </p:spPr>
        <p:txBody>
          <a:bodyPr>
            <a:no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One Refugee </a:t>
            </a:r>
            <a:r>
              <a:rPr lang="en-US" sz="2000" dirty="0">
                <a:latin typeface="Arial" panose="020B0604020202020204" pitchFamily="34" charset="0"/>
                <a:cs typeface="Arial" panose="020B0604020202020204" pitchFamily="34" charset="0"/>
              </a:rPr>
              <a:t>– onerefugee.org</a:t>
            </a:r>
          </a:p>
          <a:p>
            <a:pPr marL="342900" indent="-342900">
              <a:buFont typeface="Arial" panose="020B0604020202020204" pitchFamily="34" charset="0"/>
              <a:buChar char="•"/>
            </a:pPr>
            <a:r>
              <a:rPr lang="en-US" sz="2000" b="1" dirty="0">
                <a:latin typeface="Arial" panose="020B0604020202020204" pitchFamily="34" charset="0"/>
                <a:ea typeface="+mj-ea"/>
                <a:cs typeface="Arial" panose="020B0604020202020204" pitchFamily="34" charset="0"/>
              </a:rPr>
              <a:t>Immigrants</a:t>
            </a:r>
            <a:r>
              <a:rPr lang="en-US" sz="2000" b="1" dirty="0">
                <a:latin typeface="Arial" panose="020B0604020202020204" pitchFamily="34" charset="0"/>
                <a:cs typeface="Arial" panose="020B0604020202020204" pitchFamily="34" charset="0"/>
              </a:rPr>
              <a:t> Rising </a:t>
            </a:r>
            <a:r>
              <a:rPr lang="en-US" sz="2000" dirty="0">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immigrantsrising.org/resource/overview/</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University Alliance for Refugees and At-Risk Migrants</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t>
            </a:r>
            <a:r>
              <a:rPr lang="en-US" sz="2000" b="1" dirty="0" err="1">
                <a:latin typeface="Arial" panose="020B0604020202020204" pitchFamily="34" charset="0"/>
                <a:cs typeface="Arial" panose="020B0604020202020204" pitchFamily="34" charset="0"/>
              </a:rPr>
              <a:t>UARRM</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uarrm.org/toolkit</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Opportunity Scholarship &amp; Financial Aid Estimator:</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studentaid.gov/aid-estimator/</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thedream.us</a:t>
            </a:r>
          </a:p>
        </p:txBody>
      </p:sp>
    </p:spTree>
    <p:extLst>
      <p:ext uri="{BB962C8B-B14F-4D97-AF65-F5344CB8AC3E}">
        <p14:creationId xmlns:p14="http://schemas.microsoft.com/office/powerpoint/2010/main" val="1721927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 image showing four columns with headers listed with 1, 2, 4, + (or more). Under 1 it provides the following information: Certificates and&#10;other Credentials; 1 year or more&#10;(depending on program); Provides preparation&#10;for specific jobs and&#10;careers. Programs&#10;can typically be&#10;completed in a few&#10;weeks to a little over&#10;a year of full-time&#10;attendance. Many&#10;certificates build into&#10;and count toward&#10;associate degrees.; Examples:&#10;• Certificates of&#10;Proficiency&#10;• Certificates of&#10;Completion&#10;• Apprenticeships&#10;• Licenses&#10;• Professional&#10;Certifications&#10;&#10;Under 2 it provides the following information: Associate Degrees; 2 years; Provides preparation&#10;for employment or a&#10;bachelor’s degree.&#10;Programs can typically&#10;be completed in two&#10;years of full-time&#10;attendance.; Examples:&#10;• Associate of Applied&#10;Science&#10;• Associate of Science&#10;• Associate of Arts &#10;&#10;Under 4 it provides the following information: Bachelor’s Degrees; 4 years; Provides a wellrounded education&#10;for success in a career&#10;or for graduate study.&#10;Programs can typically&#10;be completed in four&#10;years of full-time&#10;attendance.; Examples:&#10;• Bachelor of Science&#10;• Bachelor of Arts&#10;• Bachelor of Applied&#10;Science&#10;• Professional&#10;Bachelor’s Degree&#10;&#10;Under + it provides the following information: Graduate and&#10;Professional Degrees&#10;and Credentials; Typically 1–6 years&#10;beyond a bachelor’s&#10;degree; Provides advanced&#10;preparation in a&#10;variety of careers that&#10;require education&#10;beyond a bachelor’s&#10;degree. Programs can&#10;typically be completed&#10;in one to six years of&#10;full-time attendance,&#10;depending on the field&#10;of study.; Examples:&#10;• Master’s degrees&#10;• Doctoral degrees&#10;• Graduate Certificates&#10;">
            <a:extLst>
              <a:ext uri="{FF2B5EF4-FFF2-40B4-BE49-F238E27FC236}">
                <a16:creationId xmlns:a16="http://schemas.microsoft.com/office/drawing/2014/main" id="{24036D01-1490-415C-BC23-3F9150C4ED63}"/>
              </a:ext>
            </a:extLst>
          </p:cNvPr>
          <p:cNvPicPr>
            <a:picLocks noChangeAspect="1"/>
          </p:cNvPicPr>
          <p:nvPr/>
        </p:nvPicPr>
        <p:blipFill>
          <a:blip r:embed="rId3"/>
          <a:stretch>
            <a:fillRect/>
          </a:stretch>
        </p:blipFill>
        <p:spPr>
          <a:xfrm>
            <a:off x="5268913" y="275521"/>
            <a:ext cx="6472891" cy="6068831"/>
          </a:xfrm>
          <a:prstGeom prst="rect">
            <a:avLst/>
          </a:prstGeom>
        </p:spPr>
      </p:pic>
      <p:sp>
        <p:nvSpPr>
          <p:cNvPr id="6" name="Text Placeholder 5">
            <a:extLst>
              <a:ext uri="{FF2B5EF4-FFF2-40B4-BE49-F238E27FC236}">
                <a16:creationId xmlns:a16="http://schemas.microsoft.com/office/drawing/2014/main" id="{404E115A-8F77-4986-9198-BC81A69BF6CC}"/>
              </a:ext>
            </a:extLst>
          </p:cNvPr>
          <p:cNvSpPr>
            <a:spLocks noGrp="1"/>
          </p:cNvSpPr>
          <p:nvPr>
            <p:ph type="body" sz="half" idx="2"/>
          </p:nvPr>
        </p:nvSpPr>
        <p:spPr>
          <a:xfrm>
            <a:off x="839788" y="1303020"/>
            <a:ext cx="4429125" cy="4960620"/>
          </a:xfrm>
        </p:spPr>
        <p:txBody>
          <a:bodyPr>
            <a:normAutofit fontScale="85000" lnSpcReduction="20000"/>
          </a:bodyPr>
          <a:lstStyle/>
          <a:p>
            <a:r>
              <a:rPr lang="en-US" sz="2800" dirty="0"/>
              <a:t>Any postsecondary education (after high school)</a:t>
            </a:r>
          </a:p>
          <a:p>
            <a:pPr marL="457200" indent="-457200">
              <a:buFont typeface="Arial" panose="020B0604020202020204" pitchFamily="34" charset="0"/>
              <a:buChar char="•"/>
            </a:pPr>
            <a:r>
              <a:rPr lang="en-US" sz="2800" dirty="0"/>
              <a:t>Technical college</a:t>
            </a:r>
          </a:p>
          <a:p>
            <a:pPr marL="457200" indent="-457200">
              <a:buFont typeface="Arial" panose="020B0604020202020204" pitchFamily="34" charset="0"/>
              <a:buChar char="•"/>
            </a:pPr>
            <a:r>
              <a:rPr lang="en-US" sz="2800" dirty="0"/>
              <a:t>Community college</a:t>
            </a:r>
          </a:p>
          <a:p>
            <a:pPr marL="457200" indent="-457200">
              <a:buFont typeface="Arial" panose="020B0604020202020204" pitchFamily="34" charset="0"/>
              <a:buChar char="•"/>
            </a:pPr>
            <a:r>
              <a:rPr lang="en-US" sz="2800" dirty="0"/>
              <a:t>University </a:t>
            </a:r>
          </a:p>
          <a:p>
            <a:endParaRPr lang="en-US" sz="2800" dirty="0"/>
          </a:p>
          <a:p>
            <a:r>
              <a:rPr lang="en-US" sz="2800" dirty="0"/>
              <a:t>Types:</a:t>
            </a:r>
          </a:p>
          <a:p>
            <a:pPr marL="457200" indent="-457200">
              <a:buFont typeface="Arial" panose="020B0604020202020204" pitchFamily="34" charset="0"/>
              <a:buChar char="•"/>
            </a:pPr>
            <a:r>
              <a:rPr lang="en-US" sz="2800" dirty="0"/>
              <a:t>Certificates and other credentials</a:t>
            </a:r>
          </a:p>
          <a:p>
            <a:pPr marL="457200" indent="-457200">
              <a:buFont typeface="Arial" panose="020B0604020202020204" pitchFamily="34" charset="0"/>
              <a:buChar char="•"/>
            </a:pPr>
            <a:r>
              <a:rPr lang="en-US" sz="2800" dirty="0"/>
              <a:t>Associate degrees</a:t>
            </a:r>
          </a:p>
          <a:p>
            <a:pPr marL="457200" indent="-457200">
              <a:buFont typeface="Arial" panose="020B0604020202020204" pitchFamily="34" charset="0"/>
              <a:buChar char="•"/>
            </a:pPr>
            <a:r>
              <a:rPr lang="en-US" sz="2800" dirty="0"/>
              <a:t>Bachelor’s degrees</a:t>
            </a:r>
          </a:p>
          <a:p>
            <a:pPr marL="457200" indent="-457200">
              <a:buFont typeface="Arial" panose="020B0604020202020204" pitchFamily="34" charset="0"/>
              <a:buChar char="•"/>
            </a:pPr>
            <a:r>
              <a:rPr lang="en-US" sz="2800" dirty="0"/>
              <a:t>Graduate and professional degrees</a:t>
            </a:r>
          </a:p>
          <a:p>
            <a:endParaRPr lang="en-US" sz="2800" dirty="0"/>
          </a:p>
          <a:p>
            <a:endParaRPr lang="en-US" sz="2800" dirty="0"/>
          </a:p>
        </p:txBody>
      </p:sp>
      <p:sp>
        <p:nvSpPr>
          <p:cNvPr id="4" name="Title 3">
            <a:extLst>
              <a:ext uri="{FF2B5EF4-FFF2-40B4-BE49-F238E27FC236}">
                <a16:creationId xmlns:a16="http://schemas.microsoft.com/office/drawing/2014/main" id="{84EE4D70-892A-4B7A-99A9-4710A8B68F7D}"/>
              </a:ext>
            </a:extLst>
          </p:cNvPr>
          <p:cNvSpPr>
            <a:spLocks noGrp="1"/>
          </p:cNvSpPr>
          <p:nvPr>
            <p:ph type="title"/>
          </p:nvPr>
        </p:nvSpPr>
        <p:spPr>
          <a:xfrm>
            <a:off x="839788" y="275521"/>
            <a:ext cx="4257992" cy="836587"/>
          </a:xfrm>
        </p:spPr>
        <p:txBody>
          <a:bodyPr anchor="ctr">
            <a:normAutofit/>
          </a:bodyPr>
          <a:lstStyle/>
          <a:p>
            <a:r>
              <a:rPr lang="en-US" sz="4400" dirty="0"/>
              <a:t>What is college?</a:t>
            </a:r>
          </a:p>
        </p:txBody>
      </p:sp>
    </p:spTree>
    <p:extLst>
      <p:ext uri="{BB962C8B-B14F-4D97-AF65-F5344CB8AC3E}">
        <p14:creationId xmlns:p14="http://schemas.microsoft.com/office/powerpoint/2010/main" val="3240364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B2683FE-0570-4F17-B07C-49859554A823}"/>
              </a:ext>
            </a:extLst>
          </p:cNvPr>
          <p:cNvSpPr>
            <a:spLocks noGrp="1"/>
          </p:cNvSpPr>
          <p:nvPr>
            <p:ph type="title"/>
          </p:nvPr>
        </p:nvSpPr>
        <p:spPr>
          <a:xfrm>
            <a:off x="355601" y="114300"/>
            <a:ext cx="4521200" cy="1428750"/>
          </a:xfrm>
        </p:spPr>
        <p:txBody>
          <a:bodyPr anchor="t">
            <a:normAutofit/>
          </a:bodyPr>
          <a:lstStyle/>
          <a:p>
            <a:r>
              <a:rPr lang="en-US" dirty="0"/>
              <a:t>Scholarship Lists and Databases for FAFSA Ineligible Students</a:t>
            </a:r>
          </a:p>
        </p:txBody>
      </p:sp>
      <p:pic>
        <p:nvPicPr>
          <p:cNvPr id="10" name="Picture Placeholder 9" descr="Image of a female student holding a piggy bank.">
            <a:extLst>
              <a:ext uri="{FF2B5EF4-FFF2-40B4-BE49-F238E27FC236}">
                <a16:creationId xmlns:a16="http://schemas.microsoft.com/office/drawing/2014/main" id="{F482C293-C80E-431C-8775-7D76CB255DF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40" r="1240"/>
          <a:stretch>
            <a:fillRect/>
          </a:stretch>
        </p:blipFill>
        <p:spPr>
          <a:xfrm>
            <a:off x="5577552" y="987425"/>
            <a:ext cx="6172200" cy="4873625"/>
          </a:xfrm>
          <a:ln>
            <a:noFill/>
          </a:ln>
        </p:spPr>
      </p:pic>
      <p:sp>
        <p:nvSpPr>
          <p:cNvPr id="11" name="Text Placeholder 3">
            <a:extLst>
              <a:ext uri="{FF2B5EF4-FFF2-40B4-BE49-F238E27FC236}">
                <a16:creationId xmlns:a16="http://schemas.microsoft.com/office/drawing/2014/main" id="{48BAEE98-5EAD-4A77-BBEB-BB18D7FA5336}"/>
              </a:ext>
            </a:extLst>
          </p:cNvPr>
          <p:cNvSpPr>
            <a:spLocks noGrp="1"/>
          </p:cNvSpPr>
          <p:nvPr>
            <p:ph type="body" sz="half" idx="2"/>
          </p:nvPr>
        </p:nvSpPr>
        <p:spPr>
          <a:xfrm>
            <a:off x="480511" y="1543050"/>
            <a:ext cx="4599489" cy="5200650"/>
          </a:xfrm>
        </p:spPr>
        <p:txBody>
          <a:bodyPr>
            <a:normAutofit fontScale="92500" lnSpcReduction="10000"/>
          </a:bodyPr>
          <a:lstStyle/>
          <a:p>
            <a:pPr marL="342900" indent="-342900">
              <a:buFont typeface="Arial" panose="020B0604020202020204" pitchFamily="34" charset="0"/>
              <a:buChar char="•"/>
            </a:pPr>
            <a:r>
              <a:rPr lang="en-US" dirty="0"/>
              <a:t>University of Utah Dream Center: dream.utah.edu</a:t>
            </a:r>
          </a:p>
          <a:p>
            <a:pPr marL="342900" indent="-342900">
              <a:buFont typeface="Arial" panose="020B0604020202020204" pitchFamily="34" charset="0"/>
              <a:buChar char="•"/>
            </a:pPr>
            <a:r>
              <a:rPr lang="en-US" dirty="0"/>
              <a:t>Salt Lake Community College Dream Center:</a:t>
            </a:r>
          </a:p>
          <a:p>
            <a:pPr marL="342900" indent="-342900">
              <a:buFont typeface="Arial" panose="020B0604020202020204" pitchFamily="34" charset="0"/>
              <a:buChar char="•"/>
            </a:pPr>
            <a:r>
              <a:rPr lang="en-US" dirty="0"/>
              <a:t>slcc.edu/</a:t>
            </a:r>
            <a:r>
              <a:rPr lang="en-US" dirty="0" err="1"/>
              <a:t>dreamcenter</a:t>
            </a:r>
            <a:r>
              <a:rPr lang="en-US" dirty="0"/>
              <a:t>/</a:t>
            </a:r>
          </a:p>
          <a:p>
            <a:pPr marL="342900" indent="-342900">
              <a:buFont typeface="Arial" panose="020B0604020202020204" pitchFamily="34" charset="0"/>
              <a:buChar char="•"/>
            </a:pPr>
            <a:r>
              <a:rPr lang="en-US" dirty="0"/>
              <a:t>Utah State University: usu.edu/financial-support/undocumented-student-resources</a:t>
            </a:r>
          </a:p>
          <a:p>
            <a:pPr marL="342900" indent="-342900">
              <a:buFont typeface="Arial" panose="020B0604020202020204" pitchFamily="34" charset="0"/>
              <a:buChar char="•"/>
            </a:pPr>
            <a:r>
              <a:rPr lang="en-US" dirty="0"/>
              <a:t>Weber State University: weber.edu/undocumented/scholarships.html</a:t>
            </a:r>
          </a:p>
          <a:p>
            <a:pPr marL="342900" indent="-342900">
              <a:buFont typeface="Arial" panose="020B0604020202020204" pitchFamily="34" charset="0"/>
              <a:buChar char="•"/>
            </a:pPr>
            <a:r>
              <a:rPr lang="en-US" dirty="0"/>
              <a:t>Utah Tech University: scholarships.utahtech.edu/non-resident-freshman-scholarships-2/</a:t>
            </a:r>
          </a:p>
          <a:p>
            <a:pPr marL="342900" indent="-342900">
              <a:buFont typeface="Arial" panose="020B0604020202020204" pitchFamily="34" charset="0"/>
              <a:buChar char="•"/>
            </a:pPr>
            <a:r>
              <a:rPr lang="en-US" dirty="0"/>
              <a:t>Southern Utah University: suu.edu/diversity/undocumented-daca-resources.html</a:t>
            </a:r>
          </a:p>
          <a:p>
            <a:pPr marL="342900" indent="-342900">
              <a:buFont typeface="Arial" panose="020B0604020202020204" pitchFamily="34" charset="0"/>
              <a:buChar char="•"/>
            </a:pPr>
            <a:r>
              <a:rPr lang="en-US" dirty="0"/>
              <a:t>Davis Technical College: davistech.edu/scholarships</a:t>
            </a:r>
          </a:p>
          <a:p>
            <a:pPr marL="342900" indent="-342900">
              <a:buFont typeface="Arial" panose="020B0604020202020204" pitchFamily="34" charset="0"/>
              <a:buChar char="•"/>
            </a:pPr>
            <a:r>
              <a:rPr lang="en-US" dirty="0"/>
              <a:t>Utah Valley University: uvu.edu/</a:t>
            </a:r>
            <a:r>
              <a:rPr lang="en-US" dirty="0" err="1"/>
              <a:t>studentaffairs</a:t>
            </a:r>
            <a:r>
              <a:rPr lang="en-US" dirty="0"/>
              <a:t>/initiatives/</a:t>
            </a:r>
          </a:p>
        </p:txBody>
      </p:sp>
    </p:spTree>
    <p:extLst>
      <p:ext uri="{BB962C8B-B14F-4D97-AF65-F5344CB8AC3E}">
        <p14:creationId xmlns:p14="http://schemas.microsoft.com/office/powerpoint/2010/main" val="911630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Arrow: Pentagon 61">
            <a:extLst>
              <a:ext uri="{FF2B5EF4-FFF2-40B4-BE49-F238E27FC236}">
                <a16:creationId xmlns:a16="http://schemas.microsoft.com/office/drawing/2014/main" id="{9FACF3B4-8C79-4FD9-8922-EE2A8AC285B0}"/>
              </a:ext>
              <a:ext uri="{C183D7F6-B498-43B3-948B-1728B52AA6E4}">
                <adec:decorative xmlns:adec="http://schemas.microsoft.com/office/drawing/2017/decorative" val="1"/>
              </a:ext>
            </a:extLst>
          </p:cNvPr>
          <p:cNvSpPr>
            <a:spLocks noChangeAspect="1"/>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Users">
            <a:extLst>
              <a:ext uri="{FF2B5EF4-FFF2-40B4-BE49-F238E27FC236}">
                <a16:creationId xmlns:a16="http://schemas.microsoft.com/office/drawing/2014/main" id="{7AD64F11-5D43-4A65-A8AC-152E0C77C0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4" name="Content Placeholder 2">
            <a:extLst>
              <a:ext uri="{FF2B5EF4-FFF2-40B4-BE49-F238E27FC236}">
                <a16:creationId xmlns:a16="http://schemas.microsoft.com/office/drawing/2014/main" id="{EFC92672-96B1-4C80-BFB8-E562B2C17CB8}"/>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Individual Student Situations</a:t>
            </a:r>
          </a:p>
        </p:txBody>
      </p:sp>
      <p:sp>
        <p:nvSpPr>
          <p:cNvPr id="53" name="Arrow: Pentagon 52">
            <a:extLst>
              <a:ext uri="{FF2B5EF4-FFF2-40B4-BE49-F238E27FC236}">
                <a16:creationId xmlns:a16="http://schemas.microsoft.com/office/drawing/2014/main" id="{E46DA56B-EBF8-4738-9E76-63A9E72F8218}"/>
              </a:ext>
              <a:ext uri="{C183D7F6-B498-43B3-948B-1728B52AA6E4}">
                <adec:decorative xmlns:adec="http://schemas.microsoft.com/office/drawing/2017/decorative" val="1"/>
              </a:ext>
            </a:extLst>
          </p:cNvPr>
          <p:cNvSpPr>
            <a:spLocks noChangeAspect="1"/>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Downward trend">
            <a:extLst>
              <a:ext uri="{FF2B5EF4-FFF2-40B4-BE49-F238E27FC236}">
                <a16:creationId xmlns:a16="http://schemas.microsoft.com/office/drawing/2014/main" id="{D3335413-E206-43E6-A588-0074171014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0895" y="4879572"/>
            <a:ext cx="1156285" cy="1156285"/>
          </a:xfrm>
          <a:prstGeom prst="rect">
            <a:avLst/>
          </a:prstGeom>
        </p:spPr>
      </p:pic>
      <p:sp>
        <p:nvSpPr>
          <p:cNvPr id="76" name="Content Placeholder 2">
            <a:extLst>
              <a:ext uri="{FF2B5EF4-FFF2-40B4-BE49-F238E27FC236}">
                <a16:creationId xmlns:a16="http://schemas.microsoft.com/office/drawing/2014/main" id="{3E63E1BD-4DDC-48BF-A5EF-04920035AE81}"/>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Creative </a:t>
            </a:r>
            <a:r>
              <a:rPr lang="en-US" sz="1600" dirty="0"/>
              <a:t>Ways to Cut Costs</a:t>
            </a:r>
          </a:p>
        </p:txBody>
      </p:sp>
      <p:sp>
        <p:nvSpPr>
          <p:cNvPr id="60" name="Arrow: Pentagon 59">
            <a:extLst>
              <a:ext uri="{FF2B5EF4-FFF2-40B4-BE49-F238E27FC236}">
                <a16:creationId xmlns:a16="http://schemas.microsoft.com/office/drawing/2014/main" id="{30F10605-50D5-4A82-A1B6-B60D4FB837C9}"/>
              </a:ext>
              <a:ext uri="{C183D7F6-B498-43B3-948B-1728B52AA6E4}">
                <adec:decorative xmlns:adec="http://schemas.microsoft.com/office/drawing/2017/decorative" val="1"/>
              </a:ext>
            </a:extLst>
          </p:cNvPr>
          <p:cNvSpPr>
            <a:spLocks noChangeAspect="1"/>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Construction worker">
            <a:extLst>
              <a:ext uri="{FF2B5EF4-FFF2-40B4-BE49-F238E27FC236}">
                <a16:creationId xmlns:a16="http://schemas.microsoft.com/office/drawing/2014/main" id="{6AB938C8-4E3C-45DC-B15B-1002FC6A6A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7512" y="2949621"/>
            <a:ext cx="1156286" cy="1156286"/>
          </a:xfrm>
          <a:prstGeom prst="rect">
            <a:avLst/>
          </a:prstGeom>
        </p:spPr>
      </p:pic>
      <p:sp>
        <p:nvSpPr>
          <p:cNvPr id="74" name="Content Placeholder 2">
            <a:extLst>
              <a:ext uri="{FF2B5EF4-FFF2-40B4-BE49-F238E27FC236}">
                <a16:creationId xmlns:a16="http://schemas.microsoft.com/office/drawing/2014/main" id="{943D892F-145D-44F9-9603-9265511FFBD2}"/>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Earn and Save</a:t>
            </a:r>
          </a:p>
        </p:txBody>
      </p:sp>
      <p:sp>
        <p:nvSpPr>
          <p:cNvPr id="66" name="Arrow: Pentagon 65">
            <a:extLst>
              <a:ext uri="{FF2B5EF4-FFF2-40B4-BE49-F238E27FC236}">
                <a16:creationId xmlns:a16="http://schemas.microsoft.com/office/drawing/2014/main" id="{A532BCF9-3887-47EA-9A71-5434B838FF68}"/>
              </a:ext>
              <a:ext uri="{C183D7F6-B498-43B3-948B-1728B52AA6E4}">
                <adec:decorative xmlns:adec="http://schemas.microsoft.com/office/drawing/2017/decorative" val="1"/>
              </a:ext>
            </a:extLst>
          </p:cNvPr>
          <p:cNvSpPr>
            <a:spLocks noChangeAspect="1"/>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Laptop">
            <a:extLst>
              <a:ext uri="{FF2B5EF4-FFF2-40B4-BE49-F238E27FC236}">
                <a16:creationId xmlns:a16="http://schemas.microsoft.com/office/drawing/2014/main" id="{22B33F02-9783-442D-AA59-EBA7CE9EC5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6152" y="1761207"/>
            <a:ext cx="1339822" cy="1339822"/>
          </a:xfrm>
          <a:prstGeom prst="rect">
            <a:avLst/>
          </a:prstGeom>
        </p:spPr>
      </p:pic>
      <p:sp>
        <p:nvSpPr>
          <p:cNvPr id="73" name="Content Placeholder 2">
            <a:extLst>
              <a:ext uri="{FF2B5EF4-FFF2-40B4-BE49-F238E27FC236}">
                <a16:creationId xmlns:a16="http://schemas.microsoft.com/office/drawing/2014/main" id="{0569D8E1-6241-4FDD-BA0D-EE9F3D0CA7BB}"/>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File the FAFSA</a:t>
            </a:r>
          </a:p>
        </p:txBody>
      </p:sp>
      <p:sp>
        <p:nvSpPr>
          <p:cNvPr id="55" name="Arrow: Pentagon 54">
            <a:extLst>
              <a:ext uri="{FF2B5EF4-FFF2-40B4-BE49-F238E27FC236}">
                <a16:creationId xmlns:a16="http://schemas.microsoft.com/office/drawing/2014/main" id="{E28B5FA1-3DE1-4203-8A6D-FA480852446A}"/>
              </a:ext>
              <a:ext uri="{C183D7F6-B498-43B3-948B-1728B52AA6E4}">
                <adec:decorative xmlns:adec="http://schemas.microsoft.com/office/drawing/2017/decorative" val="1"/>
              </a:ext>
            </a:extLst>
          </p:cNvPr>
          <p:cNvSpPr>
            <a:spLocks noChangeAspect="1"/>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Document">
            <a:extLst>
              <a:ext uri="{FF2B5EF4-FFF2-40B4-BE49-F238E27FC236}">
                <a16:creationId xmlns:a16="http://schemas.microsoft.com/office/drawing/2014/main" id="{0FEB3BA2-3290-470A-8DF1-99C601EAB1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7359" y="3018331"/>
            <a:ext cx="1165469" cy="1165469"/>
          </a:xfrm>
          <a:prstGeom prst="rect">
            <a:avLst/>
          </a:prstGeom>
        </p:spPr>
      </p:pic>
      <p:sp>
        <p:nvSpPr>
          <p:cNvPr id="72" name="Content Placeholder 2">
            <a:extLst>
              <a:ext uri="{FF2B5EF4-FFF2-40B4-BE49-F238E27FC236}">
                <a16:creationId xmlns:a16="http://schemas.microsoft.com/office/drawing/2014/main" id="{478A8B01-DD9F-47AE-8139-A7BBFF8CBB1A}"/>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Apply for Scholarships</a:t>
            </a:r>
          </a:p>
        </p:txBody>
      </p:sp>
      <p:sp>
        <p:nvSpPr>
          <p:cNvPr id="28" name="Rectangle 27">
            <a:extLst>
              <a:ext uri="{FF2B5EF4-FFF2-40B4-BE49-F238E27FC236}">
                <a16:creationId xmlns:a16="http://schemas.microsoft.com/office/drawing/2014/main" id="{EF395A3A-1C05-47C5-A2DF-D1AE7049D80F}"/>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1337F26C-0EF3-4B23-AF26-A7DD987393D4}"/>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pic>
        <p:nvPicPr>
          <p:cNvPr id="17" name="Content Placeholder 16" descr="Confused person">
            <a:extLst>
              <a:ext uri="{FF2B5EF4-FFF2-40B4-BE49-F238E27FC236}">
                <a16:creationId xmlns:a16="http://schemas.microsoft.com/office/drawing/2014/main" id="{94F03681-327E-4A32-904A-8FCAEE92F521}"/>
              </a:ext>
            </a:extLst>
          </p:cNvPr>
          <p:cNvPicPr>
            <a:picLocks noGrp="1" noChangeAspect="1"/>
          </p:cNvPicPr>
          <p:nvPr>
            <p:ph idx="1"/>
          </p:nvPr>
        </p:nvPicPr>
        <p:blipFill>
          <a:blip r:embed="rId13">
            <a:extLst>
              <a:ext uri="{96DAC541-7B7A-43D3-8B79-37D633B846F1}">
                <asvg:svgBlip xmlns:asvg="http://schemas.microsoft.com/office/drawing/2016/SVG/main" r:embed="rId14"/>
              </a:ext>
            </a:extLst>
          </a:blip>
          <a:stretch>
            <a:fillRect/>
          </a:stretch>
        </p:blipFill>
        <p:spPr>
          <a:xfrm>
            <a:off x="643224" y="2404660"/>
            <a:ext cx="3569087" cy="3569087"/>
          </a:xfrm>
        </p:spPr>
      </p:pic>
      <p:pic>
        <p:nvPicPr>
          <p:cNvPr id="4" name="Graphic 3" descr="Dollar">
            <a:extLst>
              <a:ext uri="{FF2B5EF4-FFF2-40B4-BE49-F238E27FC236}">
                <a16:creationId xmlns:a16="http://schemas.microsoft.com/office/drawing/2014/main" id="{45560632-27C4-43A8-91BE-2430E41FF67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93312" y="2913320"/>
            <a:ext cx="632637" cy="632637"/>
          </a:xfrm>
          <a:prstGeom prst="rect">
            <a:avLst/>
          </a:prstGeom>
        </p:spPr>
      </p:pic>
      <p:pic>
        <p:nvPicPr>
          <p:cNvPr id="6" name="Graphic 5" descr="Graduation cap">
            <a:extLst>
              <a:ext uri="{FF2B5EF4-FFF2-40B4-BE49-F238E27FC236}">
                <a16:creationId xmlns:a16="http://schemas.microsoft.com/office/drawing/2014/main" id="{B8DA3FDF-DB35-4B1D-BC11-2429D4A078E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3009" y="2814970"/>
            <a:ext cx="914400" cy="914400"/>
          </a:xfrm>
          <a:prstGeom prst="rect">
            <a:avLst/>
          </a:prstGeom>
        </p:spPr>
      </p:pic>
      <p:sp>
        <p:nvSpPr>
          <p:cNvPr id="2" name="Title 1">
            <a:extLst>
              <a:ext uri="{FF2B5EF4-FFF2-40B4-BE49-F238E27FC236}">
                <a16:creationId xmlns:a16="http://schemas.microsoft.com/office/drawing/2014/main" id="{FA5C4D38-819E-6C45-B379-958459FC1E46}"/>
              </a:ext>
            </a:extLst>
          </p:cNvPr>
          <p:cNvSpPr>
            <a:spLocks noGrp="1"/>
          </p:cNvSpPr>
          <p:nvPr>
            <p:ph type="title"/>
          </p:nvPr>
        </p:nvSpPr>
        <p:spPr>
          <a:xfrm>
            <a:off x="838200" y="365125"/>
            <a:ext cx="10515600" cy="1325563"/>
          </a:xfrm>
        </p:spPr>
        <p:txBody>
          <a:bodyPr/>
          <a:lstStyle/>
          <a:p>
            <a:pPr algn="ctr"/>
            <a:r>
              <a:rPr lang="en-US" dirty="0"/>
              <a:t>Paying For College Student Bundle</a:t>
            </a:r>
          </a:p>
        </p:txBody>
      </p:sp>
    </p:spTree>
    <p:extLst>
      <p:ext uri="{BB962C8B-B14F-4D97-AF65-F5344CB8AC3E}">
        <p14:creationId xmlns:p14="http://schemas.microsoft.com/office/powerpoint/2010/main" val="316925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0" fill="hold"/>
                                        <p:tgtEl>
                                          <p:spTgt spid="24"/>
                                        </p:tgtEl>
                                        <p:attrNameLst>
                                          <p:attrName>ppt_w</p:attrName>
                                        </p:attrNameLst>
                                      </p:cBhvr>
                                      <p:tavLst>
                                        <p:tav tm="0">
                                          <p:val>
                                            <p:fltVal val="0"/>
                                          </p:val>
                                        </p:tav>
                                        <p:tav tm="100000">
                                          <p:val>
                                            <p:strVal val="#ppt_w"/>
                                          </p:val>
                                        </p:tav>
                                      </p:tavLst>
                                    </p:anim>
                                    <p:anim calcmode="lin" valueType="num">
                                      <p:cBhvr>
                                        <p:cTn id="8" dur="2000" fill="hold"/>
                                        <p:tgtEl>
                                          <p:spTgt spid="24"/>
                                        </p:tgtEl>
                                        <p:attrNameLst>
                                          <p:attrName>ppt_h</p:attrName>
                                        </p:attrNameLst>
                                      </p:cBhvr>
                                      <p:tavLst>
                                        <p:tav tm="0">
                                          <p:val>
                                            <p:fltVal val="0"/>
                                          </p:val>
                                        </p:tav>
                                        <p:tav tm="100000">
                                          <p:val>
                                            <p:strVal val="#ppt_h"/>
                                          </p:val>
                                        </p:tav>
                                      </p:tavLst>
                                    </p:anim>
                                    <p:animEffect transition="in" filter="fade">
                                      <p:cBhvr>
                                        <p:cTn id="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078B-1A8C-8245-A678-5CF0A0DF01CE}"/>
              </a:ext>
            </a:extLst>
          </p:cNvPr>
          <p:cNvSpPr>
            <a:spLocks noGrp="1"/>
          </p:cNvSpPr>
          <p:nvPr>
            <p:ph type="ctrTitle"/>
          </p:nvPr>
        </p:nvSpPr>
        <p:spPr/>
        <p:txBody>
          <a:bodyPr>
            <a:normAutofit/>
          </a:bodyPr>
          <a:lstStyle/>
          <a:p>
            <a:r>
              <a:rPr lang="en-US" sz="4400" dirty="0"/>
              <a:t>Questions?</a:t>
            </a:r>
          </a:p>
        </p:txBody>
      </p:sp>
      <p:sp>
        <p:nvSpPr>
          <p:cNvPr id="3" name="Subtitle 2">
            <a:extLst>
              <a:ext uri="{FF2B5EF4-FFF2-40B4-BE49-F238E27FC236}">
                <a16:creationId xmlns:a16="http://schemas.microsoft.com/office/drawing/2014/main" id="{90C68800-C23E-354A-977A-361F09E10138}"/>
              </a:ext>
            </a:extLst>
          </p:cNvPr>
          <p:cNvSpPr>
            <a:spLocks noGrp="1"/>
          </p:cNvSpPr>
          <p:nvPr>
            <p:ph type="subTitle" idx="1"/>
          </p:nvPr>
        </p:nvSpPr>
        <p:spPr/>
        <p:txBody>
          <a:bodyPr/>
          <a:lstStyle/>
          <a:p>
            <a:r>
              <a:rPr lang="en-US" dirty="0"/>
              <a:t>Contact Information</a:t>
            </a:r>
          </a:p>
        </p:txBody>
      </p:sp>
    </p:spTree>
    <p:extLst>
      <p:ext uri="{BB962C8B-B14F-4D97-AF65-F5344CB8AC3E}">
        <p14:creationId xmlns:p14="http://schemas.microsoft.com/office/powerpoint/2010/main" val="3823546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B804-D182-4251-8C3A-C87BAE9E6C04}"/>
              </a:ext>
            </a:extLst>
          </p:cNvPr>
          <p:cNvSpPr>
            <a:spLocks noGrp="1"/>
          </p:cNvSpPr>
          <p:nvPr>
            <p:ph type="title"/>
          </p:nvPr>
        </p:nvSpPr>
        <p:spPr/>
        <p:txBody>
          <a:bodyPr/>
          <a:lstStyle/>
          <a:p>
            <a:r>
              <a:rPr lang="en-US" dirty="0"/>
              <a:t>Video Resources</a:t>
            </a:r>
          </a:p>
        </p:txBody>
      </p:sp>
      <p:sp>
        <p:nvSpPr>
          <p:cNvPr id="3" name="Content Placeholder 2">
            <a:extLst>
              <a:ext uri="{FF2B5EF4-FFF2-40B4-BE49-F238E27FC236}">
                <a16:creationId xmlns:a16="http://schemas.microsoft.com/office/drawing/2014/main" id="{838C1000-CA26-4371-ACED-CE6EA811040C}"/>
              </a:ext>
            </a:extLst>
          </p:cNvPr>
          <p:cNvSpPr>
            <a:spLocks noGrp="1"/>
          </p:cNvSpPr>
          <p:nvPr>
            <p:ph idx="1"/>
          </p:nvPr>
        </p:nvSpPr>
        <p:spPr/>
        <p:txBody>
          <a:bodyPr>
            <a:normAutofit lnSpcReduction="10000"/>
          </a:bodyPr>
          <a:lstStyle/>
          <a:p>
            <a:r>
              <a:rPr lang="en-US" dirty="0"/>
              <a:t>What's Included in the Cost of College?</a:t>
            </a:r>
          </a:p>
          <a:p>
            <a:pPr lvl="1"/>
            <a:r>
              <a:rPr lang="en-US" dirty="0">
                <a:hlinkClick r:id="rId2"/>
              </a:rPr>
              <a:t>https://youtu.be/DDBSXNpShcE</a:t>
            </a:r>
            <a:r>
              <a:rPr lang="en-US" dirty="0"/>
              <a:t> </a:t>
            </a:r>
          </a:p>
          <a:p>
            <a:r>
              <a:rPr lang="en-US" dirty="0"/>
              <a:t>The Financial Aid Order of Operations</a:t>
            </a:r>
          </a:p>
          <a:p>
            <a:pPr lvl="1"/>
            <a:r>
              <a:rPr lang="en-US" dirty="0">
                <a:hlinkClick r:id="rId3"/>
              </a:rPr>
              <a:t>https://youtu.be/d_gAv2QSpiQ</a:t>
            </a:r>
            <a:endParaRPr lang="en-US" dirty="0"/>
          </a:p>
          <a:p>
            <a:r>
              <a:rPr lang="en-US" dirty="0"/>
              <a:t>Tips for Searching and Applying for Scholarships</a:t>
            </a:r>
          </a:p>
          <a:p>
            <a:pPr lvl="1"/>
            <a:r>
              <a:rPr lang="en-US" dirty="0">
                <a:hlinkClick r:id="rId4"/>
              </a:rPr>
              <a:t>https://youtu.be/AeD8Zslag4o</a:t>
            </a:r>
            <a:endParaRPr lang="en-US" dirty="0"/>
          </a:p>
          <a:p>
            <a:r>
              <a:rPr lang="en-US" dirty="0"/>
              <a:t> 4 Steps for Applying for Scholarships</a:t>
            </a:r>
          </a:p>
          <a:p>
            <a:pPr lvl="1"/>
            <a:r>
              <a:rPr lang="en-US" dirty="0">
                <a:hlinkClick r:id="rId5"/>
              </a:rPr>
              <a:t>https://youtu.be/LDDl-0RJCG8</a:t>
            </a:r>
            <a:endParaRPr lang="en-US" dirty="0"/>
          </a:p>
          <a:p>
            <a:r>
              <a:rPr lang="en-US" dirty="0"/>
              <a:t>4 Tips for Winning Scholarships</a:t>
            </a:r>
          </a:p>
          <a:p>
            <a:pPr lvl="1"/>
            <a:r>
              <a:rPr lang="en-US" dirty="0">
                <a:hlinkClick r:id="rId6"/>
              </a:rPr>
              <a:t>https://youtu.be/U_4wiiDJPBQ</a:t>
            </a:r>
            <a:endParaRPr lang="en-US" dirty="0"/>
          </a:p>
          <a:p>
            <a:pPr lvl="1"/>
            <a:endParaRPr lang="en-US" dirty="0"/>
          </a:p>
          <a:p>
            <a:endParaRPr lang="en-US" dirty="0"/>
          </a:p>
          <a:p>
            <a:endParaRPr lang="en-US" b="1" dirty="0"/>
          </a:p>
          <a:p>
            <a:endParaRPr lang="en-US" b="1" dirty="0"/>
          </a:p>
          <a:p>
            <a:endParaRPr lang="en-US" b="1" dirty="0"/>
          </a:p>
          <a:p>
            <a:endParaRPr lang="en-US" dirty="0"/>
          </a:p>
          <a:p>
            <a:endParaRPr lang="en-US" dirty="0"/>
          </a:p>
        </p:txBody>
      </p:sp>
    </p:spTree>
    <p:extLst>
      <p:ext uri="{BB962C8B-B14F-4D97-AF65-F5344CB8AC3E}">
        <p14:creationId xmlns:p14="http://schemas.microsoft.com/office/powerpoint/2010/main" val="847373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5063DBBA-3309-44DF-A3F3-C23ACC05D08F}"/>
              </a:ext>
            </a:extLst>
          </p:cNvPr>
          <p:cNvSpPr txBox="1">
            <a:spLocks/>
          </p:cNvSpPr>
          <p:nvPr/>
        </p:nvSpPr>
        <p:spPr>
          <a:xfrm>
            <a:off x="-11024870" y="4589463"/>
            <a:ext cx="10515600"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Tips for searching and applying</a:t>
            </a:r>
          </a:p>
          <a:p>
            <a:endParaRPr lang="en-US" dirty="0"/>
          </a:p>
        </p:txBody>
      </p:sp>
      <p:sp>
        <p:nvSpPr>
          <p:cNvPr id="23" name="Arrow: Pentagon 22">
            <a:extLst>
              <a:ext uri="{FF2B5EF4-FFF2-40B4-BE49-F238E27FC236}">
                <a16:creationId xmlns:a16="http://schemas.microsoft.com/office/drawing/2014/main" id="{128F51E8-2E39-4B52-A59E-4101AAE26EF7}"/>
              </a:ext>
              <a:ext uri="{C183D7F6-B498-43B3-948B-1728B52AA6E4}">
                <adec:decorative xmlns:adec="http://schemas.microsoft.com/office/drawing/2017/decorative" val="1"/>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Users">
            <a:extLst>
              <a:ext uri="{FF2B5EF4-FFF2-40B4-BE49-F238E27FC236}">
                <a16:creationId xmlns:a16="http://schemas.microsoft.com/office/drawing/2014/main" id="{B7032621-B40A-4C25-87C6-B1B2091122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5" name="Content Placeholder 2">
            <a:extLst>
              <a:ext uri="{FF2B5EF4-FFF2-40B4-BE49-F238E27FC236}">
                <a16:creationId xmlns:a16="http://schemas.microsoft.com/office/drawing/2014/main" id="{209C806A-EFD4-4B6D-989F-9C86FF9B804B}"/>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Individual Student Situations</a:t>
            </a:r>
          </a:p>
        </p:txBody>
      </p:sp>
      <p:sp>
        <p:nvSpPr>
          <p:cNvPr id="28" name="Arrow: Pentagon 27">
            <a:extLst>
              <a:ext uri="{FF2B5EF4-FFF2-40B4-BE49-F238E27FC236}">
                <a16:creationId xmlns:a16="http://schemas.microsoft.com/office/drawing/2014/main" id="{F7A18685-DD20-4A82-A838-1D0CABD7FAB6}"/>
              </a:ext>
              <a:ext uri="{C183D7F6-B498-43B3-948B-1728B52AA6E4}">
                <adec:decorative xmlns:adec="http://schemas.microsoft.com/office/drawing/2017/decorative" val="1"/>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descr="Downward trend">
            <a:extLst>
              <a:ext uri="{FF2B5EF4-FFF2-40B4-BE49-F238E27FC236}">
                <a16:creationId xmlns:a16="http://schemas.microsoft.com/office/drawing/2014/main" id="{9856B7B1-060C-4BC1-8B59-8D8A2F462F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0895" y="4879572"/>
            <a:ext cx="1156285" cy="1156285"/>
          </a:xfrm>
          <a:prstGeom prst="rect">
            <a:avLst/>
          </a:prstGeom>
        </p:spPr>
      </p:pic>
      <p:sp>
        <p:nvSpPr>
          <p:cNvPr id="47" name="Content Placeholder 2">
            <a:extLst>
              <a:ext uri="{FF2B5EF4-FFF2-40B4-BE49-F238E27FC236}">
                <a16:creationId xmlns:a16="http://schemas.microsoft.com/office/drawing/2014/main" id="{010EA1A2-5CCF-4612-ABC5-6F29E8E07531}"/>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Creative Ways to Cut Costs</a:t>
            </a:r>
          </a:p>
        </p:txBody>
      </p:sp>
      <p:sp>
        <p:nvSpPr>
          <p:cNvPr id="26" name="Arrow: Pentagon 25">
            <a:extLst>
              <a:ext uri="{FF2B5EF4-FFF2-40B4-BE49-F238E27FC236}">
                <a16:creationId xmlns:a16="http://schemas.microsoft.com/office/drawing/2014/main" id="{154255F0-7D8A-4D03-9EF8-0165C178F701}"/>
              </a:ext>
              <a:ext uri="{C183D7F6-B498-43B3-948B-1728B52AA6E4}">
                <adec:decorative xmlns:adec="http://schemas.microsoft.com/office/drawing/2017/decorative" val="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descr="Construction worker">
            <a:extLst>
              <a:ext uri="{FF2B5EF4-FFF2-40B4-BE49-F238E27FC236}">
                <a16:creationId xmlns:a16="http://schemas.microsoft.com/office/drawing/2014/main" id="{6F388267-D58E-4ADE-A7DD-97B877A127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7512" y="2949621"/>
            <a:ext cx="1156286" cy="1156286"/>
          </a:xfrm>
          <a:prstGeom prst="rect">
            <a:avLst/>
          </a:prstGeom>
        </p:spPr>
      </p:pic>
      <p:sp>
        <p:nvSpPr>
          <p:cNvPr id="45" name="Content Placeholder 2">
            <a:extLst>
              <a:ext uri="{FF2B5EF4-FFF2-40B4-BE49-F238E27FC236}">
                <a16:creationId xmlns:a16="http://schemas.microsoft.com/office/drawing/2014/main" id="{3DC5866F-FAC2-4395-9C01-EB7B2A6C48DB}"/>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Earn and Save</a:t>
            </a:r>
          </a:p>
        </p:txBody>
      </p:sp>
      <p:sp>
        <p:nvSpPr>
          <p:cNvPr id="34" name="Arrow: Pentagon 33">
            <a:extLst>
              <a:ext uri="{FF2B5EF4-FFF2-40B4-BE49-F238E27FC236}">
                <a16:creationId xmlns:a16="http://schemas.microsoft.com/office/drawing/2014/main" id="{F67DF5EE-B110-4379-ABFB-0C56AC56C04C}"/>
              </a:ext>
              <a:ext uri="{C183D7F6-B498-43B3-948B-1728B52AA6E4}">
                <adec:decorative xmlns:adec="http://schemas.microsoft.com/office/drawing/2017/decorative" val="1"/>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Graphic 54" descr="Laptop">
            <a:extLst>
              <a:ext uri="{FF2B5EF4-FFF2-40B4-BE49-F238E27FC236}">
                <a16:creationId xmlns:a16="http://schemas.microsoft.com/office/drawing/2014/main" id="{C5D4B1FB-50B6-4D1B-9AE0-0764B5A19E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6152" y="1761207"/>
            <a:ext cx="1339822" cy="1339822"/>
          </a:xfrm>
          <a:prstGeom prst="rect">
            <a:avLst/>
          </a:prstGeom>
        </p:spPr>
      </p:pic>
      <p:sp>
        <p:nvSpPr>
          <p:cNvPr id="44" name="Content Placeholder 2">
            <a:extLst>
              <a:ext uri="{FF2B5EF4-FFF2-40B4-BE49-F238E27FC236}">
                <a16:creationId xmlns:a16="http://schemas.microsoft.com/office/drawing/2014/main" id="{546885D8-BC9B-443F-AFEF-E5D3425B9BFA}"/>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File the FAFSA</a:t>
            </a:r>
          </a:p>
        </p:txBody>
      </p:sp>
      <p:sp>
        <p:nvSpPr>
          <p:cNvPr id="32" name="Arrow: Pentagon 31">
            <a:extLst>
              <a:ext uri="{FF2B5EF4-FFF2-40B4-BE49-F238E27FC236}">
                <a16:creationId xmlns:a16="http://schemas.microsoft.com/office/drawing/2014/main" id="{A8CFCE8B-AC1D-46C9-BC96-17589F5E49AB}"/>
              </a:ext>
              <a:ext uri="{C183D7F6-B498-43B3-948B-1728B52AA6E4}">
                <adec:decorative xmlns:adec="http://schemas.microsoft.com/office/drawing/2017/decorative" val="1"/>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Document">
            <a:extLst>
              <a:ext uri="{FF2B5EF4-FFF2-40B4-BE49-F238E27FC236}">
                <a16:creationId xmlns:a16="http://schemas.microsoft.com/office/drawing/2014/main" id="{2D1B39CC-6959-4197-9523-A72FDE275A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7359" y="3018331"/>
            <a:ext cx="1165469" cy="1165469"/>
          </a:xfrm>
          <a:prstGeom prst="rect">
            <a:avLst/>
          </a:prstGeom>
        </p:spPr>
      </p:pic>
      <p:sp>
        <p:nvSpPr>
          <p:cNvPr id="49" name="Content Placeholder 2">
            <a:extLst>
              <a:ext uri="{FF2B5EF4-FFF2-40B4-BE49-F238E27FC236}">
                <a16:creationId xmlns:a16="http://schemas.microsoft.com/office/drawing/2014/main" id="{8DEC3D33-A4BF-41A1-985A-96F8471A6663}"/>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Apply for Scholarships</a:t>
            </a:r>
          </a:p>
        </p:txBody>
      </p:sp>
      <p:sp>
        <p:nvSpPr>
          <p:cNvPr id="48" name="Rectangle 47">
            <a:extLst>
              <a:ext uri="{FF2B5EF4-FFF2-40B4-BE49-F238E27FC236}">
                <a16:creationId xmlns:a16="http://schemas.microsoft.com/office/drawing/2014/main" id="{D00BC255-C9F8-4372-9F1C-2D38FFAA0B82}"/>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2">
            <a:extLst>
              <a:ext uri="{FF2B5EF4-FFF2-40B4-BE49-F238E27FC236}">
                <a16:creationId xmlns:a16="http://schemas.microsoft.com/office/drawing/2014/main" id="{767DC11F-9F39-4044-A05A-3AFAE18FAB5A}"/>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pic>
        <p:nvPicPr>
          <p:cNvPr id="41" name="Graphic 40" descr="Dollar">
            <a:extLst>
              <a:ext uri="{FF2B5EF4-FFF2-40B4-BE49-F238E27FC236}">
                <a16:creationId xmlns:a16="http://schemas.microsoft.com/office/drawing/2014/main" id="{D5E62EB9-801C-4E2F-B3AA-DFE3556DAF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93312" y="2913320"/>
            <a:ext cx="632637" cy="632637"/>
          </a:xfrm>
          <a:prstGeom prst="rect">
            <a:avLst/>
          </a:prstGeom>
        </p:spPr>
      </p:pic>
      <p:pic>
        <p:nvPicPr>
          <p:cNvPr id="42" name="Graphic 41" descr="Graduation cap">
            <a:extLst>
              <a:ext uri="{FF2B5EF4-FFF2-40B4-BE49-F238E27FC236}">
                <a16:creationId xmlns:a16="http://schemas.microsoft.com/office/drawing/2014/main" id="{0115ECE5-82C4-4F18-946A-C915E7639F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3009" y="2814970"/>
            <a:ext cx="914400" cy="914400"/>
          </a:xfrm>
          <a:prstGeom prst="rect">
            <a:avLst/>
          </a:prstGeom>
        </p:spPr>
      </p:pic>
      <p:pic>
        <p:nvPicPr>
          <p:cNvPr id="40" name="Content Placeholder 16" descr="Confused person">
            <a:extLst>
              <a:ext uri="{FF2B5EF4-FFF2-40B4-BE49-F238E27FC236}">
                <a16:creationId xmlns:a16="http://schemas.microsoft.com/office/drawing/2014/main" id="{062FE29F-8395-4EED-9E83-8361D1118F45}"/>
              </a:ext>
            </a:extLst>
          </p:cNvPr>
          <p:cNvPicPr>
            <a:picLocks noGrp="1" noChangeAspect="1"/>
          </p:cNvPicPr>
          <p:nvPr>
            <p:ph idx="1"/>
          </p:nvPr>
        </p:nvPicPr>
        <p:blipFill>
          <a:blip r:embed="rId17">
            <a:extLst>
              <a:ext uri="{96DAC541-7B7A-43D3-8B79-37D633B846F1}">
                <asvg:svgBlip xmlns:asvg="http://schemas.microsoft.com/office/drawing/2016/SVG/main" r:embed="rId18"/>
              </a:ext>
            </a:extLst>
          </a:blip>
          <a:stretch>
            <a:fillRect/>
          </a:stretch>
        </p:blipFill>
        <p:spPr>
          <a:xfrm>
            <a:off x="643224" y="2404660"/>
            <a:ext cx="3569087" cy="3569087"/>
          </a:xfrm>
        </p:spPr>
      </p:pic>
      <p:sp>
        <p:nvSpPr>
          <p:cNvPr id="39" name="Title 1">
            <a:extLst>
              <a:ext uri="{FF2B5EF4-FFF2-40B4-BE49-F238E27FC236}">
                <a16:creationId xmlns:a16="http://schemas.microsoft.com/office/drawing/2014/main" id="{7292A26B-9184-4FFB-9858-1BC59853E7A4}"/>
              </a:ext>
            </a:extLst>
          </p:cNvPr>
          <p:cNvSpPr>
            <a:spLocks noGrp="1"/>
          </p:cNvSpPr>
          <p:nvPr>
            <p:ph type="title"/>
          </p:nvPr>
        </p:nvSpPr>
        <p:spPr>
          <a:xfrm>
            <a:off x="838200" y="365125"/>
            <a:ext cx="10515600" cy="1325563"/>
          </a:xfrm>
        </p:spPr>
        <p:txBody>
          <a:bodyPr/>
          <a:lstStyle/>
          <a:p>
            <a:pPr algn="ctr"/>
            <a:r>
              <a:rPr lang="en-US" dirty="0"/>
              <a:t>Paying For College Student Bundle</a:t>
            </a:r>
          </a:p>
        </p:txBody>
      </p:sp>
    </p:spTree>
    <p:extLst>
      <p:ext uri="{BB962C8B-B14F-4D97-AF65-F5344CB8AC3E}">
        <p14:creationId xmlns:p14="http://schemas.microsoft.com/office/powerpoint/2010/main" val="3679439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of a young school boy">
            <a:extLst>
              <a:ext uri="{FF2B5EF4-FFF2-40B4-BE49-F238E27FC236}">
                <a16:creationId xmlns:a16="http://schemas.microsoft.com/office/drawing/2014/main" id="{2E5D3639-D9C9-4A24-A53A-7C67F5390CA4}"/>
              </a:ext>
            </a:extLst>
          </p:cNvPr>
          <p:cNvPicPr>
            <a:picLocks noChangeAspect="1"/>
          </p:cNvPicPr>
          <p:nvPr/>
        </p:nvPicPr>
        <p:blipFill rotWithShape="1">
          <a:blip r:embed="rId3"/>
          <a:srcRect l="30535"/>
          <a:stretch/>
        </p:blipFill>
        <p:spPr>
          <a:xfrm>
            <a:off x="-138544" y="-1"/>
            <a:ext cx="7173870" cy="6858000"/>
          </a:xfrm>
          <a:prstGeom prst="rect">
            <a:avLst/>
          </a:prstGeom>
        </p:spPr>
      </p:pic>
      <p:sp>
        <p:nvSpPr>
          <p:cNvPr id="6" name="Text Placeholder 3">
            <a:extLst>
              <a:ext uri="{FF2B5EF4-FFF2-40B4-BE49-F238E27FC236}">
                <a16:creationId xmlns:a16="http://schemas.microsoft.com/office/drawing/2014/main" id="{53D0D6C8-405E-4A8D-B497-2F022E5FF97C}"/>
              </a:ext>
            </a:extLst>
          </p:cNvPr>
          <p:cNvSpPr>
            <a:spLocks noGrp="1"/>
          </p:cNvSpPr>
          <p:nvPr>
            <p:ph type="body" sz="half" idx="2"/>
          </p:nvPr>
        </p:nvSpPr>
        <p:spPr>
          <a:xfrm>
            <a:off x="7560802" y="2057399"/>
            <a:ext cx="3932237" cy="4220737"/>
          </a:xfrm>
        </p:spPr>
        <p:txBody>
          <a:bodyPr>
            <a:normAutofit/>
          </a:bodyPr>
          <a:lstStyle/>
          <a:p>
            <a:r>
              <a:rPr lang="en-US" sz="2000" dirty="0"/>
              <a:t>Scholarships are not just for high school seniors or current college students! </a:t>
            </a:r>
          </a:p>
          <a:p>
            <a:r>
              <a:rPr lang="en-US" sz="2000" dirty="0"/>
              <a:t>For example, these scholarship providers open applications to students in kindergarten:</a:t>
            </a:r>
          </a:p>
          <a:p>
            <a:endParaRPr lang="en-US" sz="2000" dirty="0"/>
          </a:p>
          <a:p>
            <a:pPr marL="285750" indent="-285750">
              <a:buFont typeface="Arial" panose="020B0604020202020204" pitchFamily="34" charset="0"/>
              <a:buChar char="•"/>
            </a:pPr>
            <a:r>
              <a:rPr lang="en-US" sz="2000" dirty="0"/>
              <a:t>My529</a:t>
            </a:r>
            <a:r>
              <a:rPr lang="en-US" sz="2000" baseline="30000" dirty="0"/>
              <a:t>TM</a:t>
            </a:r>
            <a:r>
              <a:rPr lang="en-US" sz="2000" dirty="0"/>
              <a:t> Make Your Mark </a:t>
            </a:r>
          </a:p>
          <a:p>
            <a:pPr marL="285750" indent="-285750">
              <a:buFont typeface="Arial" panose="020B0604020202020204" pitchFamily="34" charset="0"/>
              <a:buChar char="•"/>
            </a:pPr>
            <a:r>
              <a:rPr lang="en-US" sz="2000" dirty="0"/>
              <a:t>My529</a:t>
            </a:r>
            <a:r>
              <a:rPr lang="en-US" sz="2000" baseline="30000" dirty="0"/>
              <a:t>TM</a:t>
            </a:r>
            <a:r>
              <a:rPr lang="en-US" sz="2000" dirty="0"/>
              <a:t> Book Your Summer</a:t>
            </a:r>
          </a:p>
          <a:p>
            <a:pPr marL="285750" indent="-285750">
              <a:buFont typeface="Arial" panose="020B0604020202020204" pitchFamily="34" charset="0"/>
              <a:buChar char="•"/>
            </a:pPr>
            <a:r>
              <a:rPr lang="en-US" sz="2000" dirty="0"/>
              <a:t>Doodle4Google</a:t>
            </a:r>
            <a:r>
              <a:rPr lang="en-US" sz="2000" baseline="30000" dirty="0"/>
              <a:t>TM</a:t>
            </a:r>
            <a:endParaRPr lang="en-US" sz="2000" dirty="0"/>
          </a:p>
        </p:txBody>
      </p:sp>
      <p:sp>
        <p:nvSpPr>
          <p:cNvPr id="5" name="Title 1">
            <a:extLst>
              <a:ext uri="{FF2B5EF4-FFF2-40B4-BE49-F238E27FC236}">
                <a16:creationId xmlns:a16="http://schemas.microsoft.com/office/drawing/2014/main" id="{A3E68BC8-6741-4368-AA04-E5E95982BA06}"/>
              </a:ext>
            </a:extLst>
          </p:cNvPr>
          <p:cNvSpPr>
            <a:spLocks noGrp="1"/>
          </p:cNvSpPr>
          <p:nvPr>
            <p:ph type="title"/>
          </p:nvPr>
        </p:nvSpPr>
        <p:spPr>
          <a:xfrm>
            <a:off x="7560802" y="457200"/>
            <a:ext cx="3932237" cy="1600200"/>
          </a:xfrm>
        </p:spPr>
        <p:txBody>
          <a:bodyPr>
            <a:normAutofit/>
          </a:bodyPr>
          <a:lstStyle/>
          <a:p>
            <a:r>
              <a:rPr lang="en-US" sz="4400" dirty="0"/>
              <a:t>Did you know?</a:t>
            </a:r>
          </a:p>
        </p:txBody>
      </p:sp>
    </p:spTree>
    <p:extLst>
      <p:ext uri="{BB962C8B-B14F-4D97-AF65-F5344CB8AC3E}">
        <p14:creationId xmlns:p14="http://schemas.microsoft.com/office/powerpoint/2010/main" val="2774320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78703FDA-313D-436D-A588-A2CBF58E0266}"/>
              </a:ext>
            </a:extLst>
          </p:cNvPr>
          <p:cNvSpPr>
            <a:spLocks noGrp="1"/>
          </p:cNvSpPr>
          <p:nvPr>
            <p:ph idx="1"/>
          </p:nvPr>
        </p:nvSpPr>
        <p:spPr>
          <a:xfrm>
            <a:off x="838200" y="1825625"/>
            <a:ext cx="10515600" cy="4351338"/>
          </a:xfrm>
        </p:spPr>
        <p:txBody>
          <a:bodyPr>
            <a:noAutofit/>
          </a:bodyPr>
          <a:lstStyle/>
          <a:p>
            <a:pPr marL="285750" indent="-285750">
              <a:buFont typeface="Arial" panose="020B0604020202020204" pitchFamily="34" charset="0"/>
              <a:buChar char="•"/>
            </a:pPr>
            <a:r>
              <a:rPr lang="en-US" sz="2400" dirty="0"/>
              <a:t>State and local government</a:t>
            </a:r>
          </a:p>
          <a:p>
            <a:pPr marL="285750" indent="-285750">
              <a:buFont typeface="Arial" panose="020B0604020202020204" pitchFamily="34" charset="0"/>
              <a:buChar char="•"/>
            </a:pPr>
            <a:r>
              <a:rPr lang="en-US" sz="2400" dirty="0"/>
              <a:t>Technical colleges, community colleges, and universities</a:t>
            </a:r>
          </a:p>
          <a:p>
            <a:pPr marL="285750" indent="-285750">
              <a:buFont typeface="Arial" panose="020B0604020202020204" pitchFamily="34" charset="0"/>
              <a:buChar char="•"/>
            </a:pPr>
            <a:r>
              <a:rPr lang="en-US" sz="2400" dirty="0"/>
              <a:t>Community organizations, school districts, and K-12 schools</a:t>
            </a:r>
          </a:p>
          <a:p>
            <a:pPr marL="285750" indent="-285750">
              <a:buFont typeface="Arial" panose="020B0604020202020204" pitchFamily="34" charset="0"/>
              <a:buChar char="•"/>
            </a:pPr>
            <a:r>
              <a:rPr lang="en-US" sz="2400" dirty="0"/>
              <a:t>Companies and corporations </a:t>
            </a:r>
          </a:p>
          <a:p>
            <a:pPr marL="285750" indent="-285750">
              <a:buFont typeface="Arial" panose="020B0604020202020204" pitchFamily="34" charset="0"/>
              <a:buChar char="•"/>
            </a:pPr>
            <a:r>
              <a:rPr lang="en-US" sz="2400" dirty="0"/>
              <a:t>Private donors</a:t>
            </a:r>
          </a:p>
        </p:txBody>
      </p:sp>
      <p:sp>
        <p:nvSpPr>
          <p:cNvPr id="4" name="Title 1">
            <a:extLst>
              <a:ext uri="{FF2B5EF4-FFF2-40B4-BE49-F238E27FC236}">
                <a16:creationId xmlns:a16="http://schemas.microsoft.com/office/drawing/2014/main" id="{053D9AC7-7EDD-4379-B55E-C607679EB9F4}"/>
              </a:ext>
            </a:extLst>
          </p:cNvPr>
          <p:cNvSpPr>
            <a:spLocks noGrp="1"/>
          </p:cNvSpPr>
          <p:nvPr>
            <p:ph type="title"/>
          </p:nvPr>
        </p:nvSpPr>
        <p:spPr>
          <a:xfrm>
            <a:off x="838200" y="365125"/>
            <a:ext cx="10515600" cy="1325563"/>
          </a:xfrm>
        </p:spPr>
        <p:txBody>
          <a:bodyPr>
            <a:normAutofit/>
          </a:bodyPr>
          <a:lstStyle/>
          <a:p>
            <a:r>
              <a:rPr lang="en-US" dirty="0"/>
              <a:t>Who provides scholarships?</a:t>
            </a:r>
          </a:p>
        </p:txBody>
      </p:sp>
    </p:spTree>
    <p:extLst>
      <p:ext uri="{BB962C8B-B14F-4D97-AF65-F5344CB8AC3E}">
        <p14:creationId xmlns:p14="http://schemas.microsoft.com/office/powerpoint/2010/main" val="2871069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4">
            <a:extLst>
              <a:ext uri="{FF2B5EF4-FFF2-40B4-BE49-F238E27FC236}">
                <a16:creationId xmlns:a16="http://schemas.microsoft.com/office/drawing/2014/main" id="{593B195F-CAD8-4F6D-8C34-7EAC818E28C7}"/>
              </a:ext>
            </a:extLst>
          </p:cNvPr>
          <p:cNvSpPr txBox="1">
            <a:spLocks/>
          </p:cNvSpPr>
          <p:nvPr/>
        </p:nvSpPr>
        <p:spPr>
          <a:xfrm>
            <a:off x="6680200" y="1673225"/>
            <a:ext cx="5143500" cy="466725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50000"/>
              </a:lnSpc>
              <a:buFont typeface="Arial" panose="020B0604020202020204" pitchFamily="34" charset="0"/>
              <a:buNone/>
            </a:pPr>
            <a:r>
              <a:rPr lang="en-US" dirty="0"/>
              <a:t>Identity-based scholarships</a:t>
            </a:r>
          </a:p>
          <a:p>
            <a:pPr marL="0" indent="0">
              <a:lnSpc>
                <a:spcPct val="250000"/>
              </a:lnSpc>
              <a:buFont typeface="Arial" panose="020B0604020202020204" pitchFamily="34" charset="0"/>
              <a:buNone/>
            </a:pPr>
            <a:r>
              <a:rPr lang="en-US" dirty="0"/>
              <a:t>Field of study scholarships</a:t>
            </a:r>
          </a:p>
          <a:p>
            <a:pPr marL="0" indent="0">
              <a:lnSpc>
                <a:spcPct val="250000"/>
              </a:lnSpc>
              <a:buFont typeface="Arial" panose="020B0604020202020204" pitchFamily="34" charset="0"/>
              <a:buNone/>
            </a:pPr>
            <a:r>
              <a:rPr lang="en-US" dirty="0"/>
              <a:t>Creative or artistic scholarships</a:t>
            </a:r>
          </a:p>
          <a:p>
            <a:pPr marL="0" indent="0">
              <a:lnSpc>
                <a:spcPct val="250000"/>
              </a:lnSpc>
              <a:buFont typeface="Arial" panose="020B0604020202020204" pitchFamily="34" charset="0"/>
              <a:buNone/>
            </a:pPr>
            <a:r>
              <a:rPr lang="en-US" dirty="0"/>
              <a:t>Military scholarships</a:t>
            </a:r>
          </a:p>
          <a:p>
            <a:pPr marL="0" indent="0">
              <a:lnSpc>
                <a:spcPct val="250000"/>
              </a:lnSpc>
              <a:buFont typeface="Arial" panose="020B0604020202020204" pitchFamily="34" charset="0"/>
              <a:buNone/>
            </a:pPr>
            <a:endParaRPr lang="en-US" dirty="0"/>
          </a:p>
        </p:txBody>
      </p:sp>
      <p:pic>
        <p:nvPicPr>
          <p:cNvPr id="13" name="Graphic 12" descr="Soldier">
            <a:extLst>
              <a:ext uri="{FF2B5EF4-FFF2-40B4-BE49-F238E27FC236}">
                <a16:creationId xmlns:a16="http://schemas.microsoft.com/office/drawing/2014/main" id="{5DCA2DDE-6CAF-4137-B750-F3BD79E011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6950" y="5367815"/>
            <a:ext cx="914400" cy="914400"/>
          </a:xfrm>
          <a:prstGeom prst="rect">
            <a:avLst/>
          </a:prstGeom>
        </p:spPr>
      </p:pic>
      <p:pic>
        <p:nvPicPr>
          <p:cNvPr id="12" name="Graphic 11" descr="Drama">
            <a:extLst>
              <a:ext uri="{FF2B5EF4-FFF2-40B4-BE49-F238E27FC236}">
                <a16:creationId xmlns:a16="http://schemas.microsoft.com/office/drawing/2014/main" id="{5E4DBA52-6B6E-4EDC-ADEE-EBB003962C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6950" y="4220220"/>
            <a:ext cx="914400" cy="914400"/>
          </a:xfrm>
          <a:prstGeom prst="rect">
            <a:avLst/>
          </a:prstGeom>
        </p:spPr>
      </p:pic>
      <p:pic>
        <p:nvPicPr>
          <p:cNvPr id="11" name="Graphic 10" descr="Classroom">
            <a:extLst>
              <a:ext uri="{FF2B5EF4-FFF2-40B4-BE49-F238E27FC236}">
                <a16:creationId xmlns:a16="http://schemas.microsoft.com/office/drawing/2014/main" id="{022B8ACD-D0A6-4E97-8722-5628783BBC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6950" y="3054220"/>
            <a:ext cx="914400" cy="914400"/>
          </a:xfrm>
          <a:prstGeom prst="rect">
            <a:avLst/>
          </a:prstGeom>
        </p:spPr>
      </p:pic>
      <p:pic>
        <p:nvPicPr>
          <p:cNvPr id="10" name="Graphic 9" descr="Group of men">
            <a:extLst>
              <a:ext uri="{FF2B5EF4-FFF2-40B4-BE49-F238E27FC236}">
                <a16:creationId xmlns:a16="http://schemas.microsoft.com/office/drawing/2014/main" id="{D2D2CA55-7BA8-401A-B4E4-68083D908C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16950" y="1901990"/>
            <a:ext cx="914400" cy="914400"/>
          </a:xfrm>
          <a:prstGeom prst="rect">
            <a:avLst/>
          </a:prstGeom>
        </p:spPr>
      </p:pic>
      <p:sp>
        <p:nvSpPr>
          <p:cNvPr id="5" name="Content Placeholder 2">
            <a:extLst>
              <a:ext uri="{FF2B5EF4-FFF2-40B4-BE49-F238E27FC236}">
                <a16:creationId xmlns:a16="http://schemas.microsoft.com/office/drawing/2014/main" id="{265E4EE9-2915-41F2-B3E7-AF625EB05E22}"/>
              </a:ext>
            </a:extLst>
          </p:cNvPr>
          <p:cNvSpPr>
            <a:spLocks noGrp="1"/>
          </p:cNvSpPr>
          <p:nvPr>
            <p:ph sz="half" idx="1"/>
          </p:nvPr>
        </p:nvSpPr>
        <p:spPr>
          <a:xfrm>
            <a:off x="1191400" y="1673225"/>
            <a:ext cx="4942700" cy="4667250"/>
          </a:xfrm>
        </p:spPr>
        <p:txBody>
          <a:bodyPr>
            <a:normAutofit/>
          </a:bodyPr>
          <a:lstStyle/>
          <a:p>
            <a:pPr marL="0" indent="0">
              <a:lnSpc>
                <a:spcPct val="250000"/>
              </a:lnSpc>
              <a:buNone/>
            </a:pPr>
            <a:r>
              <a:rPr lang="en-US" dirty="0"/>
              <a:t>Merit-based scholarships</a:t>
            </a:r>
          </a:p>
          <a:p>
            <a:pPr marL="0" indent="0">
              <a:lnSpc>
                <a:spcPct val="250000"/>
              </a:lnSpc>
              <a:buNone/>
            </a:pPr>
            <a:r>
              <a:rPr lang="en-US" dirty="0"/>
              <a:t>Need-based scholarships</a:t>
            </a:r>
          </a:p>
          <a:p>
            <a:pPr marL="0" indent="0">
              <a:lnSpc>
                <a:spcPct val="250000"/>
              </a:lnSpc>
              <a:buNone/>
            </a:pPr>
            <a:r>
              <a:rPr lang="en-US" dirty="0"/>
              <a:t>Athletic scholarships</a:t>
            </a:r>
          </a:p>
          <a:p>
            <a:pPr marL="0" indent="0">
              <a:lnSpc>
                <a:spcPct val="250000"/>
              </a:lnSpc>
              <a:buNone/>
            </a:pPr>
            <a:r>
              <a:rPr lang="en-US" dirty="0"/>
              <a:t>Activity-based scholarships</a:t>
            </a:r>
            <a:endParaRPr lang="en-US" sz="2400" dirty="0"/>
          </a:p>
        </p:txBody>
      </p:sp>
      <p:pic>
        <p:nvPicPr>
          <p:cNvPr id="9" name="Graphic 8" descr="Cheers">
            <a:extLst>
              <a:ext uri="{FF2B5EF4-FFF2-40B4-BE49-F238E27FC236}">
                <a16:creationId xmlns:a16="http://schemas.microsoft.com/office/drawing/2014/main" id="{29D186C9-3F92-4409-992E-85C9093EBA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3000" y="5374213"/>
            <a:ext cx="914400" cy="914400"/>
          </a:xfrm>
          <a:prstGeom prst="rect">
            <a:avLst/>
          </a:prstGeom>
        </p:spPr>
      </p:pic>
      <p:pic>
        <p:nvPicPr>
          <p:cNvPr id="8" name="Graphic 7" descr="Sport balls">
            <a:extLst>
              <a:ext uri="{FF2B5EF4-FFF2-40B4-BE49-F238E27FC236}">
                <a16:creationId xmlns:a16="http://schemas.microsoft.com/office/drawing/2014/main" id="{32B5D993-0147-409E-A1C3-4BAF38C333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3000" y="4224815"/>
            <a:ext cx="914400" cy="914400"/>
          </a:xfrm>
          <a:prstGeom prst="rect">
            <a:avLst/>
          </a:prstGeom>
        </p:spPr>
      </p:pic>
      <p:pic>
        <p:nvPicPr>
          <p:cNvPr id="7" name="Graphic 6" descr="Wallet">
            <a:extLst>
              <a:ext uri="{FF2B5EF4-FFF2-40B4-BE49-F238E27FC236}">
                <a16:creationId xmlns:a16="http://schemas.microsoft.com/office/drawing/2014/main" id="{A855301A-92E3-4F3E-8AFD-E1939935D6A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3000" y="3041583"/>
            <a:ext cx="914400" cy="929116"/>
          </a:xfrm>
          <a:prstGeom prst="rect">
            <a:avLst/>
          </a:prstGeom>
        </p:spPr>
      </p:pic>
      <p:grpSp>
        <p:nvGrpSpPr>
          <p:cNvPr id="14" name="Group 13" descr="An icon of a paper with an A+ on it.">
            <a:extLst>
              <a:ext uri="{FF2B5EF4-FFF2-40B4-BE49-F238E27FC236}">
                <a16:creationId xmlns:a16="http://schemas.microsoft.com/office/drawing/2014/main" id="{0A1D943C-9BF0-4B04-9233-8BF8440B3411}"/>
              </a:ext>
            </a:extLst>
          </p:cNvPr>
          <p:cNvGrpSpPr/>
          <p:nvPr/>
        </p:nvGrpSpPr>
        <p:grpSpPr>
          <a:xfrm>
            <a:off x="335331" y="1915254"/>
            <a:ext cx="914400" cy="914400"/>
            <a:chOff x="9398000" y="881939"/>
            <a:chExt cx="914400" cy="914400"/>
          </a:xfrm>
        </p:grpSpPr>
        <p:pic>
          <p:nvPicPr>
            <p:cNvPr id="15" name="Graphic 14" descr="Paper">
              <a:extLst>
                <a:ext uri="{FF2B5EF4-FFF2-40B4-BE49-F238E27FC236}">
                  <a16:creationId xmlns:a16="http://schemas.microsoft.com/office/drawing/2014/main" id="{85352AA0-6033-4B53-96E5-01025F88C2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398000" y="881939"/>
              <a:ext cx="914400" cy="914400"/>
            </a:xfrm>
            <a:prstGeom prst="rect">
              <a:avLst/>
            </a:prstGeom>
          </p:spPr>
        </p:pic>
        <p:sp>
          <p:nvSpPr>
            <p:cNvPr id="16" name="Rectangle 15">
              <a:extLst>
                <a:ext uri="{FF2B5EF4-FFF2-40B4-BE49-F238E27FC236}">
                  <a16:creationId xmlns:a16="http://schemas.microsoft.com/office/drawing/2014/main" id="{B73CD57E-2550-418D-A0DD-1E24D2CF8299}"/>
                </a:ext>
              </a:extLst>
            </p:cNvPr>
            <p:cNvSpPr/>
            <p:nvPr/>
          </p:nvSpPr>
          <p:spPr>
            <a:xfrm rot="20841547">
              <a:off x="9592948" y="1126791"/>
              <a:ext cx="524504" cy="461665"/>
            </a:xfrm>
            <a:prstGeom prst="rect">
              <a:avLst/>
            </a:prstGeom>
            <a:noFill/>
            <a:effectLst/>
          </p:spPr>
          <p:txBody>
            <a:bodyPr wrap="none" lIns="91440" tIns="45720" rIns="91440" bIns="45720">
              <a:spAutoFit/>
            </a:bodyPr>
            <a:lstStyle/>
            <a:p>
              <a:pPr algn="ctr"/>
              <a:r>
                <a:rPr lang="en-US" sz="2400" b="1" dirty="0">
                  <a:ln w="0"/>
                  <a:solidFill>
                    <a:srgbClr val="00AFD7"/>
                  </a:solidFill>
                </a:rPr>
                <a:t>A+</a:t>
              </a:r>
              <a:endParaRPr lang="en-US" sz="2400" b="1" cap="none" spc="0" dirty="0">
                <a:ln w="0"/>
                <a:solidFill>
                  <a:srgbClr val="00AFD7"/>
                </a:solidFill>
              </a:endParaRPr>
            </a:p>
          </p:txBody>
        </p:sp>
      </p:grpSp>
      <p:sp>
        <p:nvSpPr>
          <p:cNvPr id="4" name="Title 1">
            <a:extLst>
              <a:ext uri="{FF2B5EF4-FFF2-40B4-BE49-F238E27FC236}">
                <a16:creationId xmlns:a16="http://schemas.microsoft.com/office/drawing/2014/main" id="{BBC02F21-97E1-430E-8715-10E27F72ECF5}"/>
              </a:ext>
            </a:extLst>
          </p:cNvPr>
          <p:cNvSpPr>
            <a:spLocks noGrp="1"/>
          </p:cNvSpPr>
          <p:nvPr>
            <p:ph type="title"/>
          </p:nvPr>
        </p:nvSpPr>
        <p:spPr>
          <a:xfrm>
            <a:off x="485000" y="377762"/>
            <a:ext cx="10515600" cy="1325563"/>
          </a:xfrm>
        </p:spPr>
        <p:txBody>
          <a:bodyPr/>
          <a:lstStyle/>
          <a:p>
            <a:r>
              <a:rPr lang="en-US" dirty="0"/>
              <a:t>Common types of scholarships:</a:t>
            </a:r>
          </a:p>
        </p:txBody>
      </p:sp>
    </p:spTree>
    <p:extLst>
      <p:ext uri="{BB962C8B-B14F-4D97-AF65-F5344CB8AC3E}">
        <p14:creationId xmlns:p14="http://schemas.microsoft.com/office/powerpoint/2010/main" val="930446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a woman working on the computer and taking notes.">
            <a:extLst>
              <a:ext uri="{FF2B5EF4-FFF2-40B4-BE49-F238E27FC236}">
                <a16:creationId xmlns:a16="http://schemas.microsoft.com/office/drawing/2014/main" id="{D4799F37-0081-4FEB-B115-C9013436789B}"/>
              </a:ext>
            </a:extLst>
          </p:cNvPr>
          <p:cNvPicPr>
            <a:picLocks noChangeAspect="1"/>
          </p:cNvPicPr>
          <p:nvPr/>
        </p:nvPicPr>
        <p:blipFill rotWithShape="1">
          <a:blip r:embed="rId3"/>
          <a:srcRect l="32508" t="11" r="5641" b="2036"/>
          <a:stretch/>
        </p:blipFill>
        <p:spPr>
          <a:xfrm>
            <a:off x="5828778" y="0"/>
            <a:ext cx="6363222" cy="6718300"/>
          </a:xfrm>
          <a:prstGeom prst="rect">
            <a:avLst/>
          </a:prstGeom>
        </p:spPr>
      </p:pic>
      <p:sp>
        <p:nvSpPr>
          <p:cNvPr id="7" name="Text Placeholder 3">
            <a:extLst>
              <a:ext uri="{FF2B5EF4-FFF2-40B4-BE49-F238E27FC236}">
                <a16:creationId xmlns:a16="http://schemas.microsoft.com/office/drawing/2014/main" id="{F742C703-7013-446E-A2F2-AE5882C41F24}"/>
              </a:ext>
            </a:extLst>
          </p:cNvPr>
          <p:cNvSpPr>
            <a:spLocks noGrp="1"/>
          </p:cNvSpPr>
          <p:nvPr>
            <p:ph sz="half" idx="1"/>
          </p:nvPr>
        </p:nvSpPr>
        <p:spPr>
          <a:xfrm>
            <a:off x="634250" y="1825625"/>
            <a:ext cx="5159407" cy="4351338"/>
          </a:xfrm>
        </p:spPr>
        <p:txBody>
          <a:bodyPr>
            <a:noAutofit/>
          </a:bodyPr>
          <a:lstStyle/>
          <a:p>
            <a:pPr marL="457200" indent="-457200">
              <a:buFont typeface="+mj-lt"/>
              <a:buAutoNum type="arabicPeriod"/>
            </a:pPr>
            <a:r>
              <a:rPr lang="en-US" sz="2400" b="1" dirty="0">
                <a:solidFill>
                  <a:srgbClr val="33737F"/>
                </a:solidFill>
              </a:rPr>
              <a:t>School counseling or guidance office</a:t>
            </a:r>
          </a:p>
          <a:p>
            <a:pPr marL="457200" indent="-457200">
              <a:buFont typeface="+mj-lt"/>
              <a:buAutoNum type="arabicPeriod"/>
            </a:pPr>
            <a:r>
              <a:rPr lang="en-US" sz="2400" b="1" dirty="0">
                <a:solidFill>
                  <a:srgbClr val="33737F"/>
                </a:solidFill>
              </a:rPr>
              <a:t>Apply through your college or university</a:t>
            </a:r>
          </a:p>
          <a:p>
            <a:pPr marL="457200" indent="-457200">
              <a:buFont typeface="+mj-lt"/>
              <a:buAutoNum type="arabicPeriod"/>
            </a:pPr>
            <a:r>
              <a:rPr lang="en-US" sz="2400" b="1" dirty="0">
                <a:solidFill>
                  <a:srgbClr val="33737F"/>
                </a:solidFill>
              </a:rPr>
              <a:t>Explore employer-sponsored tuition</a:t>
            </a:r>
          </a:p>
          <a:p>
            <a:pPr marL="457200" indent="-457200">
              <a:buFont typeface="+mj-lt"/>
              <a:buAutoNum type="arabicPeriod"/>
            </a:pPr>
            <a:r>
              <a:rPr lang="en-US" sz="2400" b="1" dirty="0">
                <a:solidFill>
                  <a:srgbClr val="33737F"/>
                </a:solidFill>
              </a:rPr>
              <a:t>Community scholarships</a:t>
            </a:r>
          </a:p>
          <a:p>
            <a:pPr marL="457200" indent="-457200">
              <a:buFont typeface="+mj-lt"/>
              <a:buAutoNum type="arabicPeriod"/>
            </a:pPr>
            <a:r>
              <a:rPr lang="en-US" sz="2400" b="1" dirty="0">
                <a:solidFill>
                  <a:srgbClr val="33737F"/>
                </a:solidFill>
              </a:rPr>
              <a:t>Online scholarship search</a:t>
            </a:r>
          </a:p>
          <a:p>
            <a:pPr marL="457200" indent="-457200">
              <a:buFont typeface="+mj-lt"/>
              <a:buAutoNum type="arabicPeriod"/>
            </a:pPr>
            <a:r>
              <a:rPr lang="en-US" sz="2400" b="1" dirty="0">
                <a:solidFill>
                  <a:srgbClr val="33737F"/>
                </a:solidFill>
              </a:rPr>
              <a:t>File the FAFSA</a:t>
            </a:r>
          </a:p>
        </p:txBody>
      </p:sp>
      <p:sp>
        <p:nvSpPr>
          <p:cNvPr id="6" name="Title 1">
            <a:extLst>
              <a:ext uri="{FF2B5EF4-FFF2-40B4-BE49-F238E27FC236}">
                <a16:creationId xmlns:a16="http://schemas.microsoft.com/office/drawing/2014/main" id="{AB8D4AE9-189D-45B0-9C1A-0BC8BABEF414}"/>
              </a:ext>
            </a:extLst>
          </p:cNvPr>
          <p:cNvSpPr>
            <a:spLocks noGrp="1"/>
          </p:cNvSpPr>
          <p:nvPr>
            <p:ph type="title"/>
          </p:nvPr>
        </p:nvSpPr>
        <p:spPr>
          <a:xfrm>
            <a:off x="639097" y="496114"/>
            <a:ext cx="5036826" cy="1325563"/>
          </a:xfrm>
        </p:spPr>
        <p:txBody>
          <a:bodyPr>
            <a:normAutofit/>
          </a:bodyPr>
          <a:lstStyle/>
          <a:p>
            <a:r>
              <a:rPr lang="en-US" dirty="0"/>
              <a:t>Where to begin:</a:t>
            </a:r>
          </a:p>
        </p:txBody>
      </p:sp>
      <p:pic>
        <p:nvPicPr>
          <p:cNvPr id="8" name="Graphic 7" descr="Presentation with media">
            <a:hlinkClick r:id="rId4"/>
            <a:extLst>
              <a:ext uri="{FF2B5EF4-FFF2-40B4-BE49-F238E27FC236}">
                <a16:creationId xmlns:a16="http://schemas.microsoft.com/office/drawing/2014/main" id="{E5323653-0D13-4205-A0CA-65A32FBFCB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12343" y="5907110"/>
            <a:ext cx="603504" cy="603504"/>
          </a:xfrm>
          <a:prstGeom prst="rect">
            <a:avLst/>
          </a:prstGeom>
        </p:spPr>
      </p:pic>
      <p:pic>
        <p:nvPicPr>
          <p:cNvPr id="9" name="Graphic 8" descr="Download from cloud">
            <a:hlinkClick r:id="rId7"/>
            <a:extLst>
              <a:ext uri="{FF2B5EF4-FFF2-40B4-BE49-F238E27FC236}">
                <a16:creationId xmlns:a16="http://schemas.microsoft.com/office/drawing/2014/main" id="{CB591611-1F9B-4F3D-A2AB-BFA1F5D3FF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50968" y="5907109"/>
            <a:ext cx="603504" cy="603504"/>
          </a:xfrm>
          <a:prstGeom prst="rect">
            <a:avLst/>
          </a:prstGeom>
        </p:spPr>
      </p:pic>
      <p:sp>
        <p:nvSpPr>
          <p:cNvPr id="10" name="Text Placeholder 3">
            <a:extLst>
              <a:ext uri="{FF2B5EF4-FFF2-40B4-BE49-F238E27FC236}">
                <a16:creationId xmlns:a16="http://schemas.microsoft.com/office/drawing/2014/main" id="{B8D4C90D-3B46-4233-A62B-280F39B0223E}"/>
              </a:ext>
            </a:extLst>
          </p:cNvPr>
          <p:cNvSpPr txBox="1">
            <a:spLocks/>
          </p:cNvSpPr>
          <p:nvPr/>
        </p:nvSpPr>
        <p:spPr>
          <a:xfrm>
            <a:off x="639097" y="6038604"/>
            <a:ext cx="3041070" cy="3113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Click the icons to watch the video</a:t>
            </a:r>
          </a:p>
        </p:txBody>
      </p:sp>
    </p:spTree>
    <p:extLst>
      <p:ext uri="{BB962C8B-B14F-4D97-AF65-F5344CB8AC3E}">
        <p14:creationId xmlns:p14="http://schemas.microsoft.com/office/powerpoint/2010/main" val="2497851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counselor in a classroom.">
            <a:extLst>
              <a:ext uri="{FF2B5EF4-FFF2-40B4-BE49-F238E27FC236}">
                <a16:creationId xmlns:a16="http://schemas.microsoft.com/office/drawing/2014/main" id="{E3B773CE-4773-4095-9123-DF8C62139FDF}"/>
              </a:ext>
            </a:extLst>
          </p:cNvPr>
          <p:cNvPicPr>
            <a:picLocks noChangeAspect="1"/>
          </p:cNvPicPr>
          <p:nvPr/>
        </p:nvPicPr>
        <p:blipFill rotWithShape="1">
          <a:blip r:embed="rId3"/>
          <a:srcRect l="11687" t="13589" r="52554" b="11914"/>
          <a:stretch/>
        </p:blipFill>
        <p:spPr>
          <a:xfrm>
            <a:off x="0" y="0"/>
            <a:ext cx="4937760" cy="6858000"/>
          </a:xfrm>
          <a:prstGeom prst="rect">
            <a:avLst/>
          </a:prstGeom>
        </p:spPr>
      </p:pic>
      <p:sp>
        <p:nvSpPr>
          <p:cNvPr id="6" name="Content Placeholder 2">
            <a:extLst>
              <a:ext uri="{FF2B5EF4-FFF2-40B4-BE49-F238E27FC236}">
                <a16:creationId xmlns:a16="http://schemas.microsoft.com/office/drawing/2014/main" id="{4C842FBC-A23F-47C2-B618-FD78AFE56BF7}"/>
              </a:ext>
            </a:extLst>
          </p:cNvPr>
          <p:cNvSpPr>
            <a:spLocks noGrp="1"/>
          </p:cNvSpPr>
          <p:nvPr>
            <p:ph idx="1"/>
          </p:nvPr>
        </p:nvSpPr>
        <p:spPr>
          <a:xfrm>
            <a:off x="5505915" y="2005013"/>
            <a:ext cx="5568485" cy="4541200"/>
          </a:xfrm>
          <a:solidFill>
            <a:schemeClr val="bg1"/>
          </a:solidFill>
        </p:spPr>
        <p:txBody>
          <a:bodyPr>
            <a:normAutofit fontScale="92500"/>
          </a:bodyPr>
          <a:lstStyle/>
          <a:p>
            <a:r>
              <a:rPr lang="en-US" sz="2400" dirty="0"/>
              <a:t>Ask: “Who can I talk to about scholarships in high school?”</a:t>
            </a:r>
          </a:p>
          <a:p>
            <a:r>
              <a:rPr lang="en-US" sz="2400" dirty="0"/>
              <a:t>Set up a time to meet and be prepared with questions:</a:t>
            </a:r>
          </a:p>
          <a:p>
            <a:pPr lvl="1"/>
            <a:r>
              <a:rPr lang="en-US" sz="2000" dirty="0"/>
              <a:t>Where can I find a list of scholarships and deadlines?</a:t>
            </a:r>
          </a:p>
          <a:p>
            <a:pPr lvl="1"/>
            <a:r>
              <a:rPr lang="en-US" sz="2000" dirty="0"/>
              <a:t>Are there any scholarships specific to our school?</a:t>
            </a:r>
          </a:p>
          <a:p>
            <a:pPr lvl="1"/>
            <a:r>
              <a:rPr lang="en-US" sz="2000" dirty="0"/>
              <a:t>Where have students received scholarships from our school scholarships in the past?</a:t>
            </a:r>
          </a:p>
          <a:p>
            <a:pPr lvl="1"/>
            <a:r>
              <a:rPr lang="en-US" sz="2000" dirty="0"/>
              <a:t>What tips or workshops are available to teach me to be a better applicant?</a:t>
            </a:r>
          </a:p>
          <a:p>
            <a:pPr lvl="1"/>
            <a:r>
              <a:rPr lang="en-US" sz="2000" dirty="0"/>
              <a:t>What resources should I use?</a:t>
            </a:r>
          </a:p>
          <a:p>
            <a:r>
              <a:rPr lang="en-US" sz="2400" dirty="0"/>
              <a:t>Apply to as many scholarships as possible.</a:t>
            </a:r>
          </a:p>
        </p:txBody>
      </p:sp>
      <p:sp>
        <p:nvSpPr>
          <p:cNvPr id="5" name="Title 1">
            <a:extLst>
              <a:ext uri="{FF2B5EF4-FFF2-40B4-BE49-F238E27FC236}">
                <a16:creationId xmlns:a16="http://schemas.microsoft.com/office/drawing/2014/main" id="{A40984FB-6447-41E7-96E0-0DFAFCF3911A}"/>
              </a:ext>
            </a:extLst>
          </p:cNvPr>
          <p:cNvSpPr>
            <a:spLocks noGrp="1"/>
          </p:cNvSpPr>
          <p:nvPr>
            <p:ph type="title"/>
          </p:nvPr>
        </p:nvSpPr>
        <p:spPr>
          <a:xfrm>
            <a:off x="5505914" y="609600"/>
            <a:ext cx="5946387" cy="1009333"/>
          </a:xfrm>
          <a:solidFill>
            <a:schemeClr val="bg1"/>
          </a:solidFill>
        </p:spPr>
        <p:txBody>
          <a:bodyPr>
            <a:noAutofit/>
          </a:bodyPr>
          <a:lstStyle/>
          <a:p>
            <a:r>
              <a:rPr lang="en-US" dirty="0">
                <a:solidFill>
                  <a:srgbClr val="33737F"/>
                </a:solidFill>
              </a:rPr>
              <a:t>School counseling or guidance office</a:t>
            </a:r>
          </a:p>
        </p:txBody>
      </p:sp>
    </p:spTree>
    <p:extLst>
      <p:ext uri="{BB962C8B-B14F-4D97-AF65-F5344CB8AC3E}">
        <p14:creationId xmlns:p14="http://schemas.microsoft.com/office/powerpoint/2010/main" val="3492609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a college">
            <a:extLst>
              <a:ext uri="{FF2B5EF4-FFF2-40B4-BE49-F238E27FC236}">
                <a16:creationId xmlns:a16="http://schemas.microsoft.com/office/drawing/2014/main" id="{AD5F749D-4D16-4640-ABBB-79C3614F2F96}"/>
              </a:ext>
            </a:extLst>
          </p:cNvPr>
          <p:cNvPicPr>
            <a:picLocks noChangeAspect="1"/>
          </p:cNvPicPr>
          <p:nvPr/>
        </p:nvPicPr>
        <p:blipFill rotWithShape="1">
          <a:blip r:embed="rId3"/>
          <a:srcRect l="28817" t="10993" r="24920" b="6451"/>
          <a:stretch/>
        </p:blipFill>
        <p:spPr>
          <a:xfrm>
            <a:off x="6551629" y="0"/>
            <a:ext cx="5640371" cy="6710680"/>
          </a:xfrm>
          <a:prstGeom prst="rect">
            <a:avLst/>
          </a:prstGeom>
        </p:spPr>
      </p:pic>
      <p:sp>
        <p:nvSpPr>
          <p:cNvPr id="5" name="Content Placeholder 2">
            <a:extLst>
              <a:ext uri="{FF2B5EF4-FFF2-40B4-BE49-F238E27FC236}">
                <a16:creationId xmlns:a16="http://schemas.microsoft.com/office/drawing/2014/main" id="{5620752A-24EA-4FF5-AFE9-DD61BC02255C}"/>
              </a:ext>
            </a:extLst>
          </p:cNvPr>
          <p:cNvSpPr>
            <a:spLocks noGrp="1"/>
          </p:cNvSpPr>
          <p:nvPr>
            <p:ph idx="1"/>
          </p:nvPr>
        </p:nvSpPr>
        <p:spPr>
          <a:xfrm>
            <a:off x="838201" y="1825625"/>
            <a:ext cx="5392918" cy="4414537"/>
          </a:xfrm>
        </p:spPr>
        <p:txBody>
          <a:bodyPr>
            <a:normAutofit fontScale="92500" lnSpcReduction="20000"/>
          </a:bodyPr>
          <a:lstStyle/>
          <a:p>
            <a:r>
              <a:rPr lang="en-US" dirty="0"/>
              <a:t>Scholarships upon admission</a:t>
            </a:r>
          </a:p>
          <a:p>
            <a:pPr lvl="1"/>
            <a:r>
              <a:rPr lang="en-US" dirty="0"/>
              <a:t>Many Utah colleges have automatic scholarship opportunities when students apply</a:t>
            </a:r>
          </a:p>
          <a:p>
            <a:pPr lvl="1"/>
            <a:r>
              <a:rPr lang="en-US" dirty="0"/>
              <a:t>Some colleges do have separate scholarship applications</a:t>
            </a:r>
          </a:p>
          <a:p>
            <a:r>
              <a:rPr lang="en-US" dirty="0"/>
              <a:t>Departmental scholarships</a:t>
            </a:r>
          </a:p>
          <a:p>
            <a:pPr lvl="1"/>
            <a:r>
              <a:rPr lang="en-US" dirty="0"/>
              <a:t>Such as band, dance, sciences, social sciences, STEM, etc.</a:t>
            </a:r>
          </a:p>
          <a:p>
            <a:r>
              <a:rPr lang="en-US" dirty="0"/>
              <a:t>Leadership scholarships</a:t>
            </a:r>
          </a:p>
          <a:p>
            <a:pPr lvl="1"/>
            <a:r>
              <a:rPr lang="en-US" dirty="0"/>
              <a:t>Both externally and internally</a:t>
            </a:r>
          </a:p>
          <a:p>
            <a:r>
              <a:rPr lang="en-US" dirty="0"/>
              <a:t>Private scholarships</a:t>
            </a:r>
          </a:p>
          <a:p>
            <a:pPr lvl="1"/>
            <a:r>
              <a:rPr lang="en-US" dirty="0"/>
              <a:t>Some private donors provide opportunities through the college</a:t>
            </a:r>
          </a:p>
        </p:txBody>
      </p:sp>
      <p:sp>
        <p:nvSpPr>
          <p:cNvPr id="4" name="Title 1">
            <a:extLst>
              <a:ext uri="{FF2B5EF4-FFF2-40B4-BE49-F238E27FC236}">
                <a16:creationId xmlns:a16="http://schemas.microsoft.com/office/drawing/2014/main" id="{E6DDC47B-D18A-48DF-9984-08C92EE140B2}"/>
              </a:ext>
            </a:extLst>
          </p:cNvPr>
          <p:cNvSpPr>
            <a:spLocks noGrp="1"/>
          </p:cNvSpPr>
          <p:nvPr>
            <p:ph type="title"/>
          </p:nvPr>
        </p:nvSpPr>
        <p:spPr>
          <a:xfrm>
            <a:off x="838200" y="365125"/>
            <a:ext cx="5506039" cy="1325563"/>
          </a:xfrm>
        </p:spPr>
        <p:txBody>
          <a:bodyPr>
            <a:normAutofit/>
          </a:bodyPr>
          <a:lstStyle/>
          <a:p>
            <a:r>
              <a:rPr lang="en-US" dirty="0">
                <a:solidFill>
                  <a:srgbClr val="33737F"/>
                </a:solidFill>
              </a:rPr>
              <a:t>Apply through your college or university</a:t>
            </a:r>
          </a:p>
        </p:txBody>
      </p:sp>
    </p:spTree>
    <p:extLst>
      <p:ext uri="{BB962C8B-B14F-4D97-AF65-F5344CB8AC3E}">
        <p14:creationId xmlns:p14="http://schemas.microsoft.com/office/powerpoint/2010/main" val="1256557214"/>
      </p:ext>
    </p:extLst>
  </p:cSld>
  <p:clrMapOvr>
    <a:masterClrMapping/>
  </p:clrMapOvr>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FFC84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34975</TotalTime>
  <Words>2597</Words>
  <Application>Microsoft Office PowerPoint</Application>
  <PresentationFormat>Widescreen</PresentationFormat>
  <Paragraphs>249</Paragraphs>
  <Slides>23</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Apply for Scholarships</vt:lpstr>
      <vt:lpstr>What is college?</vt:lpstr>
      <vt:lpstr>Paying For College Student Bundle</vt:lpstr>
      <vt:lpstr>Did you know?</vt:lpstr>
      <vt:lpstr>Who provides scholarships?</vt:lpstr>
      <vt:lpstr>Common types of scholarships:</vt:lpstr>
      <vt:lpstr>Where to begin:</vt:lpstr>
      <vt:lpstr>School counseling or guidance office</vt:lpstr>
      <vt:lpstr>Apply through your college or university</vt:lpstr>
      <vt:lpstr>Explore employer-sponsored tuition</vt:lpstr>
      <vt:lpstr>Community scholarships</vt:lpstr>
      <vt:lpstr>Search for scholarships online</vt:lpstr>
      <vt:lpstr>File the FAFSA</vt:lpstr>
      <vt:lpstr>Deferment</vt:lpstr>
      <vt:lpstr>Deferment</vt:lpstr>
      <vt:lpstr>Deferment</vt:lpstr>
      <vt:lpstr>FERPA form - Student Information Release Form</vt:lpstr>
      <vt:lpstr>DREAMers, Immigrants, and International Students</vt:lpstr>
      <vt:lpstr>Scholarship Resources for Refugee and Asylee Students</vt:lpstr>
      <vt:lpstr>Scholarship Lists and Databases for FAFSA Ineligible Students</vt:lpstr>
      <vt:lpstr>Paying For College Student Bundle</vt:lpstr>
      <vt:lpstr>Questions?</vt:lpstr>
      <vt:lpstr>Video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Dyllen Cafferty</cp:lastModifiedBy>
  <cp:revision>549</cp:revision>
  <dcterms:created xsi:type="dcterms:W3CDTF">2019-05-28T19:51:00Z</dcterms:created>
  <dcterms:modified xsi:type="dcterms:W3CDTF">2023-10-25T19:53:13Z</dcterms:modified>
</cp:coreProperties>
</file>