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691" r:id="rId2"/>
    <p:sldId id="754" r:id="rId3"/>
    <p:sldId id="755" r:id="rId4"/>
    <p:sldId id="756" r:id="rId5"/>
    <p:sldId id="757" r:id="rId6"/>
    <p:sldId id="758" r:id="rId7"/>
    <p:sldId id="759" r:id="rId8"/>
    <p:sldId id="760" r:id="rId9"/>
    <p:sldId id="761" r:id="rId10"/>
    <p:sldId id="762" r:id="rId11"/>
    <p:sldId id="763" r:id="rId12"/>
    <p:sldId id="687" r:id="rId13"/>
    <p:sldId id="744" r:id="rId14"/>
    <p:sldId id="745" r:id="rId15"/>
    <p:sldId id="746" r:id="rId16"/>
    <p:sldId id="689" r:id="rId17"/>
    <p:sldId id="6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AC1F14-9939-4C0C-9097-39C6DA4F32B0}">
          <p14:sldIdLst>
            <p14:sldId id="691"/>
            <p14:sldId id="754"/>
            <p14:sldId id="755"/>
            <p14:sldId id="756"/>
            <p14:sldId id="757"/>
            <p14:sldId id="758"/>
            <p14:sldId id="759"/>
            <p14:sldId id="760"/>
            <p14:sldId id="761"/>
            <p14:sldId id="762"/>
            <p14:sldId id="763"/>
            <p14:sldId id="687"/>
            <p14:sldId id="744"/>
            <p14:sldId id="745"/>
            <p14:sldId id="746"/>
            <p14:sldId id="689"/>
            <p14:sldId id="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Bradley" initials="KB" lastIdx="3" clrIdx="0">
    <p:extLst>
      <p:ext uri="{19B8F6BF-5375-455C-9EA6-DF929625EA0E}">
        <p15:presenceInfo xmlns:p15="http://schemas.microsoft.com/office/powerpoint/2012/main" userId="S-1-5-21-1599696121-1964574698-334091239-716900" providerId="AD"/>
      </p:ext>
    </p:extLst>
  </p:cmAuthor>
  <p:cmAuthor id="2" name="Dyllen Cafferty" initials="DC" lastIdx="1" clrIdx="1">
    <p:extLst>
      <p:ext uri="{19B8F6BF-5375-455C-9EA6-DF929625EA0E}">
        <p15:presenceInfo xmlns:p15="http://schemas.microsoft.com/office/powerpoint/2012/main" userId="S-1-5-21-1599696121-1964574698-334091239-5940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4405"/>
    <a:srgbClr val="40C1AC"/>
    <a:srgbClr val="33737F"/>
    <a:srgbClr val="323E48"/>
    <a:srgbClr val="00AFD7"/>
    <a:srgbClr val="304E93"/>
    <a:srgbClr val="FFC845"/>
    <a:srgbClr val="00AF66"/>
    <a:srgbClr val="97D700"/>
    <a:srgbClr val="00B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1" autoAdjust="0"/>
    <p:restoredTop sz="93878" autoAdjust="0"/>
  </p:normalViewPr>
  <p:slideViewPr>
    <p:cSldViewPr snapToGrid="0" snapToObjects="1">
      <p:cViewPr varScale="1">
        <p:scale>
          <a:sx n="78" d="100"/>
          <a:sy n="78" d="100"/>
        </p:scale>
        <p:origin x="1056" y="62"/>
      </p:cViewPr>
      <p:guideLst>
        <p:guide orient="horz" pos="2184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4" Type="http://schemas.openxmlformats.org/officeDocument/2006/relationships/image" Target="../media/image2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A6EEB-76BC-48CC-9EF0-780C24B1FBFC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0D3CCF99-C2DC-4205-9007-5EA03E50FED9}">
      <dgm:prSet phldrT="[Text]"/>
      <dgm:spPr>
        <a:solidFill>
          <a:srgbClr val="00AF66"/>
        </a:solidFill>
      </dgm:spPr>
      <dgm:t>
        <a:bodyPr/>
        <a:lstStyle/>
        <a:p>
          <a:r>
            <a:rPr lang="en-US" dirty="0"/>
            <a:t>Work-Study Programs</a:t>
          </a:r>
        </a:p>
      </dgm:t>
    </dgm:pt>
    <dgm:pt modelId="{00DBD0A7-5132-4D76-9496-DC951F0BA0A5}" type="parTrans" cxnId="{38D6570C-24C9-4DB1-8559-69200F81B036}">
      <dgm:prSet/>
      <dgm:spPr/>
      <dgm:t>
        <a:bodyPr/>
        <a:lstStyle/>
        <a:p>
          <a:endParaRPr lang="en-US"/>
        </a:p>
      </dgm:t>
    </dgm:pt>
    <dgm:pt modelId="{1CF650BE-3031-4270-B178-BF000FC104C1}" type="sibTrans" cxnId="{38D6570C-24C9-4DB1-8559-69200F81B036}">
      <dgm:prSet/>
      <dgm:spPr/>
      <dgm:t>
        <a:bodyPr/>
        <a:lstStyle/>
        <a:p>
          <a:endParaRPr lang="en-US"/>
        </a:p>
      </dgm:t>
    </dgm:pt>
    <dgm:pt modelId="{91126EE2-7161-4EB4-9EDF-B75500A47ABE}">
      <dgm:prSet phldrT="[Text]"/>
      <dgm:spPr>
        <a:solidFill>
          <a:srgbClr val="00AF66"/>
        </a:solidFill>
      </dgm:spPr>
      <dgm:t>
        <a:bodyPr/>
        <a:lstStyle/>
        <a:p>
          <a:r>
            <a:rPr lang="en-US" dirty="0"/>
            <a:t>Internships</a:t>
          </a:r>
        </a:p>
      </dgm:t>
    </dgm:pt>
    <dgm:pt modelId="{E146923B-A4FB-4324-AA92-92E7FEB696EE}" type="parTrans" cxnId="{66B51152-1A49-44BC-92B1-8F8A6AA91014}">
      <dgm:prSet/>
      <dgm:spPr/>
      <dgm:t>
        <a:bodyPr/>
        <a:lstStyle/>
        <a:p>
          <a:endParaRPr lang="en-US"/>
        </a:p>
      </dgm:t>
    </dgm:pt>
    <dgm:pt modelId="{248EB874-5CE2-425D-AC7B-1337F3D59544}" type="sibTrans" cxnId="{66B51152-1A49-44BC-92B1-8F8A6AA91014}">
      <dgm:prSet/>
      <dgm:spPr/>
      <dgm:t>
        <a:bodyPr/>
        <a:lstStyle/>
        <a:p>
          <a:endParaRPr lang="en-US"/>
        </a:p>
      </dgm:t>
    </dgm:pt>
    <dgm:pt modelId="{35E5D505-978D-4050-8919-1CB1501C06C4}">
      <dgm:prSet phldrT="[Text]"/>
      <dgm:spPr>
        <a:solidFill>
          <a:srgbClr val="00AF66"/>
        </a:solidFill>
      </dgm:spPr>
      <dgm:t>
        <a:bodyPr/>
        <a:lstStyle/>
        <a:p>
          <a:r>
            <a:rPr lang="en-US" dirty="0"/>
            <a:t>Part-Time Employment</a:t>
          </a:r>
        </a:p>
      </dgm:t>
    </dgm:pt>
    <dgm:pt modelId="{EA4BDEDD-FA1F-43FE-A748-A67B4B5E2C88}" type="parTrans" cxnId="{84B1A60A-5D3B-4C51-AFBC-029499998BFD}">
      <dgm:prSet/>
      <dgm:spPr/>
      <dgm:t>
        <a:bodyPr/>
        <a:lstStyle/>
        <a:p>
          <a:endParaRPr lang="en-US"/>
        </a:p>
      </dgm:t>
    </dgm:pt>
    <dgm:pt modelId="{C7A791AD-C54E-4628-A493-D26CF87016B0}" type="sibTrans" cxnId="{84B1A60A-5D3B-4C51-AFBC-029499998BFD}">
      <dgm:prSet/>
      <dgm:spPr/>
      <dgm:t>
        <a:bodyPr/>
        <a:lstStyle/>
        <a:p>
          <a:endParaRPr lang="en-US"/>
        </a:p>
      </dgm:t>
    </dgm:pt>
    <dgm:pt modelId="{DC03BE44-03D7-4675-9865-E0BC3D11EF1A}">
      <dgm:prSet phldrT="[Text]"/>
      <dgm:spPr>
        <a:solidFill>
          <a:srgbClr val="00AF66"/>
        </a:solidFill>
      </dgm:spPr>
      <dgm:t>
        <a:bodyPr/>
        <a:lstStyle/>
        <a:p>
          <a:r>
            <a:rPr lang="en-US" dirty="0"/>
            <a:t>Summer or Seasonal Jobs</a:t>
          </a:r>
        </a:p>
      </dgm:t>
    </dgm:pt>
    <dgm:pt modelId="{A9E640CA-F611-47F1-8E45-F228BD4DD09F}" type="parTrans" cxnId="{D343130C-272E-4BF4-A5D4-02C3003D00A1}">
      <dgm:prSet/>
      <dgm:spPr/>
      <dgm:t>
        <a:bodyPr/>
        <a:lstStyle/>
        <a:p>
          <a:endParaRPr lang="en-US"/>
        </a:p>
      </dgm:t>
    </dgm:pt>
    <dgm:pt modelId="{B19ED760-6763-46CC-B1E6-51EC25D9CA11}" type="sibTrans" cxnId="{D343130C-272E-4BF4-A5D4-02C3003D00A1}">
      <dgm:prSet/>
      <dgm:spPr/>
      <dgm:t>
        <a:bodyPr/>
        <a:lstStyle/>
        <a:p>
          <a:endParaRPr lang="en-US"/>
        </a:p>
      </dgm:t>
    </dgm:pt>
    <dgm:pt modelId="{E53F8B49-F9C8-436B-990F-C4ED7CE40FC1}" type="pres">
      <dgm:prSet presAssocID="{E74A6EEB-76BC-48CC-9EF0-780C24B1FBFC}" presName="linearFlow" presStyleCnt="0">
        <dgm:presLayoutVars>
          <dgm:dir/>
          <dgm:resizeHandles val="exact"/>
        </dgm:presLayoutVars>
      </dgm:prSet>
      <dgm:spPr/>
    </dgm:pt>
    <dgm:pt modelId="{CBA202B9-AA82-41CA-B873-FAEFC99227A3}" type="pres">
      <dgm:prSet presAssocID="{0D3CCF99-C2DC-4205-9007-5EA03E50FED9}" presName="comp" presStyleCnt="0"/>
      <dgm:spPr/>
    </dgm:pt>
    <dgm:pt modelId="{B1DBD6AA-5625-461B-B153-AB4011CE9D23}" type="pres">
      <dgm:prSet presAssocID="{0D3CCF99-C2DC-4205-9007-5EA03E50FED9}" presName="rect2" presStyleLbl="node1" presStyleIdx="0" presStyleCnt="4">
        <dgm:presLayoutVars>
          <dgm:bulletEnabled val="1"/>
        </dgm:presLayoutVars>
      </dgm:prSet>
      <dgm:spPr/>
    </dgm:pt>
    <dgm:pt modelId="{2CFC7730-2F8A-488A-B682-797E62B3D70A}" type="pres">
      <dgm:prSet presAssocID="{0D3CCF99-C2DC-4205-9007-5EA03E50FED9}" presName="rect1" presStyleLbl="lnNode1" presStyleIdx="0" presStyleCnt="4"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</dgm:pt>
    <dgm:pt modelId="{1778798E-BEA9-4974-95AF-306B906A5DF5}" type="pres">
      <dgm:prSet presAssocID="{1CF650BE-3031-4270-B178-BF000FC104C1}" presName="sibTrans" presStyleCnt="0"/>
      <dgm:spPr/>
    </dgm:pt>
    <dgm:pt modelId="{E0715497-6A25-4ACD-B4B2-80146EC5992E}" type="pres">
      <dgm:prSet presAssocID="{35E5D505-978D-4050-8919-1CB1501C06C4}" presName="comp" presStyleCnt="0"/>
      <dgm:spPr/>
    </dgm:pt>
    <dgm:pt modelId="{03E28F14-6171-4ACE-BCEA-8C04218890BA}" type="pres">
      <dgm:prSet presAssocID="{35E5D505-978D-4050-8919-1CB1501C06C4}" presName="rect2" presStyleLbl="node1" presStyleIdx="1" presStyleCnt="4">
        <dgm:presLayoutVars>
          <dgm:bulletEnabled val="1"/>
        </dgm:presLayoutVars>
      </dgm:prSet>
      <dgm:spPr/>
    </dgm:pt>
    <dgm:pt modelId="{24E94550-31A2-4CC7-BFC5-265D94EDC508}" type="pres">
      <dgm:prSet presAssocID="{35E5D505-978D-4050-8919-1CB1501C06C4}" presName="rect1" presStyleLbl="lnNode1" presStyleIdx="1" presStyleCnt="4"/>
      <dgm:spPr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439A29EA-2855-43ED-A869-D51F05B4C926}" type="pres">
      <dgm:prSet presAssocID="{C7A791AD-C54E-4628-A493-D26CF87016B0}" presName="sibTrans" presStyleCnt="0"/>
      <dgm:spPr/>
    </dgm:pt>
    <dgm:pt modelId="{13984B43-EE55-4FA6-8898-541554A1F550}" type="pres">
      <dgm:prSet presAssocID="{DC03BE44-03D7-4675-9865-E0BC3D11EF1A}" presName="comp" presStyleCnt="0"/>
      <dgm:spPr/>
    </dgm:pt>
    <dgm:pt modelId="{3F70991B-2456-4B25-A3F6-27A3B4AC6E14}" type="pres">
      <dgm:prSet presAssocID="{DC03BE44-03D7-4675-9865-E0BC3D11EF1A}" presName="rect2" presStyleLbl="node1" presStyleIdx="2" presStyleCnt="4">
        <dgm:presLayoutVars>
          <dgm:bulletEnabled val="1"/>
        </dgm:presLayoutVars>
      </dgm:prSet>
      <dgm:spPr/>
    </dgm:pt>
    <dgm:pt modelId="{78A13CD6-0A79-4BEE-95BC-376DEE6AA8FD}" type="pres">
      <dgm:prSet presAssocID="{DC03BE44-03D7-4675-9865-E0BC3D11EF1A}" presName="rect1" presStyleLbl="lnNode1" presStyleIdx="2" presStyleCnt="4"/>
      <dgm:spPr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</dgm:spPr>
    </dgm:pt>
    <dgm:pt modelId="{E00A22F5-01B2-4F48-911E-7091D2D74BAE}" type="pres">
      <dgm:prSet presAssocID="{B19ED760-6763-46CC-B1E6-51EC25D9CA11}" presName="sibTrans" presStyleCnt="0"/>
      <dgm:spPr/>
    </dgm:pt>
    <dgm:pt modelId="{1DF3B346-574A-4F54-BB8A-D94BD8AC04A2}" type="pres">
      <dgm:prSet presAssocID="{91126EE2-7161-4EB4-9EDF-B75500A47ABE}" presName="comp" presStyleCnt="0"/>
      <dgm:spPr/>
    </dgm:pt>
    <dgm:pt modelId="{0A75C126-8A33-4C98-8AF8-82CC53099C51}" type="pres">
      <dgm:prSet presAssocID="{91126EE2-7161-4EB4-9EDF-B75500A47ABE}" presName="rect2" presStyleLbl="node1" presStyleIdx="3" presStyleCnt="4">
        <dgm:presLayoutVars>
          <dgm:bulletEnabled val="1"/>
        </dgm:presLayoutVars>
      </dgm:prSet>
      <dgm:spPr/>
    </dgm:pt>
    <dgm:pt modelId="{659E9BCD-2A5D-455D-B2A0-FB79D6672085}" type="pres">
      <dgm:prSet presAssocID="{91126EE2-7161-4EB4-9EDF-B75500A47ABE}" presName="rect1" presStyleLbl="lnNode1" presStyleIdx="3" presStyleCnt="4"/>
      <dgm:spPr>
        <a:blipFill>
          <a:blip xmlns:r="http://schemas.openxmlformats.org/officeDocument/2006/relationships" r:embed="rId4"/>
          <a:srcRect/>
          <a:stretch>
            <a:fillRect l="-40000" r="-40000"/>
          </a:stretch>
        </a:blipFill>
      </dgm:spPr>
    </dgm:pt>
  </dgm:ptLst>
  <dgm:cxnLst>
    <dgm:cxn modelId="{75FDDF00-CE07-461A-81FD-99DDEE876AD7}" type="presOf" srcId="{E74A6EEB-76BC-48CC-9EF0-780C24B1FBFC}" destId="{E53F8B49-F9C8-436B-990F-C4ED7CE40FC1}" srcOrd="0" destOrd="0" presId="urn:microsoft.com/office/officeart/2008/layout/AlternatingPictureBlocks"/>
    <dgm:cxn modelId="{84B1A60A-5D3B-4C51-AFBC-029499998BFD}" srcId="{E74A6EEB-76BC-48CC-9EF0-780C24B1FBFC}" destId="{35E5D505-978D-4050-8919-1CB1501C06C4}" srcOrd="1" destOrd="0" parTransId="{EA4BDEDD-FA1F-43FE-A748-A67B4B5E2C88}" sibTransId="{C7A791AD-C54E-4628-A493-D26CF87016B0}"/>
    <dgm:cxn modelId="{D343130C-272E-4BF4-A5D4-02C3003D00A1}" srcId="{E74A6EEB-76BC-48CC-9EF0-780C24B1FBFC}" destId="{DC03BE44-03D7-4675-9865-E0BC3D11EF1A}" srcOrd="2" destOrd="0" parTransId="{A9E640CA-F611-47F1-8E45-F228BD4DD09F}" sibTransId="{B19ED760-6763-46CC-B1E6-51EC25D9CA11}"/>
    <dgm:cxn modelId="{38D6570C-24C9-4DB1-8559-69200F81B036}" srcId="{E74A6EEB-76BC-48CC-9EF0-780C24B1FBFC}" destId="{0D3CCF99-C2DC-4205-9007-5EA03E50FED9}" srcOrd="0" destOrd="0" parTransId="{00DBD0A7-5132-4D76-9496-DC951F0BA0A5}" sibTransId="{1CF650BE-3031-4270-B178-BF000FC104C1}"/>
    <dgm:cxn modelId="{01B67C39-382B-4CDF-981A-A4F100B3FB66}" type="presOf" srcId="{35E5D505-978D-4050-8919-1CB1501C06C4}" destId="{03E28F14-6171-4ACE-BCEA-8C04218890BA}" srcOrd="0" destOrd="0" presId="urn:microsoft.com/office/officeart/2008/layout/AlternatingPictureBlocks"/>
    <dgm:cxn modelId="{66B51152-1A49-44BC-92B1-8F8A6AA91014}" srcId="{E74A6EEB-76BC-48CC-9EF0-780C24B1FBFC}" destId="{91126EE2-7161-4EB4-9EDF-B75500A47ABE}" srcOrd="3" destOrd="0" parTransId="{E146923B-A4FB-4324-AA92-92E7FEB696EE}" sibTransId="{248EB874-5CE2-425D-AC7B-1337F3D59544}"/>
    <dgm:cxn modelId="{26B6E38A-CEEA-43A1-9F0D-4DBD6F1D7E77}" type="presOf" srcId="{DC03BE44-03D7-4675-9865-E0BC3D11EF1A}" destId="{3F70991B-2456-4B25-A3F6-27A3B4AC6E14}" srcOrd="0" destOrd="0" presId="urn:microsoft.com/office/officeart/2008/layout/AlternatingPictureBlocks"/>
    <dgm:cxn modelId="{410E6FA1-96C9-402B-8E9D-9C605EE4EAA1}" type="presOf" srcId="{91126EE2-7161-4EB4-9EDF-B75500A47ABE}" destId="{0A75C126-8A33-4C98-8AF8-82CC53099C51}" srcOrd="0" destOrd="0" presId="urn:microsoft.com/office/officeart/2008/layout/AlternatingPictureBlocks"/>
    <dgm:cxn modelId="{5AC6ABA3-0992-4FB7-A038-2C05EC8D51F8}" type="presOf" srcId="{0D3CCF99-C2DC-4205-9007-5EA03E50FED9}" destId="{B1DBD6AA-5625-461B-B153-AB4011CE9D23}" srcOrd="0" destOrd="0" presId="urn:microsoft.com/office/officeart/2008/layout/AlternatingPictureBlocks"/>
    <dgm:cxn modelId="{6E00ED78-F0DB-41B0-9B47-5790C325A182}" type="presParOf" srcId="{E53F8B49-F9C8-436B-990F-C4ED7CE40FC1}" destId="{CBA202B9-AA82-41CA-B873-FAEFC99227A3}" srcOrd="0" destOrd="0" presId="urn:microsoft.com/office/officeart/2008/layout/AlternatingPictureBlocks"/>
    <dgm:cxn modelId="{D94B26AA-9B41-4648-94D5-B69212556C44}" type="presParOf" srcId="{CBA202B9-AA82-41CA-B873-FAEFC99227A3}" destId="{B1DBD6AA-5625-461B-B153-AB4011CE9D23}" srcOrd="0" destOrd="0" presId="urn:microsoft.com/office/officeart/2008/layout/AlternatingPictureBlocks"/>
    <dgm:cxn modelId="{9359615D-10EA-4E76-B967-E2870AEA7AFE}" type="presParOf" srcId="{CBA202B9-AA82-41CA-B873-FAEFC99227A3}" destId="{2CFC7730-2F8A-488A-B682-797E62B3D70A}" srcOrd="1" destOrd="0" presId="urn:microsoft.com/office/officeart/2008/layout/AlternatingPictureBlocks"/>
    <dgm:cxn modelId="{280EC58E-E3AF-4EBF-B6CC-5F67BD48B5CE}" type="presParOf" srcId="{E53F8B49-F9C8-436B-990F-C4ED7CE40FC1}" destId="{1778798E-BEA9-4974-95AF-306B906A5DF5}" srcOrd="1" destOrd="0" presId="urn:microsoft.com/office/officeart/2008/layout/AlternatingPictureBlocks"/>
    <dgm:cxn modelId="{BADE5EAC-AE04-4B67-9068-A58963B63DC3}" type="presParOf" srcId="{E53F8B49-F9C8-436B-990F-C4ED7CE40FC1}" destId="{E0715497-6A25-4ACD-B4B2-80146EC5992E}" srcOrd="2" destOrd="0" presId="urn:microsoft.com/office/officeart/2008/layout/AlternatingPictureBlocks"/>
    <dgm:cxn modelId="{A772AAA4-7CAF-4F52-9571-2AC1027603D4}" type="presParOf" srcId="{E0715497-6A25-4ACD-B4B2-80146EC5992E}" destId="{03E28F14-6171-4ACE-BCEA-8C04218890BA}" srcOrd="0" destOrd="0" presId="urn:microsoft.com/office/officeart/2008/layout/AlternatingPictureBlocks"/>
    <dgm:cxn modelId="{9B9B5B82-7B68-4C3B-9426-5A68451012F5}" type="presParOf" srcId="{E0715497-6A25-4ACD-B4B2-80146EC5992E}" destId="{24E94550-31A2-4CC7-BFC5-265D94EDC508}" srcOrd="1" destOrd="0" presId="urn:microsoft.com/office/officeart/2008/layout/AlternatingPictureBlocks"/>
    <dgm:cxn modelId="{00A7D907-000B-4E0F-AD36-471A4836EB1C}" type="presParOf" srcId="{E53F8B49-F9C8-436B-990F-C4ED7CE40FC1}" destId="{439A29EA-2855-43ED-A869-D51F05B4C926}" srcOrd="3" destOrd="0" presId="urn:microsoft.com/office/officeart/2008/layout/AlternatingPictureBlocks"/>
    <dgm:cxn modelId="{B1239080-92A9-4703-B084-852EA409E497}" type="presParOf" srcId="{E53F8B49-F9C8-436B-990F-C4ED7CE40FC1}" destId="{13984B43-EE55-4FA6-8898-541554A1F550}" srcOrd="4" destOrd="0" presId="urn:microsoft.com/office/officeart/2008/layout/AlternatingPictureBlocks"/>
    <dgm:cxn modelId="{B7AD2CF8-571B-4AB7-88D9-AA5D35D29666}" type="presParOf" srcId="{13984B43-EE55-4FA6-8898-541554A1F550}" destId="{3F70991B-2456-4B25-A3F6-27A3B4AC6E14}" srcOrd="0" destOrd="0" presId="urn:microsoft.com/office/officeart/2008/layout/AlternatingPictureBlocks"/>
    <dgm:cxn modelId="{E1113CDA-DABC-4F94-8693-EB738E6A916E}" type="presParOf" srcId="{13984B43-EE55-4FA6-8898-541554A1F550}" destId="{78A13CD6-0A79-4BEE-95BC-376DEE6AA8FD}" srcOrd="1" destOrd="0" presId="urn:microsoft.com/office/officeart/2008/layout/AlternatingPictureBlocks"/>
    <dgm:cxn modelId="{D2E0F30A-A72B-4FD2-B2FB-6D337F33488E}" type="presParOf" srcId="{E53F8B49-F9C8-436B-990F-C4ED7CE40FC1}" destId="{E00A22F5-01B2-4F48-911E-7091D2D74BAE}" srcOrd="5" destOrd="0" presId="urn:microsoft.com/office/officeart/2008/layout/AlternatingPictureBlocks"/>
    <dgm:cxn modelId="{1ECE4374-84BC-474B-9EB2-66DC7B2C5A45}" type="presParOf" srcId="{E53F8B49-F9C8-436B-990F-C4ED7CE40FC1}" destId="{1DF3B346-574A-4F54-BB8A-D94BD8AC04A2}" srcOrd="6" destOrd="0" presId="urn:microsoft.com/office/officeart/2008/layout/AlternatingPictureBlocks"/>
    <dgm:cxn modelId="{5FC5E6E5-6BD5-4E50-954D-A0A3F46ADABA}" type="presParOf" srcId="{1DF3B346-574A-4F54-BB8A-D94BD8AC04A2}" destId="{0A75C126-8A33-4C98-8AF8-82CC53099C51}" srcOrd="0" destOrd="0" presId="urn:microsoft.com/office/officeart/2008/layout/AlternatingPictureBlocks"/>
    <dgm:cxn modelId="{5375C49B-B6FD-475A-B7F7-F917E32BFE6F}" type="presParOf" srcId="{1DF3B346-574A-4F54-BB8A-D94BD8AC04A2}" destId="{659E9BCD-2A5D-455D-B2A0-FB79D667208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BD6AA-5625-461B-B153-AB4011CE9D23}">
      <dsp:nvSpPr>
        <dsp:cNvPr id="0" name=""/>
        <dsp:cNvSpPr/>
      </dsp:nvSpPr>
      <dsp:spPr>
        <a:xfrm>
          <a:off x="2841061" y="3450"/>
          <a:ext cx="3118016" cy="1410229"/>
        </a:xfrm>
        <a:prstGeom prst="rect">
          <a:avLst/>
        </a:prstGeom>
        <a:solidFill>
          <a:srgbClr val="00A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Work-Study Programs</a:t>
          </a:r>
        </a:p>
      </dsp:txBody>
      <dsp:txXfrm>
        <a:off x="2841061" y="3450"/>
        <a:ext cx="3118016" cy="1410229"/>
      </dsp:txXfrm>
    </dsp:sp>
    <dsp:sp modelId="{2CFC7730-2F8A-488A-B682-797E62B3D70A}">
      <dsp:nvSpPr>
        <dsp:cNvPr id="0" name=""/>
        <dsp:cNvSpPr/>
      </dsp:nvSpPr>
      <dsp:spPr>
        <a:xfrm>
          <a:off x="1305321" y="3450"/>
          <a:ext cx="1396126" cy="141022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28F14-6171-4ACE-BCEA-8C04218890BA}">
      <dsp:nvSpPr>
        <dsp:cNvPr id="0" name=""/>
        <dsp:cNvSpPr/>
      </dsp:nvSpPr>
      <dsp:spPr>
        <a:xfrm>
          <a:off x="1305321" y="1646367"/>
          <a:ext cx="3118016" cy="1410229"/>
        </a:xfrm>
        <a:prstGeom prst="rect">
          <a:avLst/>
        </a:prstGeom>
        <a:solidFill>
          <a:srgbClr val="00A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Part-Time Employment</a:t>
          </a:r>
        </a:p>
      </dsp:txBody>
      <dsp:txXfrm>
        <a:off x="1305321" y="1646367"/>
        <a:ext cx="3118016" cy="1410229"/>
      </dsp:txXfrm>
    </dsp:sp>
    <dsp:sp modelId="{24E94550-31A2-4CC7-BFC5-265D94EDC508}">
      <dsp:nvSpPr>
        <dsp:cNvPr id="0" name=""/>
        <dsp:cNvSpPr/>
      </dsp:nvSpPr>
      <dsp:spPr>
        <a:xfrm>
          <a:off x="4562951" y="1646367"/>
          <a:ext cx="1396126" cy="141022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0991B-2456-4B25-A3F6-27A3B4AC6E14}">
      <dsp:nvSpPr>
        <dsp:cNvPr id="0" name=""/>
        <dsp:cNvSpPr/>
      </dsp:nvSpPr>
      <dsp:spPr>
        <a:xfrm>
          <a:off x="2841061" y="3289284"/>
          <a:ext cx="3118016" cy="1410229"/>
        </a:xfrm>
        <a:prstGeom prst="rect">
          <a:avLst/>
        </a:prstGeom>
        <a:solidFill>
          <a:srgbClr val="00A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Summer or Seasonal Jobs</a:t>
          </a:r>
        </a:p>
      </dsp:txBody>
      <dsp:txXfrm>
        <a:off x="2841061" y="3289284"/>
        <a:ext cx="3118016" cy="1410229"/>
      </dsp:txXfrm>
    </dsp:sp>
    <dsp:sp modelId="{78A13CD6-0A79-4BEE-95BC-376DEE6AA8FD}">
      <dsp:nvSpPr>
        <dsp:cNvPr id="0" name=""/>
        <dsp:cNvSpPr/>
      </dsp:nvSpPr>
      <dsp:spPr>
        <a:xfrm>
          <a:off x="1305321" y="3289284"/>
          <a:ext cx="1396126" cy="1410229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5C126-8A33-4C98-8AF8-82CC53099C51}">
      <dsp:nvSpPr>
        <dsp:cNvPr id="0" name=""/>
        <dsp:cNvSpPr/>
      </dsp:nvSpPr>
      <dsp:spPr>
        <a:xfrm>
          <a:off x="1305321" y="4932201"/>
          <a:ext cx="3118016" cy="1410229"/>
        </a:xfrm>
        <a:prstGeom prst="rect">
          <a:avLst/>
        </a:prstGeom>
        <a:solidFill>
          <a:srgbClr val="00A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Internships</a:t>
          </a:r>
        </a:p>
      </dsp:txBody>
      <dsp:txXfrm>
        <a:off x="1305321" y="4932201"/>
        <a:ext cx="3118016" cy="1410229"/>
      </dsp:txXfrm>
    </dsp:sp>
    <dsp:sp modelId="{659E9BCD-2A5D-455D-B2A0-FB79D6672085}">
      <dsp:nvSpPr>
        <dsp:cNvPr id="0" name=""/>
        <dsp:cNvSpPr/>
      </dsp:nvSpPr>
      <dsp:spPr>
        <a:xfrm>
          <a:off x="4562951" y="4932201"/>
          <a:ext cx="1396126" cy="1410229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20E59-0EF7-4CCA-A75E-F9F68C3EDF5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46A8B-EC22-4FFD-9931-176D6EEE4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7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</a:rPr>
              <a:t>The word college includes a student earning a certificate at a technical college, an associate’s degree, a bachelor’s degree or a graduate professional degree. The image on your screen is an excerpt from the Utah College Guide, page 4, that talks about post-secondary options as 1,2,4 or more. In other words, high school is not enough in today’s economy. And that most jobs today require a college education beyond an HS diploma. Essentially, we want students to know their options post-high school for success in life and the workplace.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05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Saving options are not limited to these three options, these are just the most recommended. ABLE or STABLE accounts are specific to students with disabilities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9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Seniors, how many of you have completed the FAFSA? </a:t>
            </a:r>
          </a:p>
          <a:p>
            <a:r>
              <a:rPr lang="en-US" dirty="0"/>
              <a:t>How many plan on doing it?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6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Modifications and Accommodations are VERY different.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13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short, if the parent wants access to see the students tuition, fees, grades, etc., they will need to get permission from the student and that student must sign a student information release form. Otherwise the parent will be cut off from any information regarding the student’s education.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06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1ED8C-F963-4CE7-9EF2-9A42CA4844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81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1ED8C-F963-4CE7-9EF2-9A42CA4844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6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basic impression in this slide is </a:t>
            </a:r>
          </a:p>
          <a:p>
            <a:pPr marL="228600" indent="-228600">
              <a:buAutoNum type="arabicPeriod"/>
            </a:pPr>
            <a:r>
              <a:rPr lang="en-US" dirty="0"/>
              <a:t>to get students to think about how much college is going to cost and </a:t>
            </a:r>
          </a:p>
          <a:p>
            <a:pPr marL="228600" indent="-228600">
              <a:buAutoNum type="arabicPeriod"/>
            </a:pPr>
            <a:r>
              <a:rPr lang="en-US" dirty="0"/>
              <a:t>that if they are looking for the most affordable option that public in-state colleges are going to be the most affordable choice.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7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step to paying for college is working and saving.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9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5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of the most common ways to work, but are not limited to these.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8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about Work-Study is in the yellow “File the FAFSA” section near the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70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recommended to work part-time while studying than to work full-time.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option is specifically when school is not in session but not limited to those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63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make students aware that not all internships pay, in fact, most don’t. However, there are many benefits to doing an internship and it may be required to complete a class or graduate.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46A8B-EC22-4FFD-9931-176D6EEE4E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5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22E7E-2F87-344B-B55C-96B6B82A6C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75670" y="-1288071"/>
            <a:ext cx="14267669" cy="9511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271819" cy="4608871"/>
          </a:xfrm>
          <a:prstGeom prst="rect">
            <a:avLst/>
          </a:prstGeom>
          <a:solidFill>
            <a:srgbClr val="00AFD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255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2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64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1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58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A5DA-CD42-394C-A37C-B0A3B1961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E577-5DB1-1A49-89A5-5420427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522C36-0762-1240-BC1C-84234D938F2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13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98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88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0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477696F-800C-3D4E-BFB1-34F416D05BE6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F0EC1-79A4-734C-B857-C7203BA5E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1585-2B50-4648-A85C-2E4E99ACA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E6AF05-5A29-DE44-BE6E-6651B9C0910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5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4DF196-9C85-F44A-A33C-1B7B60CAE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27355" y="-24176"/>
            <a:ext cx="13619356" cy="69633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271819" cy="4608871"/>
          </a:xfrm>
          <a:prstGeom prst="rect">
            <a:avLst/>
          </a:prstGeom>
          <a:solidFill>
            <a:srgbClr val="00AFD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057AD-A209-CA41-9582-4C9AF85751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76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9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3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88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5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9942-5387-A44C-B030-B3D6F8833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33C5-8EE3-1D4A-A38C-1CCC34ECE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D0C9F-C2A6-124B-ACC4-EBF90A5E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3BEA8-7DBC-E74B-B257-7E84E349CBB0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44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3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3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90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9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C57B-2B72-5D4A-8985-016F002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E8008-F006-2B45-812C-0610BAC45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961EB-6750-2E42-9DEB-CD08307DA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CF230-72F5-FB40-9406-A0F8C808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9FE7-01F8-8D45-B97F-67C6676DE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771-53D9-904D-BCEC-DBB0E5F8F86D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4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D267BE-47FE-E342-9271-B9A3A603B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271819" cy="4608871"/>
          </a:xfrm>
          <a:prstGeom prst="rect">
            <a:avLst/>
          </a:prstGeom>
          <a:solidFill>
            <a:srgbClr val="FFC84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069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04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69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35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26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62A3-7EE1-1E4C-8D38-00993E933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AF13F1-792E-4A4E-A2D1-AB9CB7ECC0D3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84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026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65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39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86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B409C2-2859-DF45-82B5-4AE5FDBF8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694" y="-737170"/>
            <a:ext cx="12416930" cy="8277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71055" cy="4608871"/>
          </a:xfrm>
          <a:prstGeom prst="rect">
            <a:avLst/>
          </a:prstGeom>
          <a:solidFill>
            <a:srgbClr val="00AF6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37834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076-F7FF-8848-8D63-DF394543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C5D9-A0C2-6441-B053-F8CA83B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A8E5-E02A-3641-865A-558A7EE6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F0EC04-1752-3749-A8C5-1BFE8857A831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30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AFD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94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FFC84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0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00AF6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35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0C1AC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DC4405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6715432"/>
            <a:ext cx="12192000" cy="142568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1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838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05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34184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7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12ED81-1719-2E4C-967A-767F3E36F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930" y="-628650"/>
            <a:ext cx="12277859" cy="8172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14748" cy="4608871"/>
          </a:xfrm>
          <a:prstGeom prst="rect">
            <a:avLst/>
          </a:prstGeom>
          <a:solidFill>
            <a:srgbClr val="40C1A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CD07609A-7E67-0943-9C43-82FE70D084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3056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6980903" y="0"/>
            <a:ext cx="5211097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60802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1644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175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2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FFC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7708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00A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528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40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243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70BFF1-A966-974E-B25E-61FB686EC036}"/>
              </a:ext>
            </a:extLst>
          </p:cNvPr>
          <p:cNvSpPr/>
          <p:nvPr userDrawn="1"/>
        </p:nvSpPr>
        <p:spPr>
          <a:xfrm>
            <a:off x="0" y="0"/>
            <a:ext cx="5211097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D70FB-A6DD-C147-A375-66A447B97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429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E8270-6A7A-0943-A541-2AC65A7E3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7552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F526A-1710-9A48-8C01-0046D5292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2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726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E48C28-B6F6-1D42-983A-5347D0B34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24440" y="-1986793"/>
            <a:ext cx="16068991" cy="10695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24370" cy="4608871"/>
          </a:xfrm>
          <a:prstGeom prst="rect">
            <a:avLst/>
          </a:prstGeom>
          <a:solidFill>
            <a:srgbClr val="DC440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55A93A73-F132-F341-A3CF-635C6EF5EC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81966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956DA-C110-114C-BC48-AE1D406B9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826" y="-720275"/>
            <a:ext cx="12329652" cy="82197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40645" cy="4608871"/>
          </a:xfrm>
          <a:prstGeom prst="rect">
            <a:avLst/>
          </a:prstGeom>
          <a:solidFill>
            <a:srgbClr val="00AFD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7668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53789B-8E23-A04B-AF67-68DBEBE9D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271819" cy="4608871"/>
          </a:xfrm>
          <a:prstGeom prst="rect">
            <a:avLst/>
          </a:prstGeom>
          <a:solidFill>
            <a:srgbClr val="00AFD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87267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EDA164-53B5-D541-97CB-C4302E7AAB31}"/>
              </a:ext>
            </a:extLst>
          </p:cNvPr>
          <p:cNvSpPr/>
          <p:nvPr userDrawn="1"/>
        </p:nvSpPr>
        <p:spPr>
          <a:xfrm>
            <a:off x="-68520" y="-13017"/>
            <a:ext cx="12329346" cy="6974256"/>
          </a:xfrm>
          <a:prstGeom prst="rect">
            <a:avLst/>
          </a:prstGeom>
          <a:solidFill>
            <a:srgbClr val="3A3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78E3B-70CC-4F40-8C8F-ABC218B106DA}"/>
              </a:ext>
            </a:extLst>
          </p:cNvPr>
          <p:cNvSpPr/>
          <p:nvPr userDrawn="1"/>
        </p:nvSpPr>
        <p:spPr>
          <a:xfrm>
            <a:off x="2920181" y="1155954"/>
            <a:ext cx="9340645" cy="4608871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0871E-2302-0D42-84B5-BA79AAA588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1900" y="1510983"/>
            <a:ext cx="6772273" cy="1918017"/>
          </a:xfrm>
        </p:spPr>
        <p:txBody>
          <a:bodyPr anchor="b">
            <a:normAutofit/>
          </a:bodyPr>
          <a:lstStyle>
            <a:lvl1pPr algn="l">
              <a:defRPr sz="38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D6CE3-164E-724B-A64A-5C2EF13CEDBA}"/>
              </a:ext>
            </a:extLst>
          </p:cNvPr>
          <p:cNvCxnSpPr/>
          <p:nvPr userDrawn="1"/>
        </p:nvCxnSpPr>
        <p:spPr>
          <a:xfrm flipV="1">
            <a:off x="3562350" y="2405902"/>
            <a:ext cx="0" cy="9468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EB552DC9-3E44-6E42-8A0B-1F20C8129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1900" y="4248150"/>
            <a:ext cx="6772273" cy="100572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name of presenter(s)</a:t>
            </a:r>
          </a:p>
          <a:p>
            <a:r>
              <a:rPr lang="en-US" dirty="0"/>
              <a:t>Insert 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4953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5B58A-99D0-9E46-9633-25816195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4746E-E9D0-1B42-9F87-01327BF8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75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1" r:id="rId3"/>
    <p:sldLayoutId id="2147483659" r:id="rId4"/>
    <p:sldLayoutId id="2147483660" r:id="rId5"/>
    <p:sldLayoutId id="2147483658" r:id="rId6"/>
    <p:sldLayoutId id="2147483662" r:id="rId7"/>
    <p:sldLayoutId id="2147483664" r:id="rId8"/>
    <p:sldLayoutId id="2147483665" r:id="rId9"/>
    <p:sldLayoutId id="2147483650" r:id="rId10"/>
    <p:sldLayoutId id="2147483668" r:id="rId11"/>
    <p:sldLayoutId id="2147483669" r:id="rId12"/>
    <p:sldLayoutId id="2147483670" r:id="rId13"/>
    <p:sldLayoutId id="2147483671" r:id="rId14"/>
    <p:sldLayoutId id="2147483651" r:id="rId15"/>
    <p:sldLayoutId id="2147483672" r:id="rId16"/>
    <p:sldLayoutId id="2147483673" r:id="rId17"/>
    <p:sldLayoutId id="2147483674" r:id="rId18"/>
    <p:sldLayoutId id="2147483675" r:id="rId19"/>
    <p:sldLayoutId id="2147483652" r:id="rId20"/>
    <p:sldLayoutId id="2147483676" r:id="rId21"/>
    <p:sldLayoutId id="2147483677" r:id="rId22"/>
    <p:sldLayoutId id="2147483678" r:id="rId23"/>
    <p:sldLayoutId id="2147483679" r:id="rId24"/>
    <p:sldLayoutId id="2147483653" r:id="rId25"/>
    <p:sldLayoutId id="2147483680" r:id="rId26"/>
    <p:sldLayoutId id="2147483681" r:id="rId27"/>
    <p:sldLayoutId id="2147483682" r:id="rId28"/>
    <p:sldLayoutId id="2147483683" r:id="rId29"/>
    <p:sldLayoutId id="2147483654" r:id="rId30"/>
    <p:sldLayoutId id="2147483684" r:id="rId31"/>
    <p:sldLayoutId id="2147483685" r:id="rId32"/>
    <p:sldLayoutId id="2147483686" r:id="rId33"/>
    <p:sldLayoutId id="2147483687" r:id="rId34"/>
    <p:sldLayoutId id="2147483655" r:id="rId35"/>
    <p:sldLayoutId id="2147483656" r:id="rId36"/>
    <p:sldLayoutId id="2147483688" r:id="rId37"/>
    <p:sldLayoutId id="2147483689" r:id="rId38"/>
    <p:sldLayoutId id="2147483690" r:id="rId39"/>
    <p:sldLayoutId id="2147483691" r:id="rId40"/>
    <p:sldLayoutId id="2147483657" r:id="rId41"/>
    <p:sldLayoutId id="2147483692" r:id="rId42"/>
    <p:sldLayoutId id="2147483693" r:id="rId43"/>
    <p:sldLayoutId id="2147483694" r:id="rId44"/>
    <p:sldLayoutId id="2147483695" r:id="rId45"/>
    <p:sldLayoutId id="2147483666" r:id="rId46"/>
    <p:sldLayoutId id="2147483696" r:id="rId47"/>
    <p:sldLayoutId id="2147483697" r:id="rId48"/>
    <p:sldLayoutId id="2147483698" r:id="rId49"/>
    <p:sldLayoutId id="2147483699" r:id="rId50"/>
    <p:sldLayoutId id="2147483667" r:id="rId51"/>
    <p:sldLayoutId id="2147483700" r:id="rId52"/>
    <p:sldLayoutId id="2147483701" r:id="rId53"/>
    <p:sldLayoutId id="2147483702" r:id="rId54"/>
    <p:sldLayoutId id="2147483703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hyperlink" Target="https://my529.org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stableaccount.com/" TargetMode="External"/><Relationship Id="rId5" Type="http://schemas.openxmlformats.org/officeDocument/2006/relationships/hyperlink" Target="https://ableut.com/" TargetMode="External"/><Relationship Id="rId4" Type="http://schemas.openxmlformats.org/officeDocument/2006/relationships/hyperlink" Target="https://youtu.be/tur4nwALKJ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entcenterhub.org/accommodation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.gov/policy/gen/guid/fpco/ferpa/index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hyperlink" Target="https://ubtech.edu/students/" TargetMode="External"/><Relationship Id="rId26" Type="http://schemas.openxmlformats.org/officeDocument/2006/relationships/hyperlink" Target="https://www.snow.edu/offices/ADA/index.html" TargetMode="External"/><Relationship Id="rId39" Type="http://schemas.openxmlformats.org/officeDocument/2006/relationships/image" Target="../media/image53.png"/><Relationship Id="rId21" Type="http://schemas.openxmlformats.org/officeDocument/2006/relationships/image" Target="../media/image44.png"/><Relationship Id="rId34" Type="http://schemas.openxmlformats.org/officeDocument/2006/relationships/hyperlink" Target="https://dixietech.edu/students/" TargetMode="External"/><Relationship Id="rId7" Type="http://schemas.openxmlformats.org/officeDocument/2006/relationships/image" Target="../media/image37.png"/><Relationship Id="rId12" Type="http://schemas.openxmlformats.org/officeDocument/2006/relationships/hyperlink" Target="https://drcenter.utahtech.edu/" TargetMode="External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33" Type="http://schemas.openxmlformats.org/officeDocument/2006/relationships/image" Target="../media/image50.png"/><Relationship Id="rId38" Type="http://schemas.openxmlformats.org/officeDocument/2006/relationships/hyperlink" Target="https://btech.edu/students/" TargetMode="External"/><Relationship Id="rId2" Type="http://schemas.openxmlformats.org/officeDocument/2006/relationships/hyperlink" Target="https://westminstercollege.edu/student-life/student-disability-services/index.html" TargetMode="External"/><Relationship Id="rId16" Type="http://schemas.openxmlformats.org/officeDocument/2006/relationships/hyperlink" Target="https://disability.utah.edu/" TargetMode="External"/><Relationship Id="rId20" Type="http://schemas.openxmlformats.org/officeDocument/2006/relationships/hyperlink" Target="https://tooeletech.edu/current-students/career-resources/student-services/" TargetMode="Externa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uac.byu.edu/" TargetMode="External"/><Relationship Id="rId11" Type="http://schemas.openxmlformats.org/officeDocument/2006/relationships/image" Target="../media/image39.png"/><Relationship Id="rId24" Type="http://schemas.openxmlformats.org/officeDocument/2006/relationships/hyperlink" Target="https://www.suu.edu/disabilityservices/" TargetMode="External"/><Relationship Id="rId32" Type="http://schemas.openxmlformats.org/officeDocument/2006/relationships/hyperlink" Target="https://mtec.edu/students/" TargetMode="External"/><Relationship Id="rId37" Type="http://schemas.openxmlformats.org/officeDocument/2006/relationships/image" Target="../media/image52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hyperlink" Target="http://www.slcc.edu/drc/" TargetMode="External"/><Relationship Id="rId36" Type="http://schemas.openxmlformats.org/officeDocument/2006/relationships/hyperlink" Target="https://www.davistech.edu/student-services" TargetMode="External"/><Relationship Id="rId10" Type="http://schemas.openxmlformats.org/officeDocument/2006/relationships/hyperlink" Target="https://www.uvu.edu/accessibility-services/" TargetMode="External"/><Relationship Id="rId19" Type="http://schemas.openxmlformats.org/officeDocument/2006/relationships/image" Target="../media/image43.png"/><Relationship Id="rId31" Type="http://schemas.openxmlformats.org/officeDocument/2006/relationships/image" Target="../media/image49.png"/><Relationship Id="rId4" Type="http://schemas.openxmlformats.org/officeDocument/2006/relationships/hyperlink" Target="https://www.ensign.edu/disability-services" TargetMode="External"/><Relationship Id="rId9" Type="http://schemas.openxmlformats.org/officeDocument/2006/relationships/image" Target="../media/image38.png"/><Relationship Id="rId14" Type="http://schemas.openxmlformats.org/officeDocument/2006/relationships/hyperlink" Target="https://www.usu.edu/drc/index" TargetMode="External"/><Relationship Id="rId22" Type="http://schemas.openxmlformats.org/officeDocument/2006/relationships/hyperlink" Target="https://stech.edu/students/consumer-information/#:~:text=For%20more%20information%2C%20please%20visit,(435)%20586%2D2899." TargetMode="External"/><Relationship Id="rId27" Type="http://schemas.openxmlformats.org/officeDocument/2006/relationships/image" Target="../media/image47.png"/><Relationship Id="rId30" Type="http://schemas.openxmlformats.org/officeDocument/2006/relationships/hyperlink" Target="https://www.otech.edu/current-students/student-success-center/" TargetMode="External"/><Relationship Id="rId35" Type="http://schemas.openxmlformats.org/officeDocument/2006/relationships/image" Target="../media/image51.png"/><Relationship Id="rId8" Type="http://schemas.openxmlformats.org/officeDocument/2006/relationships/hyperlink" Target="https://www.weber.edu/disabilityservices" TargetMode="External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4.png"/><Relationship Id="rId18" Type="http://schemas.openxmlformats.org/officeDocument/2006/relationships/image" Target="../media/image23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he.edu/wp-content/uploads/pdf/k-12/ucaw/Facts-at-a-Glance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ducationdata.org/average-in-state-vs-out-of-state-tuitio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zPq80fsGV4Q" TargetMode="External"/><Relationship Id="rId13" Type="http://schemas.openxmlformats.org/officeDocument/2006/relationships/image" Target="../media/image33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11" Type="http://schemas.openxmlformats.org/officeDocument/2006/relationships/hyperlink" Target="https://drive.google.com/file/d/1NCA37IEQO1F-qU8zjRMzWOtzZ_mXxdpB/view?usp=drive_link" TargetMode="Externa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1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688B-5876-40ED-8C40-20730FE6F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Earn and Save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D6B82-95CB-46A5-A38D-A9C7612D4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1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of a teacher talking to a student.">
            <a:extLst>
              <a:ext uri="{FF2B5EF4-FFF2-40B4-BE49-F238E27FC236}">
                <a16:creationId xmlns:a16="http://schemas.microsoft.com/office/drawing/2014/main" id="{41B6FBA9-3626-498B-BF11-6AA37D2E5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6" r="8053"/>
          <a:stretch/>
        </p:blipFill>
        <p:spPr>
          <a:xfrm>
            <a:off x="6578280" y="1659159"/>
            <a:ext cx="4915382" cy="3539682"/>
          </a:xfrm>
          <a:prstGeom prst="rect">
            <a:avLst/>
          </a:prstGeom>
          <a:ln w="76200">
            <a:solidFill>
              <a:srgbClr val="00AF66"/>
            </a:solidFill>
          </a:ln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FD5143-3053-47FB-A1AA-C256E02EA968}"/>
              </a:ext>
            </a:extLst>
          </p:cNvPr>
          <p:cNvSpPr txBox="1">
            <a:spLocks/>
          </p:cNvSpPr>
          <p:nvPr/>
        </p:nvSpPr>
        <p:spPr>
          <a:xfrm>
            <a:off x="839788" y="1600200"/>
            <a:ext cx="5256212" cy="49645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Internships are professional learning experiences that give students exposure to a business or organization related to the student’s field of study.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Internships can be a good way to gain:</a:t>
            </a:r>
          </a:p>
          <a:p>
            <a:pPr marL="342900" indent="-342900"/>
            <a:r>
              <a:rPr lang="en-US" sz="2000" dirty="0"/>
              <a:t>Hands-on experience</a:t>
            </a:r>
          </a:p>
          <a:p>
            <a:pPr marL="342900" indent="-342900"/>
            <a:r>
              <a:rPr lang="en-US" sz="2000" dirty="0"/>
              <a:t>Resume-building assets</a:t>
            </a:r>
          </a:p>
          <a:p>
            <a:pPr marL="342900" indent="-342900"/>
            <a:r>
              <a:rPr lang="en-US" sz="2000" dirty="0"/>
              <a:t>Networking opportunities</a:t>
            </a:r>
          </a:p>
          <a:p>
            <a:pPr marL="342900" indent="-342900"/>
            <a:r>
              <a:rPr lang="en-US" sz="2000" dirty="0"/>
              <a:t>Credits to graduate (required by some programs)</a:t>
            </a:r>
          </a:p>
          <a:p>
            <a:pPr marL="342900" indent="-342900"/>
            <a:r>
              <a:rPr lang="en-US" sz="2000" dirty="0"/>
              <a:t>Monetary compensation (sometimes)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65E788-872A-441F-A5E3-7A049F1D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00200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00AF66"/>
                </a:solidFill>
              </a:rPr>
              <a:t>Internships</a:t>
            </a:r>
          </a:p>
        </p:txBody>
      </p:sp>
    </p:spTree>
    <p:extLst>
      <p:ext uri="{BB962C8B-B14F-4D97-AF65-F5344CB8AC3E}">
        <p14:creationId xmlns:p14="http://schemas.microsoft.com/office/powerpoint/2010/main" val="240211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5A88FA-2753-43C5-84C6-41B0DE53635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7320" y="1690688"/>
          <a:ext cx="11036595" cy="4501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8865">
                  <a:extLst>
                    <a:ext uri="{9D8B030D-6E8A-4147-A177-3AD203B41FA5}">
                      <a16:colId xmlns:a16="http://schemas.microsoft.com/office/drawing/2014/main" val="1228194547"/>
                    </a:ext>
                  </a:extLst>
                </a:gridCol>
                <a:gridCol w="3678865">
                  <a:extLst>
                    <a:ext uri="{9D8B030D-6E8A-4147-A177-3AD203B41FA5}">
                      <a16:colId xmlns:a16="http://schemas.microsoft.com/office/drawing/2014/main" val="3908680659"/>
                    </a:ext>
                  </a:extLst>
                </a:gridCol>
                <a:gridCol w="3678865">
                  <a:extLst>
                    <a:ext uri="{9D8B030D-6E8A-4147-A177-3AD203B41FA5}">
                      <a16:colId xmlns:a16="http://schemas.microsoft.com/office/drawing/2014/main" val="2604391622"/>
                    </a:ext>
                  </a:extLst>
                </a:gridCol>
              </a:tblGrid>
              <a:tr h="8703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Bank or Credit Union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my529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ABLE Account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44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488265"/>
                  </a:ext>
                </a:extLst>
              </a:tr>
              <a:tr h="319119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/>
                        <a:t>Earns interest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/>
                        <a:t>Investment account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/>
                        <a:t>Visit </a:t>
                      </a:r>
                      <a:r>
                        <a:rPr lang="en-US" sz="2800" dirty="0">
                          <a:hlinkClick r:id="rId3"/>
                        </a:rPr>
                        <a:t>my529.org </a:t>
                      </a:r>
                      <a:r>
                        <a:rPr lang="en-US" sz="2800" dirty="0"/>
                        <a:t>for information on Utah’s plan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Short video - </a:t>
                      </a:r>
                      <a:r>
                        <a:rPr lang="en-US" sz="2000" dirty="0">
                          <a:hlinkClick r:id="rId4"/>
                        </a:rPr>
                        <a:t>https://youtu.be/tur4nwALKJE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rgbClr val="00A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C44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/>
                        <a:t>Investment account, but for qualified disability expenses</a:t>
                      </a:r>
                      <a:endParaRPr lang="en-US" sz="2800" dirty="0">
                        <a:hlinkClick r:id="rId5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hlinkClick r:id="rId5"/>
                        </a:rPr>
                        <a:t>ableut.com</a:t>
                      </a:r>
                      <a:endParaRPr lang="en-US" sz="2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hlinkClick r:id="rId6"/>
                        </a:rPr>
                        <a:t>stableaccount.com</a:t>
                      </a:r>
                      <a:r>
                        <a:rPr lang="en-US" sz="280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rgbClr val="DC44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6690783"/>
                  </a:ext>
                </a:extLst>
              </a:tr>
            </a:tbl>
          </a:graphicData>
        </a:graphic>
      </p:graphicFrame>
      <p:pic>
        <p:nvPicPr>
          <p:cNvPr id="9" name="Graphic 8" descr="Presentation with media">
            <a:hlinkClick r:id="rId4"/>
            <a:extLst>
              <a:ext uri="{FF2B5EF4-FFF2-40B4-BE49-F238E27FC236}">
                <a16:creationId xmlns:a16="http://schemas.microsoft.com/office/drawing/2014/main" id="{B2800348-5E2C-4F02-BF61-61B868E75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8302" y="2089522"/>
            <a:ext cx="457200" cy="457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130E268-E1F0-4E50-9633-53E9DB0C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AF66"/>
                </a:solidFill>
              </a:rPr>
              <a:t>Saving Options</a:t>
            </a:r>
          </a:p>
        </p:txBody>
      </p:sp>
    </p:spTree>
    <p:extLst>
      <p:ext uri="{BB962C8B-B14F-4D97-AF65-F5344CB8AC3E}">
        <p14:creationId xmlns:p14="http://schemas.microsoft.com/office/powerpoint/2010/main" val="235909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7B355D-FE05-473F-B765-CCF088E48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53B916-F12A-40C2-8B35-17F149C4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Students with Disabilities</a:t>
            </a:r>
          </a:p>
        </p:txBody>
      </p:sp>
    </p:spTree>
    <p:extLst>
      <p:ext uri="{BB962C8B-B14F-4D97-AF65-F5344CB8AC3E}">
        <p14:creationId xmlns:p14="http://schemas.microsoft.com/office/powerpoint/2010/main" val="3470051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F2E3B60-CD74-4F69-A12E-10EAD6FBA401}"/>
              </a:ext>
            </a:extLst>
          </p:cNvPr>
          <p:cNvSpPr txBox="1"/>
          <p:nvPr/>
        </p:nvSpPr>
        <p:spPr>
          <a:xfrm>
            <a:off x="6412089" y="6123543"/>
            <a:ext cx="5412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Source:  </a:t>
            </a: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https://www.parentcenterhub.org/accommodations/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5837F12-A089-4AF9-8E54-38F0E20CA394}"/>
              </a:ext>
            </a:extLst>
          </p:cNvPr>
          <p:cNvSpPr txBox="1">
            <a:spLocks/>
          </p:cNvSpPr>
          <p:nvPr/>
        </p:nvSpPr>
        <p:spPr>
          <a:xfrm>
            <a:off x="6172200" y="2602778"/>
            <a:ext cx="5243187" cy="35948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Accommodations are made on college campuses to create accessibility for students with disabilities, but adjustments aren’t made to the course requirements or the curriculum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E.g., specialized tutoring, recorded/audiobooks, class notetakers, preferential seating, lecture notes, study guides, etc.</a:t>
            </a:r>
          </a:p>
          <a:p>
            <a:pPr marL="186262" indent="0">
              <a:buFont typeface="Arial" panose="020B0604020202020204" pitchFamily="34" charset="0"/>
              <a:buNone/>
            </a:pPr>
            <a:endParaRPr lang="en-US" sz="2667" u="sng" dirty="0">
              <a:solidFill>
                <a:schemeClr val="hlink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pPr marL="186262" indent="0" algn="r">
              <a:buFont typeface="Arial" panose="020B0604020202020204" pitchFamily="34" charset="0"/>
              <a:buNone/>
            </a:pPr>
            <a:endParaRPr lang="en-US" sz="1600" u="sng" dirty="0">
              <a:solidFill>
                <a:schemeClr val="hlink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82F7C6-E21B-442B-8858-50A90156C407}"/>
              </a:ext>
            </a:extLst>
          </p:cNvPr>
          <p:cNvSpPr txBox="1">
            <a:spLocks/>
          </p:cNvSpPr>
          <p:nvPr/>
        </p:nvSpPr>
        <p:spPr>
          <a:xfrm>
            <a:off x="6172200" y="1778867"/>
            <a:ext cx="5486400" cy="8240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Accommodations: Higher Education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7E054C9-22F5-4778-A910-6D495AD56EF0}"/>
              </a:ext>
            </a:extLst>
          </p:cNvPr>
          <p:cNvSpPr txBox="1">
            <a:spLocks/>
          </p:cNvSpPr>
          <p:nvPr/>
        </p:nvSpPr>
        <p:spPr>
          <a:xfrm>
            <a:off x="839788" y="2602779"/>
            <a:ext cx="5157600" cy="368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Modifications are made to assignments and the curriculum to meet the Free Access to Publication Education, also known as FAPE, requirements in secondary education</a:t>
            </a:r>
            <a:endParaRPr lang="en" sz="2600" dirty="0"/>
          </a:p>
          <a:p>
            <a:pPr lvl="1"/>
            <a:r>
              <a:rPr lang="en" sz="2000" dirty="0"/>
              <a:t>E.g., </a:t>
            </a:r>
            <a:r>
              <a:rPr lang="en-US" sz="2000" dirty="0"/>
              <a:t>reduced number of</a:t>
            </a:r>
            <a:r>
              <a:rPr lang="en" sz="2000" dirty="0"/>
              <a:t> questions on assignments, reduction topics covered in </a:t>
            </a:r>
            <a:r>
              <a:rPr lang="en-US" sz="2000" dirty="0"/>
              <a:t>class</a:t>
            </a:r>
            <a:r>
              <a:rPr lang="en" sz="2000" dirty="0"/>
              <a:t>, use a word list or list of math formulas</a:t>
            </a:r>
            <a:endParaRPr lang="en-US" sz="2000" dirty="0"/>
          </a:p>
          <a:p>
            <a:endParaRPr lang="en-US" sz="2667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4A9A1E-480F-4BBB-9D29-A70EE6220EF1}"/>
              </a:ext>
            </a:extLst>
          </p:cNvPr>
          <p:cNvSpPr txBox="1">
            <a:spLocks/>
          </p:cNvSpPr>
          <p:nvPr/>
        </p:nvSpPr>
        <p:spPr>
          <a:xfrm>
            <a:off x="839788" y="1778867"/>
            <a:ext cx="5157600" cy="8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Modifications: K-12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B5FB73-AC48-4FBD-8291-A9CFEAD7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" dirty="0">
                <a:solidFill>
                  <a:srgbClr val="DC4405"/>
                </a:solidFill>
              </a:rPr>
              <a:t>Modifications vs. </a:t>
            </a:r>
            <a:r>
              <a:rPr lang="en-US" dirty="0">
                <a:solidFill>
                  <a:srgbClr val="DC4405"/>
                </a:solidFill>
              </a:rPr>
              <a:t>A</a:t>
            </a:r>
            <a:r>
              <a:rPr lang="en" dirty="0">
                <a:solidFill>
                  <a:srgbClr val="DC4405"/>
                </a:solidFill>
              </a:rPr>
              <a:t>ccommodations</a:t>
            </a:r>
            <a:endParaRPr lang="en-US" dirty="0">
              <a:solidFill>
                <a:srgbClr val="DC44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23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2E02D1-A974-4842-AC13-E322391B5356}"/>
              </a:ext>
            </a:extLst>
          </p:cNvPr>
          <p:cNvSpPr txBox="1"/>
          <p:nvPr/>
        </p:nvSpPr>
        <p:spPr>
          <a:xfrm>
            <a:off x="5102578" y="6323598"/>
            <a:ext cx="6720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</a:t>
            </a:r>
            <a:r>
              <a: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srgbClr val="22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https://www2.ed.gov/policy/gen/guid/fpco/ferpa/index.html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Google Shape;152;p26">
            <a:extLst>
              <a:ext uri="{FF2B5EF4-FFF2-40B4-BE49-F238E27FC236}">
                <a16:creationId xmlns:a16="http://schemas.microsoft.com/office/drawing/2014/main" id="{A8F2528B-AE34-452F-ADDB-1FA2AD354EDC}"/>
              </a:ext>
            </a:extLst>
          </p:cNvPr>
          <p:cNvSpPr txBox="1">
            <a:spLocks/>
          </p:cNvSpPr>
          <p:nvPr/>
        </p:nvSpPr>
        <p:spPr>
          <a:xfrm>
            <a:off x="838199" y="1331585"/>
            <a:ext cx="10850217" cy="48260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63" indent="0">
              <a:spcBef>
                <a:spcPts val="1067"/>
              </a:spcBef>
              <a:buSzPct val="70000"/>
              <a:buFont typeface="Arial" panose="020B0604020202020204" pitchFamily="34" charset="0"/>
              <a:buNone/>
            </a:pPr>
            <a:r>
              <a:rPr lang="en-US" sz="2133" b="1" i="1" dirty="0">
                <a:solidFill>
                  <a:srgbClr val="030A13"/>
                </a:solidFill>
                <a:highlight>
                  <a:srgbClr val="FFFFFF"/>
                </a:highlight>
              </a:rPr>
              <a:t>“FERPA gives parents certain rights with respect to their children's education records. These rights transfer to the student when he or she reaches the age of 18 or attends a school beyond the high school level.” </a:t>
            </a:r>
            <a:r>
              <a:rPr lang="en-US" sz="2133" b="1" dirty="0">
                <a:solidFill>
                  <a:srgbClr val="030A13"/>
                </a:solidFill>
                <a:highlight>
                  <a:srgbClr val="FFFFFF"/>
                </a:highlight>
              </a:rPr>
              <a:t>– U.S. Department of Education </a:t>
            </a:r>
            <a:br>
              <a:rPr lang="en-US" sz="2133" b="1" i="1" dirty="0">
                <a:solidFill>
                  <a:srgbClr val="030A13"/>
                </a:solidFill>
                <a:highlight>
                  <a:srgbClr val="FFFFFF"/>
                </a:highlight>
              </a:rPr>
            </a:br>
            <a:endParaRPr lang="en-US" sz="2133" b="1" i="1" dirty="0">
              <a:solidFill>
                <a:srgbClr val="030A13"/>
              </a:solidFill>
              <a:highlight>
                <a:srgbClr val="FFFFFF"/>
              </a:highlight>
            </a:endParaRPr>
          </a:p>
          <a:p>
            <a:pPr marL="609585" indent="-474121">
              <a:spcBef>
                <a:spcPts val="0"/>
              </a:spcBef>
              <a:buSzPct val="70000"/>
              <a:buFont typeface="Calibri"/>
              <a:buChar char="•"/>
            </a:pPr>
            <a:r>
              <a:rPr lang="en-US" sz="2667" dirty="0"/>
              <a:t>The student needs to request the FERPA form. A parent cannot.</a:t>
            </a:r>
          </a:p>
          <a:p>
            <a:pPr marL="1219170" lvl="1" indent="-474121">
              <a:spcBef>
                <a:spcPts val="0"/>
              </a:spcBef>
              <a:buSzPct val="70000"/>
            </a:pPr>
            <a:r>
              <a:rPr lang="en-US" dirty="0"/>
              <a:t>The student must agree to who is listed as the recipient in order to release records if it’s an individual other than the student with access to records</a:t>
            </a:r>
          </a:p>
          <a:p>
            <a:pPr marL="609585" indent="-474121">
              <a:spcBef>
                <a:spcPts val="0"/>
              </a:spcBef>
              <a:buSzPct val="70000"/>
              <a:buFont typeface="Calibri"/>
              <a:buChar char="•"/>
            </a:pPr>
            <a:endParaRPr lang="en-US" sz="2667" dirty="0"/>
          </a:p>
          <a:p>
            <a:pPr marL="609585" indent="-474121">
              <a:spcBef>
                <a:spcPts val="0"/>
              </a:spcBef>
              <a:buSzPct val="70000"/>
              <a:buFont typeface="Calibri"/>
              <a:buChar char="•"/>
            </a:pPr>
            <a:r>
              <a:rPr lang="en-US" sz="2667" dirty="0"/>
              <a:t>This can be beneficial if the student is deferring enrollment or taking a gap year</a:t>
            </a:r>
          </a:p>
          <a:p>
            <a:pPr marL="1066785" lvl="1" indent="-474121">
              <a:spcBef>
                <a:spcPts val="0"/>
              </a:spcBef>
              <a:buSzPct val="70000"/>
              <a:buFont typeface="Calibri"/>
              <a:buChar char="•"/>
            </a:pPr>
            <a:r>
              <a:rPr lang="en-US" dirty="0"/>
              <a:t>e.g., military service, ecclesiastical mission, humanitarian service, etc.</a:t>
            </a:r>
          </a:p>
          <a:p>
            <a:pPr marL="135463" indent="0">
              <a:spcBef>
                <a:spcPts val="0"/>
              </a:spcBef>
              <a:buSzPct val="70000"/>
              <a:buFont typeface="Arial" panose="020B0604020202020204" pitchFamily="34" charset="0"/>
              <a:buNone/>
            </a:pPr>
            <a:endParaRPr lang="en-US" sz="2667" dirty="0"/>
          </a:p>
          <a:p>
            <a:pPr marL="135463" indent="0">
              <a:spcBef>
                <a:spcPts val="0"/>
              </a:spcBef>
              <a:buSzPct val="70000"/>
              <a:buFont typeface="Arial" panose="020B0604020202020204" pitchFamily="34" charset="0"/>
              <a:buNone/>
            </a:pPr>
            <a:r>
              <a:rPr lang="en-US" sz="2667" dirty="0"/>
              <a:t>Remember that if you want a trusted adult involved in your college information, meetings, and conversations, you should want this form signed</a:t>
            </a:r>
          </a:p>
        </p:txBody>
      </p:sp>
      <p:sp>
        <p:nvSpPr>
          <p:cNvPr id="4" name="Google Shape;151;p26">
            <a:extLst>
              <a:ext uri="{FF2B5EF4-FFF2-40B4-BE49-F238E27FC236}">
                <a16:creationId xmlns:a16="http://schemas.microsoft.com/office/drawing/2014/main" id="{05EC34D9-876B-421F-98B8-449A87F430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5985"/>
            <a:ext cx="105156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000" dirty="0">
                <a:solidFill>
                  <a:srgbClr val="DC4405"/>
                </a:solidFill>
              </a:rPr>
              <a:t>FERPA </a:t>
            </a:r>
            <a:r>
              <a:rPr lang="en-US" sz="4000" dirty="0">
                <a:solidFill>
                  <a:srgbClr val="DC4405"/>
                </a:solidFill>
              </a:rPr>
              <a:t>f</a:t>
            </a:r>
            <a:r>
              <a:rPr lang="en" sz="4000" dirty="0">
                <a:solidFill>
                  <a:srgbClr val="DC4405"/>
                </a:solidFill>
              </a:rPr>
              <a:t>orm - </a:t>
            </a:r>
            <a:r>
              <a:rPr lang="en-US" sz="4000" b="0" dirty="0"/>
              <a:t>Student Information Release Form</a:t>
            </a:r>
            <a:endParaRPr sz="4000" dirty="0">
              <a:solidFill>
                <a:srgbClr val="DC44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5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estminster College's logo.">
            <a:hlinkClick r:id="rId2"/>
            <a:extLst>
              <a:ext uri="{FF2B5EF4-FFF2-40B4-BE49-F238E27FC236}">
                <a16:creationId xmlns:a16="http://schemas.microsoft.com/office/drawing/2014/main" id="{6FD6714B-EA31-455F-8771-B91D13232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03" y="5546390"/>
            <a:ext cx="2487168" cy="596919"/>
          </a:xfrm>
          <a:prstGeom prst="rect">
            <a:avLst/>
          </a:prstGeom>
        </p:spPr>
      </p:pic>
      <p:pic>
        <p:nvPicPr>
          <p:cNvPr id="3" name="Picture 2" descr="Ensign College's logo.">
            <a:hlinkClick r:id="rId4"/>
            <a:extLst>
              <a:ext uri="{FF2B5EF4-FFF2-40B4-BE49-F238E27FC236}">
                <a16:creationId xmlns:a16="http://schemas.microsoft.com/office/drawing/2014/main" id="{50F6EC11-3B85-4B4E-AC2D-3E7A0F031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8273" r="7548" b="9025"/>
          <a:stretch/>
        </p:blipFill>
        <p:spPr>
          <a:xfrm>
            <a:off x="8185323" y="5243716"/>
            <a:ext cx="1234440" cy="1202266"/>
          </a:xfrm>
          <a:prstGeom prst="rect">
            <a:avLst/>
          </a:prstGeom>
        </p:spPr>
      </p:pic>
      <p:pic>
        <p:nvPicPr>
          <p:cNvPr id="13" name="Picture 12" descr="Brigham Young University's logo. ">
            <a:hlinkClick r:id="rId6"/>
            <a:extLst>
              <a:ext uri="{FF2B5EF4-FFF2-40B4-BE49-F238E27FC236}">
                <a16:creationId xmlns:a16="http://schemas.microsoft.com/office/drawing/2014/main" id="{9E1B95F1-C52A-4027-A526-AFAF0F135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730" y="5236773"/>
            <a:ext cx="1216152" cy="1216152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B9844B1-060E-4188-8E52-C244F8172D1D}"/>
              </a:ext>
            </a:extLst>
          </p:cNvPr>
          <p:cNvSpPr txBox="1">
            <a:spLocks/>
          </p:cNvSpPr>
          <p:nvPr/>
        </p:nvSpPr>
        <p:spPr>
          <a:xfrm>
            <a:off x="8509105" y="4579789"/>
            <a:ext cx="3381931" cy="482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A3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Institutions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223023-02E3-4EA5-9BD9-4A1CBB054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719710" y="4416844"/>
            <a:ext cx="5176599" cy="2098860"/>
            <a:chOff x="539979" y="3808821"/>
            <a:chExt cx="5338429" cy="20988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DDC592-4A41-4B1C-B9E5-DDED682C6C89}"/>
                </a:ext>
              </a:extLst>
            </p:cNvPr>
            <p:cNvCxnSpPr>
              <a:cxnSpLocks/>
            </p:cNvCxnSpPr>
            <p:nvPr/>
          </p:nvCxnSpPr>
          <p:spPr>
            <a:xfrm>
              <a:off x="539979" y="3818075"/>
              <a:ext cx="5338429" cy="0"/>
            </a:xfrm>
            <a:prstGeom prst="line">
              <a:avLst/>
            </a:prstGeom>
            <a:ln w="19050">
              <a:solidFill>
                <a:srgbClr val="3A3F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C4B9F3-F3E0-4066-9CDD-273E33C3CF6E}"/>
                </a:ext>
              </a:extLst>
            </p:cNvPr>
            <p:cNvCxnSpPr>
              <a:cxnSpLocks/>
            </p:cNvCxnSpPr>
            <p:nvPr/>
          </p:nvCxnSpPr>
          <p:spPr>
            <a:xfrm>
              <a:off x="5867032" y="3808821"/>
              <a:ext cx="0" cy="2098860"/>
            </a:xfrm>
            <a:prstGeom prst="line">
              <a:avLst/>
            </a:prstGeom>
            <a:ln w="19050">
              <a:solidFill>
                <a:srgbClr val="3A3F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Weber State University's logo.">
            <a:hlinkClick r:id="rId8"/>
            <a:extLst>
              <a:ext uri="{FF2B5EF4-FFF2-40B4-BE49-F238E27FC236}">
                <a16:creationId xmlns:a16="http://schemas.microsoft.com/office/drawing/2014/main" id="{F05F3F9B-4F4A-45E5-9905-B02DA19FF0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70" y="5295954"/>
            <a:ext cx="1536192" cy="965454"/>
          </a:xfrm>
          <a:prstGeom prst="rect">
            <a:avLst/>
          </a:prstGeom>
        </p:spPr>
      </p:pic>
      <p:pic>
        <p:nvPicPr>
          <p:cNvPr id="11" name="Picture 10" descr="Utah Valley University's logo.">
            <a:hlinkClick r:id="rId10"/>
            <a:extLst>
              <a:ext uri="{FF2B5EF4-FFF2-40B4-BE49-F238E27FC236}">
                <a16:creationId xmlns:a16="http://schemas.microsoft.com/office/drawing/2014/main" id="{825F9E20-895C-48CA-9105-FE822C176E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13" y="5211753"/>
            <a:ext cx="1306473" cy="1133856"/>
          </a:xfrm>
          <a:prstGeom prst="rect">
            <a:avLst/>
          </a:prstGeom>
        </p:spPr>
      </p:pic>
      <p:pic>
        <p:nvPicPr>
          <p:cNvPr id="9" name="Picture 8" descr="Utah Tech University's logo.">
            <a:hlinkClick r:id="rId12"/>
            <a:extLst>
              <a:ext uri="{FF2B5EF4-FFF2-40B4-BE49-F238E27FC236}">
                <a16:creationId xmlns:a16="http://schemas.microsoft.com/office/drawing/2014/main" id="{963E95AF-A265-46AA-9A99-8416D58419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90" y="5516101"/>
            <a:ext cx="2834640" cy="525160"/>
          </a:xfrm>
          <a:prstGeom prst="rect">
            <a:avLst/>
          </a:prstGeom>
        </p:spPr>
      </p:pic>
      <p:pic>
        <p:nvPicPr>
          <p:cNvPr id="8" name="Picture 7" descr="Utah State University's Logo.">
            <a:hlinkClick r:id="rId14"/>
            <a:extLst>
              <a:ext uri="{FF2B5EF4-FFF2-40B4-BE49-F238E27FC236}">
                <a16:creationId xmlns:a16="http://schemas.microsoft.com/office/drawing/2014/main" id="{A04391DA-FF54-4A65-8E8A-DA0BB3D194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85" y="4494267"/>
            <a:ext cx="3840480" cy="381117"/>
          </a:xfrm>
          <a:prstGeom prst="rect">
            <a:avLst/>
          </a:prstGeom>
        </p:spPr>
      </p:pic>
      <p:pic>
        <p:nvPicPr>
          <p:cNvPr id="10" name="Picture 9" descr="The University of Utah's logo.">
            <a:hlinkClick r:id="rId16"/>
            <a:extLst>
              <a:ext uri="{FF2B5EF4-FFF2-40B4-BE49-F238E27FC236}">
                <a16:creationId xmlns:a16="http://schemas.microsoft.com/office/drawing/2014/main" id="{B38325F6-68EA-4DB3-9A07-159D09BD74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9" y="4180640"/>
            <a:ext cx="1463040" cy="1008371"/>
          </a:xfrm>
          <a:prstGeom prst="rect">
            <a:avLst/>
          </a:prstGeom>
        </p:spPr>
      </p:pic>
      <p:pic>
        <p:nvPicPr>
          <p:cNvPr id="27" name="Picture 26" descr="Uintah-Basin Technical College's logo. ">
            <a:hlinkClick r:id="rId18"/>
            <a:extLst>
              <a:ext uri="{FF2B5EF4-FFF2-40B4-BE49-F238E27FC236}">
                <a16:creationId xmlns:a16="http://schemas.microsoft.com/office/drawing/2014/main" id="{59EE34FF-AAFD-4B1E-A014-BC0762C889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82340" y="3001146"/>
            <a:ext cx="1465653" cy="1005840"/>
          </a:xfrm>
          <a:prstGeom prst="rect">
            <a:avLst/>
          </a:prstGeom>
        </p:spPr>
      </p:pic>
      <p:pic>
        <p:nvPicPr>
          <p:cNvPr id="26" name="Picture 25" descr="Tooele Technical College's logo. ">
            <a:hlinkClick r:id="rId20"/>
            <a:extLst>
              <a:ext uri="{FF2B5EF4-FFF2-40B4-BE49-F238E27FC236}">
                <a16:creationId xmlns:a16="http://schemas.microsoft.com/office/drawing/2014/main" id="{041D82DA-6A1C-479B-AFD1-8C8F2BC0E7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90466" y="2914278"/>
            <a:ext cx="1250305" cy="1179576"/>
          </a:xfrm>
          <a:prstGeom prst="rect">
            <a:avLst/>
          </a:prstGeom>
        </p:spPr>
      </p:pic>
      <p:pic>
        <p:nvPicPr>
          <p:cNvPr id="25" name="Picture 24" descr="Southwest Technical College's logo. ">
            <a:hlinkClick r:id="rId22"/>
            <a:extLst>
              <a:ext uri="{FF2B5EF4-FFF2-40B4-BE49-F238E27FC236}">
                <a16:creationId xmlns:a16="http://schemas.microsoft.com/office/drawing/2014/main" id="{BEA178C6-41B5-482F-B358-3A5DCA985BC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02948" y="3202314"/>
            <a:ext cx="2445950" cy="603504"/>
          </a:xfrm>
          <a:prstGeom prst="rect">
            <a:avLst/>
          </a:prstGeom>
        </p:spPr>
      </p:pic>
      <p:pic>
        <p:nvPicPr>
          <p:cNvPr id="7" name="Picture 6" descr="Southern Utah University's logo.">
            <a:hlinkClick r:id="rId24"/>
            <a:extLst>
              <a:ext uri="{FF2B5EF4-FFF2-40B4-BE49-F238E27FC236}">
                <a16:creationId xmlns:a16="http://schemas.microsoft.com/office/drawing/2014/main" id="{62B7DAD1-0DFF-49E6-B032-8D652CE7994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30" y="3216030"/>
            <a:ext cx="2599350" cy="576072"/>
          </a:xfrm>
          <a:prstGeom prst="rect">
            <a:avLst/>
          </a:prstGeom>
        </p:spPr>
      </p:pic>
      <p:pic>
        <p:nvPicPr>
          <p:cNvPr id="6" name="Picture 5" descr="Snow College's logo.">
            <a:hlinkClick r:id="rId26"/>
            <a:extLst>
              <a:ext uri="{FF2B5EF4-FFF2-40B4-BE49-F238E27FC236}">
                <a16:creationId xmlns:a16="http://schemas.microsoft.com/office/drawing/2014/main" id="{0198BF12-9AAF-4805-9092-5069BD0836F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6" y="3182079"/>
            <a:ext cx="2322576" cy="643975"/>
          </a:xfrm>
          <a:prstGeom prst="rect">
            <a:avLst/>
          </a:prstGeom>
        </p:spPr>
      </p:pic>
      <p:pic>
        <p:nvPicPr>
          <p:cNvPr id="5" name="Picture 4" descr="Salt Lake Community College's logo.">
            <a:hlinkClick r:id="rId28"/>
            <a:extLst>
              <a:ext uri="{FF2B5EF4-FFF2-40B4-BE49-F238E27FC236}">
                <a16:creationId xmlns:a16="http://schemas.microsoft.com/office/drawing/2014/main" id="{546A24B3-0BE5-40AB-A6E8-8290231AE28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745" y="1920501"/>
            <a:ext cx="1984248" cy="747453"/>
          </a:xfrm>
          <a:prstGeom prst="rect">
            <a:avLst/>
          </a:prstGeom>
        </p:spPr>
      </p:pic>
      <p:pic>
        <p:nvPicPr>
          <p:cNvPr id="24" name="Picture 23" descr="Ogden-Weber Technical College's logo. ">
            <a:hlinkClick r:id="rId30"/>
            <a:extLst>
              <a:ext uri="{FF2B5EF4-FFF2-40B4-BE49-F238E27FC236}">
                <a16:creationId xmlns:a16="http://schemas.microsoft.com/office/drawing/2014/main" id="{702A2767-F0B1-46F4-8D2D-AB6CBEA5F88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786902" y="1844263"/>
            <a:ext cx="1645920" cy="899928"/>
          </a:xfrm>
          <a:prstGeom prst="rect">
            <a:avLst/>
          </a:prstGeom>
        </p:spPr>
      </p:pic>
      <p:pic>
        <p:nvPicPr>
          <p:cNvPr id="23" name="Picture 22">
            <a:hlinkClick r:id="rId32"/>
            <a:extLst>
              <a:ext uri="{FF2B5EF4-FFF2-40B4-BE49-F238E27FC236}">
                <a16:creationId xmlns:a16="http://schemas.microsoft.com/office/drawing/2014/main" id="{4C70C713-84E3-4A2E-9773-FD22A0102A9F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t="10447" b="10447"/>
          <a:stretch/>
        </p:blipFill>
        <p:spPr>
          <a:xfrm>
            <a:off x="6184377" y="1751723"/>
            <a:ext cx="1371600" cy="1085008"/>
          </a:xfrm>
          <a:prstGeom prst="rect">
            <a:avLst/>
          </a:prstGeom>
        </p:spPr>
      </p:pic>
      <p:pic>
        <p:nvPicPr>
          <p:cNvPr id="17" name="Picture 16">
            <a:hlinkClick r:id="rId34"/>
            <a:extLst>
              <a:ext uri="{FF2B5EF4-FFF2-40B4-BE49-F238E27FC236}">
                <a16:creationId xmlns:a16="http://schemas.microsoft.com/office/drawing/2014/main" id="{8F86B4E8-609E-46B6-83C3-89346ADE96F4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944" r="944"/>
          <a:stretch/>
        </p:blipFill>
        <p:spPr>
          <a:xfrm>
            <a:off x="4344108" y="1832893"/>
            <a:ext cx="1609344" cy="922669"/>
          </a:xfrm>
          <a:prstGeom prst="rect">
            <a:avLst/>
          </a:prstGeom>
        </p:spPr>
      </p:pic>
      <p:pic>
        <p:nvPicPr>
          <p:cNvPr id="22" name="Picture 21" descr="Davis Technical College's logo.">
            <a:hlinkClick r:id="rId36"/>
            <a:extLst>
              <a:ext uri="{FF2B5EF4-FFF2-40B4-BE49-F238E27FC236}">
                <a16:creationId xmlns:a16="http://schemas.microsoft.com/office/drawing/2014/main" id="{9967C05B-E931-467C-9BAC-ADDDD04F0AA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792746" y="1837027"/>
            <a:ext cx="1320437" cy="914400"/>
          </a:xfrm>
          <a:prstGeom prst="rect">
            <a:avLst/>
          </a:prstGeom>
        </p:spPr>
      </p:pic>
      <p:pic>
        <p:nvPicPr>
          <p:cNvPr id="21" name="Picture 20" descr="Bridgerland Technical College's logo. ">
            <a:hlinkClick r:id="rId38"/>
            <a:extLst>
              <a:ext uri="{FF2B5EF4-FFF2-40B4-BE49-F238E27FC236}">
                <a16:creationId xmlns:a16="http://schemas.microsoft.com/office/drawing/2014/main" id="{50BA84B7-445D-48D8-8C5E-CDC64CAE836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50141" y="1922776"/>
            <a:ext cx="2011680" cy="742903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5D4B90A-CE90-4CF9-9791-BF1F2561334C}"/>
              </a:ext>
            </a:extLst>
          </p:cNvPr>
          <p:cNvSpPr txBox="1">
            <a:spLocks/>
          </p:cNvSpPr>
          <p:nvPr/>
        </p:nvSpPr>
        <p:spPr>
          <a:xfrm>
            <a:off x="525648" y="1209220"/>
            <a:ext cx="5687930" cy="499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A3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Colleges and Universities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3CCCD8-3012-44A6-B708-491A3A7C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48" y="110878"/>
            <a:ext cx="10515600" cy="1325563"/>
          </a:xfrm>
        </p:spPr>
        <p:txBody>
          <a:bodyPr/>
          <a:lstStyle/>
          <a:p>
            <a:r>
              <a:rPr lang="en-US" dirty="0"/>
              <a:t>Institution Disability Resource Centers </a:t>
            </a:r>
            <a:endParaRPr lang="en-US" dirty="0">
              <a:solidFill>
                <a:srgbClr val="DC44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43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rrow: Pentagon 61">
            <a:extLst>
              <a:ext uri="{FF2B5EF4-FFF2-40B4-BE49-F238E27FC236}">
                <a16:creationId xmlns:a16="http://schemas.microsoft.com/office/drawing/2014/main" id="{9FACF3B4-8C79-4FD9-8922-EE2A8AC28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8360000">
            <a:off x="7019690" y="4828355"/>
            <a:ext cx="531628" cy="1236035"/>
          </a:xfrm>
          <a:prstGeom prst="homePlate">
            <a:avLst/>
          </a:prstGeom>
          <a:solidFill>
            <a:srgbClr val="DC4405"/>
          </a:solidFill>
          <a:ln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Users">
            <a:extLst>
              <a:ext uri="{FF2B5EF4-FFF2-40B4-BE49-F238E27FC236}">
                <a16:creationId xmlns:a16="http://schemas.microsoft.com/office/drawing/2014/main" id="{7AD64F11-5D43-4A65-A8AC-152E0C77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2986" y="4929666"/>
            <a:ext cx="1064681" cy="1064681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FC92672-96B1-4C80-BFB8-E562B2C17CB8}"/>
              </a:ext>
            </a:extLst>
          </p:cNvPr>
          <p:cNvSpPr txBox="1">
            <a:spLocks/>
          </p:cNvSpPr>
          <p:nvPr/>
        </p:nvSpPr>
        <p:spPr>
          <a:xfrm>
            <a:off x="5270185" y="5579859"/>
            <a:ext cx="1709900" cy="730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Individual Student Situations</a:t>
            </a:r>
          </a:p>
        </p:txBody>
      </p:sp>
      <p:sp>
        <p:nvSpPr>
          <p:cNvPr id="53" name="Arrow: Pentagon 52">
            <a:extLst>
              <a:ext uri="{FF2B5EF4-FFF2-40B4-BE49-F238E27FC236}">
                <a16:creationId xmlns:a16="http://schemas.microsoft.com/office/drawing/2014/main" id="{E46DA56B-EBF8-4738-9E76-63A9E72F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4040000">
            <a:off x="8959959" y="4828355"/>
            <a:ext cx="531628" cy="1236035"/>
          </a:xfrm>
          <a:prstGeom prst="homePlate">
            <a:avLst/>
          </a:prstGeom>
          <a:solidFill>
            <a:srgbClr val="40C1AC"/>
          </a:solidFill>
          <a:ln>
            <a:solidFill>
              <a:srgbClr val="40C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 descr="Downward trend">
            <a:extLst>
              <a:ext uri="{FF2B5EF4-FFF2-40B4-BE49-F238E27FC236}">
                <a16:creationId xmlns:a16="http://schemas.microsoft.com/office/drawing/2014/main" id="{D3335413-E206-43E6-A588-007417101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895" y="4879572"/>
            <a:ext cx="1156285" cy="1156285"/>
          </a:xfrm>
          <a:prstGeom prst="rect">
            <a:avLst/>
          </a:prstGeom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3E63E1BD-4DDC-48BF-A5EF-04920035AE81}"/>
              </a:ext>
            </a:extLst>
          </p:cNvPr>
          <p:cNvSpPr txBox="1">
            <a:spLocks/>
          </p:cNvSpPr>
          <p:nvPr/>
        </p:nvSpPr>
        <p:spPr>
          <a:xfrm>
            <a:off x="9722671" y="5578696"/>
            <a:ext cx="1709900" cy="73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/>
              <a:t>Creative </a:t>
            </a:r>
            <a:r>
              <a:rPr lang="en-US" sz="1600" dirty="0"/>
              <a:t>Ways to Cut Costs</a:t>
            </a:r>
          </a:p>
        </p:txBody>
      </p:sp>
      <p:sp>
        <p:nvSpPr>
          <p:cNvPr id="60" name="Arrow: Pentagon 59">
            <a:extLst>
              <a:ext uri="{FF2B5EF4-FFF2-40B4-BE49-F238E27FC236}">
                <a16:creationId xmlns:a16="http://schemas.microsoft.com/office/drawing/2014/main" id="{30F10605-50D5-4A82-A1B6-B60D4FB83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9720000">
            <a:off x="9559536" y="2983049"/>
            <a:ext cx="531628" cy="1236035"/>
          </a:xfrm>
          <a:prstGeom prst="homePlate">
            <a:avLst/>
          </a:prstGeom>
          <a:solidFill>
            <a:srgbClr val="00AF66"/>
          </a:solidFill>
          <a:ln>
            <a:solidFill>
              <a:srgbClr val="00A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Graphic 18" descr="Construction worker">
            <a:extLst>
              <a:ext uri="{FF2B5EF4-FFF2-40B4-BE49-F238E27FC236}">
                <a16:creationId xmlns:a16="http://schemas.microsoft.com/office/drawing/2014/main" id="{6AB938C8-4E3C-45DC-B15B-1002FC6A6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7512" y="2949621"/>
            <a:ext cx="1156286" cy="1156286"/>
          </a:xfrm>
          <a:prstGeom prst="rect">
            <a:avLst/>
          </a:prstGeom>
        </p:spPr>
      </p:pic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943D892F-145D-44F9-9603-9265511FFBD2}"/>
              </a:ext>
            </a:extLst>
          </p:cNvPr>
          <p:cNvSpPr txBox="1">
            <a:spLocks/>
          </p:cNvSpPr>
          <p:nvPr/>
        </p:nvSpPr>
        <p:spPr>
          <a:xfrm>
            <a:off x="10330475" y="3128275"/>
            <a:ext cx="1421665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Earn and Save</a:t>
            </a:r>
          </a:p>
        </p:txBody>
      </p:sp>
      <p:sp>
        <p:nvSpPr>
          <p:cNvPr id="66" name="Arrow: Pentagon 65">
            <a:extLst>
              <a:ext uri="{FF2B5EF4-FFF2-40B4-BE49-F238E27FC236}">
                <a16:creationId xmlns:a16="http://schemas.microsoft.com/office/drawing/2014/main" id="{A532BCF9-3887-47EA-9A71-5434B838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5400000">
            <a:off x="7989824" y="1842587"/>
            <a:ext cx="531628" cy="1236035"/>
          </a:xfrm>
          <a:prstGeom prst="homePlate">
            <a:avLst/>
          </a:prstGeom>
          <a:solidFill>
            <a:srgbClr val="FFC845"/>
          </a:solidFill>
          <a:ln>
            <a:solidFill>
              <a:srgbClr val="FFC8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 descr="Laptop">
            <a:extLst>
              <a:ext uri="{FF2B5EF4-FFF2-40B4-BE49-F238E27FC236}">
                <a16:creationId xmlns:a16="http://schemas.microsoft.com/office/drawing/2014/main" id="{22B33F02-9783-442D-AA59-EBA7CE9EC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6152" y="1761207"/>
            <a:ext cx="1339822" cy="1339822"/>
          </a:xfrm>
          <a:prstGeom prst="rect">
            <a:avLst/>
          </a:prstGeom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0569D8E1-6241-4FDD-BA0D-EE9F3D0CA7BB}"/>
              </a:ext>
            </a:extLst>
          </p:cNvPr>
          <p:cNvSpPr txBox="1">
            <a:spLocks/>
          </p:cNvSpPr>
          <p:nvPr/>
        </p:nvSpPr>
        <p:spPr>
          <a:xfrm>
            <a:off x="7600049" y="1456067"/>
            <a:ext cx="1311178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File the FAFSA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E28B5FA1-3DE1-4203-8A6D-FA4808524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1080000">
            <a:off x="6420113" y="2983049"/>
            <a:ext cx="531628" cy="1236035"/>
          </a:xfrm>
          <a:prstGeom prst="homePlate">
            <a:avLst/>
          </a:prstGeom>
          <a:solidFill>
            <a:srgbClr val="00AFD7"/>
          </a:solidFill>
          <a:ln>
            <a:solidFill>
              <a:srgbClr val="00A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Document">
            <a:extLst>
              <a:ext uri="{FF2B5EF4-FFF2-40B4-BE49-F238E27FC236}">
                <a16:creationId xmlns:a16="http://schemas.microsoft.com/office/drawing/2014/main" id="{0FEB3BA2-3290-470A-8DF1-99C601EAB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7359" y="3018331"/>
            <a:ext cx="1165469" cy="1165469"/>
          </a:xfrm>
          <a:prstGeom prst="rect">
            <a:avLst/>
          </a:prstGeom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478A8B01-DD9F-47AE-8139-A7BBFF8CBB1A}"/>
              </a:ext>
            </a:extLst>
          </p:cNvPr>
          <p:cNvSpPr txBox="1">
            <a:spLocks/>
          </p:cNvSpPr>
          <p:nvPr/>
        </p:nvSpPr>
        <p:spPr>
          <a:xfrm>
            <a:off x="4810052" y="3284746"/>
            <a:ext cx="1421665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Apply for Scholarships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395A3A-1C05-47C5-A2DF-D1AE7049D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0703" y="4546611"/>
            <a:ext cx="2248739" cy="58658"/>
          </a:xfrm>
          <a:prstGeom prst="rect">
            <a:avLst/>
          </a:prstGeom>
          <a:solidFill>
            <a:srgbClr val="304E93"/>
          </a:solidFill>
          <a:ln>
            <a:solidFill>
              <a:srgbClr val="304E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37F26C-0EF3-4B23-AF26-A7DD987393D4}"/>
              </a:ext>
            </a:extLst>
          </p:cNvPr>
          <p:cNvSpPr txBox="1">
            <a:spLocks/>
          </p:cNvSpPr>
          <p:nvPr/>
        </p:nvSpPr>
        <p:spPr>
          <a:xfrm>
            <a:off x="6757616" y="3522498"/>
            <a:ext cx="3111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Paying for College Student Bundle</a:t>
            </a:r>
          </a:p>
        </p:txBody>
      </p:sp>
      <p:pic>
        <p:nvPicPr>
          <p:cNvPr id="17" name="Content Placeholder 16" descr="Confused person">
            <a:extLst>
              <a:ext uri="{FF2B5EF4-FFF2-40B4-BE49-F238E27FC236}">
                <a16:creationId xmlns:a16="http://schemas.microsoft.com/office/drawing/2014/main" id="{94F03681-327E-4A32-904A-8FCAEE92F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3224" y="2404660"/>
            <a:ext cx="3569087" cy="3569087"/>
          </a:xfrm>
        </p:spPr>
      </p:pic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45560632-27C4-43A8-91BE-2430E41FF6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93312" y="2913320"/>
            <a:ext cx="632637" cy="632637"/>
          </a:xfrm>
          <a:prstGeom prst="rect">
            <a:avLst/>
          </a:prstGeom>
        </p:spPr>
      </p:pic>
      <p:pic>
        <p:nvPicPr>
          <p:cNvPr id="6" name="Graphic 5" descr="Graduation cap">
            <a:extLst>
              <a:ext uri="{FF2B5EF4-FFF2-40B4-BE49-F238E27FC236}">
                <a16:creationId xmlns:a16="http://schemas.microsoft.com/office/drawing/2014/main" id="{B8DA3FDF-DB35-4B1D-BC11-2429D4A078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3009" y="281497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C4D38-819E-6C45-B379-958459FC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Paying For College Student Bundle</a:t>
            </a:r>
          </a:p>
        </p:txBody>
      </p:sp>
    </p:spTree>
    <p:extLst>
      <p:ext uri="{BB962C8B-B14F-4D97-AF65-F5344CB8AC3E}">
        <p14:creationId xmlns:p14="http://schemas.microsoft.com/office/powerpoint/2010/main" val="31692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4078B-1A8C-8245-A678-5CF0A0DF01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68800-C23E-354A-977A-361F09E101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823546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image showing four columns with headers listed with 1, 2, 4, + (or more). Under 1 it provides the following information: Certificates and&#10;other Credentials; 1 year or more&#10;(depending on program); Provides preparation&#10;for specific jobs and&#10;careers. Programs&#10;can typically be&#10;completed in a few&#10;weeks to a little over&#10;a year of full-time&#10;attendance. Many&#10;certificates build into&#10;and count toward&#10;associate degrees.; Examples:&#10;• Certificates of&#10;Proficiency&#10;• Certificates of&#10;Completion&#10;• Apprenticeships&#10;• Licenses&#10;• Professional&#10;Certifications&#10;&#10;Under 2 it provides the following information: Associate Degrees; 2 years; Provides preparation&#10;for employment or a&#10;bachelor’s degree.&#10;Programs can typically&#10;be completed in two&#10;years of full-time&#10;attendance.; Examples:&#10;• Associate of Applied&#10;Science&#10;• Associate of Science&#10;• Associate of Arts &#10;&#10;Under 4 it provides the following information: Bachelor’s Degrees; 4 years; Provides a wellrounded education&#10;for success in a career&#10;or for graduate study.&#10;Programs can typically&#10;be completed in four&#10;years of full-time&#10;attendance.; Examples:&#10;• Bachelor of Science&#10;• Bachelor of Arts&#10;• Bachelor of Applied&#10;Science&#10;• Professional&#10;Bachelor’s Degree&#10;&#10;Under + it provides the following information: Graduate and&#10;Professional Degrees&#10;and Credentials; Typically 1–6 years&#10;beyond a bachelor’s&#10;degree; Provides advanced&#10;preparation in a&#10;variety of careers that&#10;require education&#10;beyond a bachelor’s&#10;degree. Programs can&#10;typically be completed&#10;in one to six years of&#10;full-time attendance,&#10;depending on the field&#10;of study.; Examples:&#10;• Master’s degrees&#10;• Doctoral degrees&#10;• Graduate Certificates&#10;">
            <a:extLst>
              <a:ext uri="{FF2B5EF4-FFF2-40B4-BE49-F238E27FC236}">
                <a16:creationId xmlns:a16="http://schemas.microsoft.com/office/drawing/2014/main" id="{24036D01-1490-415C-BC23-3F9150C4E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913" y="275521"/>
            <a:ext cx="6472891" cy="606883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4E115A-8F77-4986-9198-BC81A69B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03020"/>
            <a:ext cx="4429125" cy="496062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Any postsecondary education (after high school)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Technical college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Community college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University </a:t>
            </a:r>
          </a:p>
          <a:p>
            <a:endParaRPr lang="en-US" sz="2800" dirty="0"/>
          </a:p>
          <a:p>
            <a:r>
              <a:rPr lang="en-US" sz="2800" dirty="0"/>
              <a:t>Types: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Certificates and other credentials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Associate degrees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Bachelor’s degrees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Graduate and professional degrees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EE4D70-892A-4B7A-99A9-4710A8B6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5521"/>
            <a:ext cx="4257992" cy="836587"/>
          </a:xfrm>
        </p:spPr>
        <p:txBody>
          <a:bodyPr anchor="ctr">
            <a:normAutofit/>
          </a:bodyPr>
          <a:lstStyle/>
          <a:p>
            <a:r>
              <a:rPr lang="en-US" sz="4400" dirty="0"/>
              <a:t>What is college?</a:t>
            </a:r>
          </a:p>
        </p:txBody>
      </p:sp>
    </p:spTree>
    <p:extLst>
      <p:ext uri="{BB962C8B-B14F-4D97-AF65-F5344CB8AC3E}">
        <p14:creationId xmlns:p14="http://schemas.microsoft.com/office/powerpoint/2010/main" val="71531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D381C-A2B2-4715-B930-24A9B6B4B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031786"/>
          </a:xfrm>
        </p:spPr>
        <p:txBody>
          <a:bodyPr/>
          <a:lstStyle/>
          <a:p>
            <a:r>
              <a:rPr lang="en-US" dirty="0"/>
              <a:t>How much does college cost?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FB5AD-B9EF-4DE9-8D20-DAF39A9C2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56251"/>
            <a:ext cx="10820400" cy="518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*Don’t forget external costs – Food, housing, books, supplies, transportation, etc.</a:t>
            </a:r>
            <a:endParaRPr lang="en-US" sz="2200" b="1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0342C7-1C35-4170-A6CC-4330A3AD52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1214667"/>
          <a:ext cx="10820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342024117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1587662665"/>
                    </a:ext>
                  </a:extLst>
                </a:gridCol>
              </a:tblGrid>
              <a:tr h="428364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2022 Average Utah In-State Tuitions and Fees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F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7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Technical College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~$95/credit + fees</a:t>
                      </a:r>
                    </a:p>
                  </a:txBody>
                  <a:tcPr>
                    <a:lnL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74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u="none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2-Year College</a:t>
                      </a:r>
                      <a:endParaRPr lang="en-US" sz="240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$3,173</a:t>
                      </a:r>
                    </a:p>
                  </a:txBody>
                  <a:tcPr>
                    <a:lnL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349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4-Year University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$6,921</a:t>
                      </a:r>
                    </a:p>
                  </a:txBody>
                  <a:tcPr>
                    <a:lnL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52960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ED10970-8A1C-458D-ACB6-8A9EDDC4333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3315814"/>
          <a:ext cx="108204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342024117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1587662665"/>
                    </a:ext>
                  </a:extLst>
                </a:gridCol>
              </a:tblGrid>
              <a:tr h="428364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2022 Average National Out-Of-State Tuitions and Fees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73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7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Nationwide Colleges and Universities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$26,382</a:t>
                      </a:r>
                    </a:p>
                  </a:txBody>
                  <a:tcPr>
                    <a:lnL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3E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74050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B391F7-996F-482E-9B87-69EE612376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4502561"/>
          <a:ext cx="108204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342024117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1587662665"/>
                    </a:ext>
                  </a:extLst>
                </a:gridCol>
              </a:tblGrid>
              <a:tr h="428364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2021 Average National Private Non-Profit Tuitions and Fees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3E4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7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2-Year College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$18,000</a:t>
                      </a:r>
                    </a:p>
                  </a:txBody>
                  <a:tcPr>
                    <a:lnL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349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4-Year University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$37,600</a:t>
                      </a:r>
                    </a:p>
                  </a:txBody>
                  <a:tcPr>
                    <a:lnL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4E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529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315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E213C18-10EC-4104-A361-F0821D590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360000">
            <a:off x="7019690" y="4828355"/>
            <a:ext cx="531628" cy="1236035"/>
          </a:xfrm>
          <a:prstGeom prst="homePlate">
            <a:avLst/>
          </a:prstGeom>
          <a:solidFill>
            <a:srgbClr val="DC4405"/>
          </a:solidFill>
          <a:ln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Users">
            <a:extLst>
              <a:ext uri="{FF2B5EF4-FFF2-40B4-BE49-F238E27FC236}">
                <a16:creationId xmlns:a16="http://schemas.microsoft.com/office/drawing/2014/main" id="{AA488633-CF2E-48D3-8CAC-34FD8A1B0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2986" y="4929666"/>
            <a:ext cx="1064681" cy="1064681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5018BE9-0090-454F-9590-43E9175CA2DB}"/>
              </a:ext>
            </a:extLst>
          </p:cNvPr>
          <p:cNvSpPr txBox="1">
            <a:spLocks/>
          </p:cNvSpPr>
          <p:nvPr/>
        </p:nvSpPr>
        <p:spPr>
          <a:xfrm>
            <a:off x="5270185" y="5579859"/>
            <a:ext cx="1709900" cy="730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Individual Student Situations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6538D60-D10E-4C03-8762-45E9FCCFF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040000">
            <a:off x="8959959" y="4828355"/>
            <a:ext cx="531628" cy="1236035"/>
          </a:xfrm>
          <a:prstGeom prst="homePlate">
            <a:avLst/>
          </a:prstGeom>
          <a:solidFill>
            <a:srgbClr val="40C1AC"/>
          </a:solidFill>
          <a:ln>
            <a:solidFill>
              <a:srgbClr val="40C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Downward trend">
            <a:extLst>
              <a:ext uri="{FF2B5EF4-FFF2-40B4-BE49-F238E27FC236}">
                <a16:creationId xmlns:a16="http://schemas.microsoft.com/office/drawing/2014/main" id="{0F6F8C45-4BE8-43CF-9356-467A8B5B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895" y="4879572"/>
            <a:ext cx="1156285" cy="115628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17946F-CFCF-435A-AF24-788D330D0E5A}"/>
              </a:ext>
            </a:extLst>
          </p:cNvPr>
          <p:cNvSpPr txBox="1">
            <a:spLocks/>
          </p:cNvSpPr>
          <p:nvPr/>
        </p:nvSpPr>
        <p:spPr>
          <a:xfrm>
            <a:off x="9722671" y="5578696"/>
            <a:ext cx="1709900" cy="73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Creative Ways to Cut Costs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78BFABE-448E-40C0-9F9D-F370CF5F4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720000">
            <a:off x="9559536" y="2983049"/>
            <a:ext cx="531628" cy="1236035"/>
          </a:xfrm>
          <a:prstGeom prst="homePlate">
            <a:avLst/>
          </a:prstGeom>
          <a:solidFill>
            <a:srgbClr val="00AF66"/>
          </a:solidFill>
          <a:ln>
            <a:solidFill>
              <a:srgbClr val="00A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Construction worker">
            <a:extLst>
              <a:ext uri="{FF2B5EF4-FFF2-40B4-BE49-F238E27FC236}">
                <a16:creationId xmlns:a16="http://schemas.microsoft.com/office/drawing/2014/main" id="{B52E316B-4FA4-4B85-A401-AFC0C85C7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7512" y="2949621"/>
            <a:ext cx="1156286" cy="11562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8054773-51AF-4F24-9E8B-C29076CF5738}"/>
              </a:ext>
            </a:extLst>
          </p:cNvPr>
          <p:cNvSpPr txBox="1">
            <a:spLocks/>
          </p:cNvSpPr>
          <p:nvPr/>
        </p:nvSpPr>
        <p:spPr>
          <a:xfrm>
            <a:off x="10330475" y="3128275"/>
            <a:ext cx="1421665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Earn and Save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906E8F7-61FB-4441-B17A-30BE4B46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989824" y="1842587"/>
            <a:ext cx="531628" cy="1236035"/>
          </a:xfrm>
          <a:prstGeom prst="homePlate">
            <a:avLst/>
          </a:prstGeom>
          <a:solidFill>
            <a:srgbClr val="FFC845"/>
          </a:solidFill>
          <a:ln>
            <a:solidFill>
              <a:srgbClr val="FFC8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23" descr="Laptop">
            <a:extLst>
              <a:ext uri="{FF2B5EF4-FFF2-40B4-BE49-F238E27FC236}">
                <a16:creationId xmlns:a16="http://schemas.microsoft.com/office/drawing/2014/main" id="{621B0490-BF89-49E9-B031-6B29278FD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6152" y="1761207"/>
            <a:ext cx="1339822" cy="133982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0822C68-E401-48F2-8FA4-846C83578BA4}"/>
              </a:ext>
            </a:extLst>
          </p:cNvPr>
          <p:cNvSpPr txBox="1">
            <a:spLocks/>
          </p:cNvSpPr>
          <p:nvPr/>
        </p:nvSpPr>
        <p:spPr>
          <a:xfrm>
            <a:off x="7600049" y="1456067"/>
            <a:ext cx="1311178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File the FAFSA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EFB6243-3835-45AF-9570-345FA7C13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">
            <a:off x="6420113" y="2983049"/>
            <a:ext cx="531628" cy="1236035"/>
          </a:xfrm>
          <a:prstGeom prst="homePlate">
            <a:avLst/>
          </a:prstGeom>
          <a:solidFill>
            <a:srgbClr val="00AFD7"/>
          </a:solidFill>
          <a:ln>
            <a:solidFill>
              <a:srgbClr val="00AF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Document">
            <a:extLst>
              <a:ext uri="{FF2B5EF4-FFF2-40B4-BE49-F238E27FC236}">
                <a16:creationId xmlns:a16="http://schemas.microsoft.com/office/drawing/2014/main" id="{AC4B8576-0EE0-4BCB-AE58-CC31DD13F2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7359" y="3018331"/>
            <a:ext cx="1165469" cy="116546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868E7B6-1A60-401F-AC57-BB0713F4F1E1}"/>
              </a:ext>
            </a:extLst>
          </p:cNvPr>
          <p:cNvSpPr txBox="1">
            <a:spLocks/>
          </p:cNvSpPr>
          <p:nvPr/>
        </p:nvSpPr>
        <p:spPr>
          <a:xfrm>
            <a:off x="4810052" y="3284746"/>
            <a:ext cx="1421665" cy="63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Apply for Scholarships</a:t>
            </a:r>
          </a:p>
        </p:txBody>
      </p:sp>
      <p:pic>
        <p:nvPicPr>
          <p:cNvPr id="15" name="Graphic 14" descr="Dollar">
            <a:extLst>
              <a:ext uri="{FF2B5EF4-FFF2-40B4-BE49-F238E27FC236}">
                <a16:creationId xmlns:a16="http://schemas.microsoft.com/office/drawing/2014/main" id="{560BC63C-9023-429D-B27C-6D93279663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93312" y="2913320"/>
            <a:ext cx="632637" cy="632637"/>
          </a:xfrm>
          <a:prstGeom prst="rect">
            <a:avLst/>
          </a:prstGeom>
        </p:spPr>
      </p:pic>
      <p:pic>
        <p:nvPicPr>
          <p:cNvPr id="16" name="Graphic 15" descr="Graduation cap">
            <a:extLst>
              <a:ext uri="{FF2B5EF4-FFF2-40B4-BE49-F238E27FC236}">
                <a16:creationId xmlns:a16="http://schemas.microsoft.com/office/drawing/2014/main" id="{0D1C3B7A-49B9-4466-8E9B-17D7F55093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3009" y="2814970"/>
            <a:ext cx="914400" cy="914400"/>
          </a:xfrm>
          <a:prstGeom prst="rect">
            <a:avLst/>
          </a:prstGeom>
        </p:spPr>
      </p:pic>
      <p:pic>
        <p:nvPicPr>
          <p:cNvPr id="14" name="Content Placeholder 16" descr="Confused person">
            <a:extLst>
              <a:ext uri="{FF2B5EF4-FFF2-40B4-BE49-F238E27FC236}">
                <a16:creationId xmlns:a16="http://schemas.microsoft.com/office/drawing/2014/main" id="{C6D308C4-E76B-49A2-8A0F-6AFBBD18C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3224" y="2404660"/>
            <a:ext cx="3569087" cy="3569087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81A37D-0EE6-4810-94DA-A4CEB0258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90703" y="4546611"/>
            <a:ext cx="2248739" cy="58658"/>
          </a:xfrm>
          <a:prstGeom prst="rect">
            <a:avLst/>
          </a:prstGeom>
          <a:solidFill>
            <a:srgbClr val="304E93"/>
          </a:solidFill>
          <a:ln>
            <a:solidFill>
              <a:srgbClr val="304E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2B777C1-4BD9-47B7-B15C-27D194A1BF04}"/>
              </a:ext>
            </a:extLst>
          </p:cNvPr>
          <p:cNvSpPr txBox="1">
            <a:spLocks/>
          </p:cNvSpPr>
          <p:nvPr/>
        </p:nvSpPr>
        <p:spPr>
          <a:xfrm>
            <a:off x="6757616" y="3522498"/>
            <a:ext cx="3111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Paying for College Student Bundle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61AB65-F85C-47F1-ADB6-8275EFA2C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Paying For College Student Bundle</a:t>
            </a:r>
          </a:p>
        </p:txBody>
      </p:sp>
    </p:spTree>
    <p:extLst>
      <p:ext uri="{BB962C8B-B14F-4D97-AF65-F5344CB8AC3E}">
        <p14:creationId xmlns:p14="http://schemas.microsoft.com/office/powerpoint/2010/main" val="139496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249A4E-AA31-4B4B-9298-D1D24556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Earn and Save</a:t>
            </a:r>
          </a:p>
        </p:txBody>
      </p:sp>
    </p:spTree>
    <p:extLst>
      <p:ext uri="{BB962C8B-B14F-4D97-AF65-F5344CB8AC3E}">
        <p14:creationId xmlns:p14="http://schemas.microsoft.com/office/powerpoint/2010/main" val="3954679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 descr="Diagram of four rows with words and a picture in each row. The first row says Work-Study Programs, the second row says Part-Time Employment, the third says Summer or Seasonal Jobs, and the last row says Internships.">
            <a:extLst>
              <a:ext uri="{FF2B5EF4-FFF2-40B4-BE49-F238E27FC236}">
                <a16:creationId xmlns:a16="http://schemas.microsoft.com/office/drawing/2014/main" id="{7D36C1D2-AD07-4488-9E36-4582F500DFAA}"/>
              </a:ext>
            </a:extLst>
          </p:cNvPr>
          <p:cNvGraphicFramePr/>
          <p:nvPr>
            <p:extLst/>
          </p:nvPr>
        </p:nvGraphicFramePr>
        <p:xfrm>
          <a:off x="4683760" y="256060"/>
          <a:ext cx="7264400" cy="6345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2F02D550-D701-43EE-91FB-B8966E1B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28800"/>
            <a:ext cx="4600313" cy="160020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Consider Working While in College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5F3E7-A537-47B0-AD61-4CA80C6CA4B6}"/>
              </a:ext>
            </a:extLst>
          </p:cNvPr>
          <p:cNvSpPr txBox="1">
            <a:spLocks/>
          </p:cNvSpPr>
          <p:nvPr/>
        </p:nvSpPr>
        <p:spPr>
          <a:xfrm>
            <a:off x="839788" y="3429000"/>
            <a:ext cx="4600313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AF6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chemeClr val="tx1"/>
                </a:solidFill>
              </a:rPr>
              <a:t>Work-study jobs, part-time employment, seasonal roles, and internships all offer opportunities to learn and grow outside of the classroom while earning a degree.</a:t>
            </a:r>
          </a:p>
        </p:txBody>
      </p:sp>
      <p:pic>
        <p:nvPicPr>
          <p:cNvPr id="7" name="Graphic 6" descr="Presentation with media">
            <a:hlinkClick r:id="rId8"/>
            <a:extLst>
              <a:ext uri="{FF2B5EF4-FFF2-40B4-BE49-F238E27FC236}">
                <a16:creationId xmlns:a16="http://schemas.microsoft.com/office/drawing/2014/main" id="{93845E30-C177-47EF-9BCE-43A9113DA0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56967" y="5227986"/>
            <a:ext cx="603784" cy="603784"/>
          </a:xfrm>
          <a:prstGeom prst="rect">
            <a:avLst/>
          </a:prstGeom>
        </p:spPr>
      </p:pic>
      <p:pic>
        <p:nvPicPr>
          <p:cNvPr id="8" name="Graphic 7" descr="Download from cloud">
            <a:hlinkClick r:id="rId11"/>
            <a:extLst>
              <a:ext uri="{FF2B5EF4-FFF2-40B4-BE49-F238E27FC236}">
                <a16:creationId xmlns:a16="http://schemas.microsoft.com/office/drawing/2014/main" id="{F3010EED-B781-4822-9B82-DEE90D22CB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28590" y="5227985"/>
            <a:ext cx="603784" cy="60378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491CF75-4D2A-460B-B05C-60E8C9A4F227}"/>
              </a:ext>
            </a:extLst>
          </p:cNvPr>
          <p:cNvSpPr txBox="1">
            <a:spLocks/>
          </p:cNvSpPr>
          <p:nvPr/>
        </p:nvSpPr>
        <p:spPr>
          <a:xfrm>
            <a:off x="1883616" y="5763506"/>
            <a:ext cx="2154269" cy="288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Click the icons to watch the video</a:t>
            </a:r>
          </a:p>
        </p:txBody>
      </p:sp>
    </p:spTree>
    <p:extLst>
      <p:ext uri="{BB962C8B-B14F-4D97-AF65-F5344CB8AC3E}">
        <p14:creationId xmlns:p14="http://schemas.microsoft.com/office/powerpoint/2010/main" val="408247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E47DEC-7DAF-4EFB-963F-47C79DE2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118" y="457200"/>
            <a:ext cx="4449842" cy="1174830"/>
          </a:xfrm>
        </p:spPr>
        <p:txBody>
          <a:bodyPr anchor="ctr">
            <a:normAutofit fontScale="90000"/>
          </a:bodyPr>
          <a:lstStyle/>
          <a:p>
            <a:r>
              <a:rPr lang="en-US" sz="4400" dirty="0">
                <a:solidFill>
                  <a:srgbClr val="00AF66"/>
                </a:solidFill>
              </a:rPr>
              <a:t>Federal Work-Study Programs</a:t>
            </a:r>
          </a:p>
        </p:txBody>
      </p:sp>
      <p:pic>
        <p:nvPicPr>
          <p:cNvPr id="6" name="Content Placeholder 5" descr="Image of a front desk worker.">
            <a:extLst>
              <a:ext uri="{FF2B5EF4-FFF2-40B4-BE49-F238E27FC236}">
                <a16:creationId xmlns:a16="http://schemas.microsoft.com/office/drawing/2014/main" id="{4CB24B0E-B0E0-4DBF-AD35-3D370EBDE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137" y="1369364"/>
            <a:ext cx="6172200" cy="4119272"/>
          </a:xfrm>
          <a:ln w="76200">
            <a:solidFill>
              <a:srgbClr val="00AF66"/>
            </a:solidFill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EA6AF17-3FC4-4D48-B2CC-05B37E442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0117" y="1785609"/>
            <a:ext cx="4449843" cy="4903057"/>
          </a:xfrm>
        </p:spPr>
        <p:txBody>
          <a:bodyPr>
            <a:normAutofit/>
          </a:bodyPr>
          <a:lstStyle/>
          <a:p>
            <a:r>
              <a:rPr lang="en-US" sz="2000" dirty="0"/>
              <a:t>Work study is a part-time position, usually offered on campus. Many work-study jobs offer flexible schedules around classes and exam calendars and can help build connections with faculty and peers.</a:t>
            </a:r>
          </a:p>
          <a:p>
            <a:endParaRPr lang="en-US" sz="2000" dirty="0"/>
          </a:p>
          <a:p>
            <a:r>
              <a:rPr lang="en-US" sz="2000" dirty="0"/>
              <a:t>Work-Study Job Opportunities: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Student Center 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Research Assistant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Off-Campus 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Fitness Center 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Library Support 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142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3ABC5E7A-CDE8-4A71-AAE3-4452E388C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5451675" y="4257798"/>
            <a:ext cx="6138441" cy="2291592"/>
          </a:xfrm>
          <a:prstGeom prst="wedgeRectCallout">
            <a:avLst/>
          </a:prstGeom>
          <a:solidFill>
            <a:srgbClr val="00AF66"/>
          </a:solidFill>
          <a:ln>
            <a:solidFill>
              <a:srgbClr val="00A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55C049B-EE1C-4590-92C2-2D61E2435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591054" y="4409379"/>
            <a:ext cx="5879457" cy="19561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Here are some questions to ask when looking for employment and earning your degree at the same time: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this job bring me closer to my goal of graduation?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 be able to manage the work-load along with school?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 this job getting me experience and networking opportunities in my field of study?</a:t>
            </a:r>
          </a:p>
          <a:p>
            <a:endParaRPr lang="en-US" dirty="0"/>
          </a:p>
        </p:txBody>
      </p:sp>
      <p:pic>
        <p:nvPicPr>
          <p:cNvPr id="8" name="Picture 7" descr="Image of an IT person working on some hardware.">
            <a:extLst>
              <a:ext uri="{FF2B5EF4-FFF2-40B4-BE49-F238E27FC236}">
                <a16:creationId xmlns:a16="http://schemas.microsoft.com/office/drawing/2014/main" id="{953E7964-F5C5-4172-A734-7F5E3A10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0823"/>
            <a:ext cx="4721714" cy="3147809"/>
          </a:xfrm>
          <a:prstGeom prst="rect">
            <a:avLst/>
          </a:prstGeom>
          <a:ln w="76200">
            <a:solidFill>
              <a:srgbClr val="00AF66"/>
            </a:solidFill>
          </a:ln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453FDDB-8669-4215-859F-BC20551B9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5261"/>
            <a:ext cx="4159709" cy="4433727"/>
          </a:xfrm>
        </p:spPr>
        <p:txBody>
          <a:bodyPr>
            <a:normAutofit/>
          </a:bodyPr>
          <a:lstStyle/>
          <a:p>
            <a:r>
              <a:rPr lang="en-US" sz="2000" dirty="0"/>
              <a:t>Students can be more successful in education when working part-time compared to working full-time.</a:t>
            </a:r>
          </a:p>
          <a:p>
            <a:r>
              <a:rPr lang="en-US" sz="2000" dirty="0"/>
              <a:t>Balancing work and academics can be a challenge, but it’s important to make studying a priority.</a:t>
            </a:r>
          </a:p>
          <a:p>
            <a:r>
              <a:rPr lang="en-US" sz="2000" dirty="0"/>
              <a:t>Seek opportunities that align with your interests and career goals! They may provide valuable experiences and connections.</a:t>
            </a:r>
          </a:p>
          <a:p>
            <a:endParaRPr lang="en-US" sz="14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3A09CB9-00A0-4DA9-A3D4-083AAB9C9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59709" cy="978061"/>
          </a:xfrm>
        </p:spPr>
        <p:txBody>
          <a:bodyPr anchor="ctr"/>
          <a:lstStyle/>
          <a:p>
            <a:r>
              <a:rPr lang="en-US" dirty="0">
                <a:solidFill>
                  <a:srgbClr val="00AF66"/>
                </a:solidFill>
              </a:rPr>
              <a:t>Part-Time Employment</a:t>
            </a:r>
          </a:p>
        </p:txBody>
      </p:sp>
    </p:spTree>
    <p:extLst>
      <p:ext uri="{BB962C8B-B14F-4D97-AF65-F5344CB8AC3E}">
        <p14:creationId xmlns:p14="http://schemas.microsoft.com/office/powerpoint/2010/main" val="356438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46815C65-FF98-4C90-BE9C-835FF0CE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802" y="457200"/>
            <a:ext cx="3932237" cy="1600200"/>
          </a:xfrm>
        </p:spPr>
        <p:txBody>
          <a:bodyPr/>
          <a:lstStyle/>
          <a:p>
            <a:r>
              <a:rPr lang="en-US" dirty="0"/>
              <a:t>Summer and Seasonal Jobs</a:t>
            </a:r>
          </a:p>
        </p:txBody>
      </p:sp>
      <p:pic>
        <p:nvPicPr>
          <p:cNvPr id="6" name="Picture Placeholder 6" descr="Image of a cashier.">
            <a:extLst>
              <a:ext uri="{FF2B5EF4-FFF2-40B4-BE49-F238E27FC236}">
                <a16:creationId xmlns:a16="http://schemas.microsoft.com/office/drawing/2014/main" id="{CFA88597-C676-413E-A75A-3BA5E31064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763" r="2763"/>
          <a:stretch>
            <a:fillRect/>
          </a:stretch>
        </p:blipFill>
        <p:spPr>
          <a:xfrm>
            <a:off x="541644" y="987425"/>
            <a:ext cx="6172200" cy="4873625"/>
          </a:xfrm>
          <a:ln w="76200">
            <a:solidFill>
              <a:srgbClr val="00AF66"/>
            </a:solidFill>
          </a:ln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FA4588-AFC4-48CC-AFE8-7C86E12C2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0802" y="2057400"/>
            <a:ext cx="4198579" cy="4343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One of the best ways to save for school is by taking advantage of working full-time during seasonal breaks, during the summer or winter.</a:t>
            </a:r>
          </a:p>
          <a:p>
            <a:pPr marL="0" indent="0">
              <a:buNone/>
            </a:pPr>
            <a:r>
              <a:rPr lang="en-US" sz="2400" dirty="0"/>
              <a:t>Explore seasonal employment opportunities, like: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Summer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Become a lifeguard, camp counselor, or outdoor 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Retail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Hospitality positions in restaurants, hotels,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Check local listings for options in the community.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25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FFC84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34971</TotalTime>
  <Words>1248</Words>
  <Application>Microsoft Office PowerPoint</Application>
  <PresentationFormat>Widescreen</PresentationFormat>
  <Paragraphs>152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Office Theme</vt:lpstr>
      <vt:lpstr>Earn and Save</vt:lpstr>
      <vt:lpstr>What is college?</vt:lpstr>
      <vt:lpstr>How much does college cost?</vt:lpstr>
      <vt:lpstr>Paying For College Student Bundle</vt:lpstr>
      <vt:lpstr>Earn and Save</vt:lpstr>
      <vt:lpstr>Consider Working While in College</vt:lpstr>
      <vt:lpstr>Federal Work-Study Programs</vt:lpstr>
      <vt:lpstr>Part-Time Employment</vt:lpstr>
      <vt:lpstr>Summer and Seasonal Jobs</vt:lpstr>
      <vt:lpstr>Internships</vt:lpstr>
      <vt:lpstr>Saving Options</vt:lpstr>
      <vt:lpstr>Students with Disabilities</vt:lpstr>
      <vt:lpstr>Modifications vs. Accommodations</vt:lpstr>
      <vt:lpstr>FERPA form - Student Information Release Form</vt:lpstr>
      <vt:lpstr>Institution Disability Resource Centers </vt:lpstr>
      <vt:lpstr>Paying For College Student Bundle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Dyllen Cafferty</cp:lastModifiedBy>
  <cp:revision>552</cp:revision>
  <dcterms:created xsi:type="dcterms:W3CDTF">2019-05-28T19:51:00Z</dcterms:created>
  <dcterms:modified xsi:type="dcterms:W3CDTF">2023-10-25T19:43:44Z</dcterms:modified>
</cp:coreProperties>
</file>