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786" r:id="rId2"/>
    <p:sldId id="787" r:id="rId3"/>
    <p:sldId id="750" r:id="rId4"/>
    <p:sldId id="751" r:id="rId5"/>
    <p:sldId id="828" r:id="rId6"/>
    <p:sldId id="830" r:id="rId7"/>
    <p:sldId id="831" r:id="rId8"/>
    <p:sldId id="832" r:id="rId9"/>
    <p:sldId id="833" r:id="rId10"/>
    <p:sldId id="834" r:id="rId11"/>
    <p:sldId id="854" r:id="rId12"/>
    <p:sldId id="855" r:id="rId13"/>
    <p:sldId id="8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5756AB-CFA1-4731-8DD3-59CBD3371AE9}">
          <p14:sldIdLst>
            <p14:sldId id="786"/>
            <p14:sldId id="787"/>
            <p14:sldId id="750"/>
            <p14:sldId id="751"/>
          </p14:sldIdLst>
        </p14:section>
        <p14:section name="Buscar Maneras Creativas para Reducir Costos" id="{A627583D-A435-43D5-ADF8-F486EC1429D8}">
          <p14:sldIdLst>
            <p14:sldId id="828"/>
            <p14:sldId id="830"/>
            <p14:sldId id="831"/>
            <p14:sldId id="832"/>
            <p14:sldId id="833"/>
            <p14:sldId id="834"/>
            <p14:sldId id="854"/>
            <p14:sldId id="855"/>
            <p14:sldId id="835"/>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Bradley" initials="KB" lastIdx="3" clrIdx="0">
    <p:extLst>
      <p:ext uri="{19B8F6BF-5375-455C-9EA6-DF929625EA0E}">
        <p15:presenceInfo xmlns:p15="http://schemas.microsoft.com/office/powerpoint/2012/main" userId="S-1-5-21-1599696121-1964574698-334091239-7169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D7"/>
    <a:srgbClr val="FFC845"/>
    <a:srgbClr val="33737F"/>
    <a:srgbClr val="DC4405"/>
    <a:srgbClr val="00AF66"/>
    <a:srgbClr val="40C1AC"/>
    <a:srgbClr val="304E93"/>
    <a:srgbClr val="323E48"/>
    <a:srgbClr val="97D700"/>
    <a:srgbClr val="00B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81120" autoAdjust="0"/>
  </p:normalViewPr>
  <p:slideViewPr>
    <p:cSldViewPr snapToGrid="0" snapToObjects="1">
      <p:cViewPr varScale="1">
        <p:scale>
          <a:sx n="67" d="100"/>
          <a:sy n="67" d="100"/>
        </p:scale>
        <p:origin x="1070" y="48"/>
      </p:cViewPr>
      <p:guideLst>
        <p:guide orient="horz" pos="2184"/>
        <p:guide pos="384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20E59-0EF7-4CCA-A75E-F9F68C3EDF55}"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46A8B-EC22-4FFD-9931-176D6EEE4EFA}" type="slidenum">
              <a:rPr lang="en-US" smtClean="0"/>
              <a:t>‹#›</a:t>
            </a:fld>
            <a:endParaRPr lang="en-US"/>
          </a:p>
        </p:txBody>
      </p:sp>
    </p:spTree>
    <p:extLst>
      <p:ext uri="{BB962C8B-B14F-4D97-AF65-F5344CB8AC3E}">
        <p14:creationId xmlns:p14="http://schemas.microsoft.com/office/powerpoint/2010/main" val="410877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31A46A8B-EC22-4FFD-9931-176D6EEE4EFA}" type="slidenum">
              <a:rPr lang="en-US" smtClean="0"/>
              <a:t>1</a:t>
            </a:fld>
            <a:endParaRPr lang="en-US"/>
          </a:p>
        </p:txBody>
      </p:sp>
    </p:spTree>
    <p:extLst>
      <p:ext uri="{BB962C8B-B14F-4D97-AF65-F5344CB8AC3E}">
        <p14:creationId xmlns:p14="http://schemas.microsoft.com/office/powerpoint/2010/main" val="408984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The word college includes a student earning a certificate at a technical college, an associate’s degree, a bachelor’s degree or a graduate professional degree. The image on your screen is an excerpt from the Utah College Guide, page 4, that talks about post-secondary options as 1,2,4 or more. In other words, high school is not enough in today’s economy. And that most jobs today require a college education beyond an HS diploma. Essentially, we want students to know their options post-high school for success in life and the workplace.  </a:t>
            </a:r>
          </a:p>
          <a:p>
            <a:endParaRPr lang="en-US" dirty="0"/>
          </a:p>
        </p:txBody>
      </p:sp>
      <p:sp>
        <p:nvSpPr>
          <p:cNvPr id="4" name="Slide Number Placeholder 3"/>
          <p:cNvSpPr>
            <a:spLocks noGrp="1"/>
          </p:cNvSpPr>
          <p:nvPr>
            <p:ph type="sldNum" sz="quarter" idx="5"/>
          </p:nvPr>
        </p:nvSpPr>
        <p:spPr/>
        <p:txBody>
          <a:bodyPr/>
          <a:lstStyle/>
          <a:p>
            <a:fld id="{31A46A8B-EC22-4FFD-9931-176D6EEE4EFA}" type="slidenum">
              <a:rPr lang="en-US" smtClean="0"/>
              <a:t>2</a:t>
            </a:fld>
            <a:endParaRPr lang="en-US"/>
          </a:p>
        </p:txBody>
      </p:sp>
    </p:spTree>
    <p:extLst>
      <p:ext uri="{BB962C8B-B14F-4D97-AF65-F5344CB8AC3E}">
        <p14:creationId xmlns:p14="http://schemas.microsoft.com/office/powerpoint/2010/main" val="167860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Introducing the Paying for College student bundle. These are the main action items a student needs to do in order to be successful in obtaining ways to pay for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student does all these items (applies for scholarships, files the FAFSA, finds ways to work and save for college, finds some creative ways to cut college costs that fit for them, and adapts all these topics to situations they may be in), then they will be fully prepared to fulfill their costs of college (tuition, fees, and other costs) and will be able to graduate with minimal or no student loans.</a:t>
            </a:r>
          </a:p>
          <a:p>
            <a:endParaRPr lang="en-US" dirty="0"/>
          </a:p>
        </p:txBody>
      </p:sp>
      <p:sp>
        <p:nvSpPr>
          <p:cNvPr id="4" name="Slide Number Placeholder 3"/>
          <p:cNvSpPr>
            <a:spLocks noGrp="1"/>
          </p:cNvSpPr>
          <p:nvPr>
            <p:ph type="sldNum" sz="quarter" idx="5"/>
          </p:nvPr>
        </p:nvSpPr>
        <p:spPr/>
        <p:txBody>
          <a:bodyPr/>
          <a:lstStyle/>
          <a:p>
            <a:fld id="{31A46A8B-EC22-4FFD-9931-176D6EEE4EFA}" type="slidenum">
              <a:rPr lang="en-US" smtClean="0"/>
              <a:t>5</a:t>
            </a:fld>
            <a:endParaRPr lang="en-US"/>
          </a:p>
        </p:txBody>
      </p:sp>
    </p:spTree>
    <p:extLst>
      <p:ext uri="{BB962C8B-B14F-4D97-AF65-F5344CB8AC3E}">
        <p14:creationId xmlns:p14="http://schemas.microsoft.com/office/powerpoint/2010/main" val="238837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Higher GPA and standard testing can lead to more or better scholarship opportunities.</a:t>
            </a:r>
          </a:p>
          <a:p>
            <a:endParaRPr lang="en-US" dirty="0"/>
          </a:p>
          <a:p>
            <a:r>
              <a:rPr lang="en-US" dirty="0"/>
              <a:t>Taking college courses in high school can save you costs of those courses later.</a:t>
            </a:r>
          </a:p>
          <a:p>
            <a:endParaRPr lang="en-US" dirty="0"/>
          </a:p>
          <a:p>
            <a:r>
              <a:rPr lang="en-US" dirty="0"/>
              <a:t>Getting involved can help you become a better scholarship candidate and may open doors to scholarship opportunities. </a:t>
            </a:r>
          </a:p>
          <a:p>
            <a:endParaRPr lang="en-US" dirty="0"/>
          </a:p>
          <a:p>
            <a:r>
              <a:rPr lang="en-US" dirty="0"/>
              <a:t>Finding the right fit can save you time and money in the long run. It avoids restarting new programs, taking classes that are no longer applicable, and can put you on the right track upfront. However, some students need to explore programs before finding the right fit. </a:t>
            </a:r>
          </a:p>
        </p:txBody>
      </p:sp>
      <p:sp>
        <p:nvSpPr>
          <p:cNvPr id="4" name="Slide Number Placeholder 3"/>
          <p:cNvSpPr>
            <a:spLocks noGrp="1"/>
          </p:cNvSpPr>
          <p:nvPr>
            <p:ph type="sldNum" sz="quarter" idx="5"/>
          </p:nvPr>
        </p:nvSpPr>
        <p:spPr/>
        <p:txBody>
          <a:bodyPr/>
          <a:lstStyle/>
          <a:p>
            <a:fld id="{31A46A8B-EC22-4FFD-9931-176D6EEE4EFA}" type="slidenum">
              <a:rPr lang="en-US" smtClean="0"/>
              <a:t>7</a:t>
            </a:fld>
            <a:endParaRPr lang="en-US"/>
          </a:p>
        </p:txBody>
      </p:sp>
    </p:spTree>
    <p:extLst>
      <p:ext uri="{BB962C8B-B14F-4D97-AF65-F5344CB8AC3E}">
        <p14:creationId xmlns:p14="http://schemas.microsoft.com/office/powerpoint/2010/main" val="388883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Concurrent Enrollment (CE)</a:t>
            </a:r>
          </a:p>
          <a:p>
            <a:pPr lvl="1">
              <a:lnSpc>
                <a:spcPct val="150000"/>
              </a:lnSpc>
            </a:pPr>
            <a:r>
              <a:rPr lang="en-US" sz="2900" dirty="0"/>
              <a:t>Concurrent enrollment provides an opportunity for high school juniors and seniors to earn college credit at Utah colleges while still in high school.</a:t>
            </a:r>
          </a:p>
          <a:p>
            <a:pPr>
              <a:lnSpc>
                <a:spcPct val="150000"/>
              </a:lnSpc>
            </a:pPr>
            <a:r>
              <a:rPr lang="en-US" dirty="0"/>
              <a:t>Advanced Placement (AP)</a:t>
            </a:r>
          </a:p>
          <a:p>
            <a:pPr lvl="1">
              <a:lnSpc>
                <a:spcPct val="150000"/>
              </a:lnSpc>
            </a:pPr>
            <a:r>
              <a:rPr lang="en-US" sz="2900" dirty="0"/>
              <a:t>Students who take an Advanced Placement course through their high school can register for the corresponding AP test and earn college credits. More information is available on the official AP website. To see how test scores are applied at public colleges and universities in Utah, use the Credit by Examination table. See resources below.</a:t>
            </a:r>
          </a:p>
          <a:p>
            <a:pPr>
              <a:lnSpc>
                <a:spcPct val="150000"/>
              </a:lnSpc>
            </a:pPr>
            <a:r>
              <a:rPr lang="en-US" dirty="0"/>
              <a:t>International Baccalaureate (IB)</a:t>
            </a:r>
          </a:p>
          <a:p>
            <a:pPr lvl="1">
              <a:lnSpc>
                <a:spcPct val="150000"/>
              </a:lnSpc>
            </a:pPr>
            <a:r>
              <a:rPr lang="en-US" sz="2900" dirty="0"/>
              <a:t>The International Baccalaureate is an internationally accepted qualification program for students who have completed a specific two-year high school curriculum and demonstrated competency through exams in languages, experimental sciences, social sciences, and mathematics. More information is available on the International Baccalaureate website. To see how test scores are applied at public colleges and universities in Utah, use the Credit by Examination table. See resources below.</a:t>
            </a:r>
          </a:p>
          <a:p>
            <a:pPr>
              <a:lnSpc>
                <a:spcPct val="150000"/>
              </a:lnSpc>
            </a:pPr>
            <a:r>
              <a:rPr lang="en-US" sz="3100" dirty="0"/>
              <a:t>Dual Enrollment classes at a technical college</a:t>
            </a:r>
          </a:p>
          <a:p>
            <a:pPr lvl="1">
              <a:lnSpc>
                <a:spcPct val="150000"/>
              </a:lnSpc>
            </a:pPr>
            <a:r>
              <a:rPr lang="en-US" sz="1400" dirty="0"/>
              <a:t>Sign up for dual enrollment to earn credits toward a technical degree while completing a high school diploma at the same time.</a:t>
            </a:r>
          </a:p>
        </p:txBody>
      </p:sp>
      <p:sp>
        <p:nvSpPr>
          <p:cNvPr id="4" name="Slide Number Placeholder 3"/>
          <p:cNvSpPr>
            <a:spLocks noGrp="1"/>
          </p:cNvSpPr>
          <p:nvPr>
            <p:ph type="sldNum" sz="quarter" idx="5"/>
          </p:nvPr>
        </p:nvSpPr>
        <p:spPr/>
        <p:txBody>
          <a:bodyPr/>
          <a:lstStyle/>
          <a:p>
            <a:fld id="{31A46A8B-EC22-4FFD-9931-176D6EEE4EFA}" type="slidenum">
              <a:rPr lang="en-US" smtClean="0"/>
              <a:t>8</a:t>
            </a:fld>
            <a:endParaRPr lang="en-US"/>
          </a:p>
        </p:txBody>
      </p:sp>
    </p:spTree>
    <p:extLst>
      <p:ext uri="{BB962C8B-B14F-4D97-AF65-F5344CB8AC3E}">
        <p14:creationId xmlns:p14="http://schemas.microsoft.com/office/powerpoint/2010/main" val="1354936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taking enough credits could cause you to be required to take an additional semester or more just to graduate, talk with your academic adviser at the college to make sure you are on track.</a:t>
            </a:r>
          </a:p>
          <a:p>
            <a:endParaRPr lang="en-US" dirty="0"/>
          </a:p>
          <a:p>
            <a:r>
              <a:rPr lang="en-US" dirty="0"/>
              <a:t>Resident assistance can earn free housing, a stipend, or a paycheck depending on the situation and college.</a:t>
            </a:r>
          </a:p>
          <a:p>
            <a:endParaRPr lang="en-US" dirty="0"/>
          </a:p>
          <a:p>
            <a:r>
              <a:rPr lang="en-US" dirty="0"/>
              <a:t>Students get so many discounts for being enrolled, explore deals on food, car maintenance, insurance, transportation, activities, music, internet, media, and more.</a:t>
            </a:r>
          </a:p>
          <a:p>
            <a:endParaRPr lang="en-US" dirty="0"/>
          </a:p>
          <a:p>
            <a:r>
              <a:rPr lang="en-US" dirty="0"/>
              <a:t>Transportation can be costly depending on your situation, see if your college give free access to public transportation or other means of travel.</a:t>
            </a:r>
          </a:p>
        </p:txBody>
      </p:sp>
      <p:sp>
        <p:nvSpPr>
          <p:cNvPr id="4" name="Slide Number Placeholder 3"/>
          <p:cNvSpPr>
            <a:spLocks noGrp="1"/>
          </p:cNvSpPr>
          <p:nvPr>
            <p:ph type="sldNum" sz="quarter" idx="5"/>
          </p:nvPr>
        </p:nvSpPr>
        <p:spPr/>
        <p:txBody>
          <a:bodyPr/>
          <a:lstStyle/>
          <a:p>
            <a:fld id="{31A46A8B-EC22-4FFD-9931-176D6EEE4EFA}" type="slidenum">
              <a:rPr lang="en-US" smtClean="0"/>
              <a:t>9</a:t>
            </a:fld>
            <a:endParaRPr lang="en-US"/>
          </a:p>
        </p:txBody>
      </p:sp>
    </p:spTree>
    <p:extLst>
      <p:ext uri="{BB962C8B-B14F-4D97-AF65-F5344CB8AC3E}">
        <p14:creationId xmlns:p14="http://schemas.microsoft.com/office/powerpoint/2010/main" val="2417616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and textbooks can be huge money savers if you do it right.</a:t>
            </a:r>
          </a:p>
          <a:p>
            <a:endParaRPr lang="en-US" dirty="0"/>
          </a:p>
          <a:p>
            <a:r>
              <a:rPr lang="en-US" dirty="0"/>
              <a:t>Presidential ambassadors can earn a stipend, tuition reduction, or a paycheck.</a:t>
            </a:r>
          </a:p>
          <a:p>
            <a:endParaRPr lang="en-US" dirty="0"/>
          </a:p>
          <a:p>
            <a:r>
              <a:rPr lang="en-US" dirty="0"/>
              <a:t>Banded tuition can be beneficial in where you choose to go.</a:t>
            </a:r>
          </a:p>
          <a:p>
            <a:endParaRPr lang="es-GT" noProof="0" dirty="0"/>
          </a:p>
          <a:p>
            <a:r>
              <a:rPr lang="en-US" dirty="0"/>
              <a:t>Explore options for the Western Undergraduate Exchange here: https://www.wiche.edu/tuition-savings/wue/ </a:t>
            </a:r>
          </a:p>
        </p:txBody>
      </p:sp>
      <p:sp>
        <p:nvSpPr>
          <p:cNvPr id="4" name="Slide Number Placeholder 3"/>
          <p:cNvSpPr>
            <a:spLocks noGrp="1"/>
          </p:cNvSpPr>
          <p:nvPr>
            <p:ph type="sldNum" sz="quarter" idx="5"/>
          </p:nvPr>
        </p:nvSpPr>
        <p:spPr/>
        <p:txBody>
          <a:bodyPr/>
          <a:lstStyle/>
          <a:p>
            <a:fld id="{31A46A8B-EC22-4FFD-9931-176D6EEE4EFA}" type="slidenum">
              <a:rPr lang="en-US" smtClean="0"/>
              <a:t>10</a:t>
            </a:fld>
            <a:endParaRPr lang="en-US"/>
          </a:p>
        </p:txBody>
      </p:sp>
    </p:spTree>
    <p:extLst>
      <p:ext uri="{BB962C8B-B14F-4D97-AF65-F5344CB8AC3E}">
        <p14:creationId xmlns:p14="http://schemas.microsoft.com/office/powerpoint/2010/main" val="84765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Introducing the Paying for College student bundle. These are the main action items a student needs to do in order to be successful in obtaining ways to pay for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student does all these items (applies for scholarships, files the FAFSA, finds ways to work and save for college, finds some creative ways to cut college costs that fit for them, and adapts all these topics to situations they may be in), then they will be fully prepared to fulfill their costs of college (tuition, fees, and other costs) and will be able to graduate with minimal or no student loans.</a:t>
            </a:r>
          </a:p>
          <a:p>
            <a:endParaRPr lang="en-US" dirty="0"/>
          </a:p>
        </p:txBody>
      </p:sp>
      <p:sp>
        <p:nvSpPr>
          <p:cNvPr id="4" name="Slide Number Placeholder 3"/>
          <p:cNvSpPr>
            <a:spLocks noGrp="1"/>
          </p:cNvSpPr>
          <p:nvPr>
            <p:ph type="sldNum" sz="quarter" idx="5"/>
          </p:nvPr>
        </p:nvSpPr>
        <p:spPr/>
        <p:txBody>
          <a:bodyPr/>
          <a:lstStyle/>
          <a:p>
            <a:fld id="{31A46A8B-EC22-4FFD-9931-176D6EEE4EFA}" type="slidenum">
              <a:rPr lang="en-US" smtClean="0"/>
              <a:t>11</a:t>
            </a:fld>
            <a:endParaRPr lang="en-US"/>
          </a:p>
        </p:txBody>
      </p:sp>
    </p:spTree>
    <p:extLst>
      <p:ext uri="{BB962C8B-B14F-4D97-AF65-F5344CB8AC3E}">
        <p14:creationId xmlns:p14="http://schemas.microsoft.com/office/powerpoint/2010/main" val="43840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01ED8C-F963-4CE7-9EF2-9A42CA484406}" type="slidenum">
              <a:rPr lang="en-US" smtClean="0"/>
              <a:t>12</a:t>
            </a:fld>
            <a:endParaRPr lang="en-US"/>
          </a:p>
        </p:txBody>
      </p:sp>
    </p:spTree>
    <p:extLst>
      <p:ext uri="{BB962C8B-B14F-4D97-AF65-F5344CB8AC3E}">
        <p14:creationId xmlns:p14="http://schemas.microsoft.com/office/powerpoint/2010/main" val="1410562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22E7E-2F87-344B-B55C-96B6B82A6CF4}"/>
              </a:ext>
            </a:extLst>
          </p:cNvPr>
          <p:cNvPicPr>
            <a:picLocks noChangeAspect="1"/>
          </p:cNvPicPr>
          <p:nvPr userDrawn="1"/>
        </p:nvPicPr>
        <p:blipFill>
          <a:blip r:embed="rId2"/>
          <a:stretch>
            <a:fillRect/>
          </a:stretch>
        </p:blipFill>
        <p:spPr>
          <a:xfrm>
            <a:off x="-2075670" y="-1288071"/>
            <a:ext cx="14267669" cy="9511779"/>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35255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5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364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1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65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A5DA-CD42-394C-A37C-B0A3B196144A}"/>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99DE577-5DB1-1A49-89A5-5420427CD9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A522C36-0762-1240-BC1C-84234D938F21}"/>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61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398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38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0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13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477696F-800C-3D4E-BFB1-34F416D05BE6}"/>
              </a:ext>
            </a:extLst>
          </p:cNvPr>
          <p:cNvSpPr/>
          <p:nvPr userDrawn="1"/>
        </p:nvSpPr>
        <p:spPr>
          <a:xfrm>
            <a:off x="-68520" y="-13017"/>
            <a:ext cx="12329346" cy="6974256"/>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F0EC1-79A4-734C-B857-C7203BA5E8E1}"/>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A711585-2B50-4648-A85C-2E4E99ACA637}"/>
              </a:ext>
            </a:extLst>
          </p:cNvPr>
          <p:cNvSpPr>
            <a:spLocks noGrp="1"/>
          </p:cNvSpPr>
          <p:nvPr>
            <p:ph type="body" idx="1"/>
          </p:nvPr>
        </p:nvSpPr>
        <p:spPr>
          <a:xfrm>
            <a:off x="831850" y="4589463"/>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Rectangle 7">
            <a:extLst>
              <a:ext uri="{FF2B5EF4-FFF2-40B4-BE49-F238E27FC236}">
                <a16:creationId xmlns:a16="http://schemas.microsoft.com/office/drawing/2014/main" id="{BEE6AF05-5A29-DE44-BE6E-6651B9C0910D}"/>
              </a:ext>
            </a:extLst>
          </p:cNvPr>
          <p:cNvSpPr/>
          <p:nvPr userDrawn="1"/>
        </p:nvSpPr>
        <p:spPr>
          <a:xfrm>
            <a:off x="0" y="6715432"/>
            <a:ext cx="12192000" cy="142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45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4DF196-9C85-F44A-A33C-1B7B60CAE0E0}"/>
              </a:ext>
            </a:extLst>
          </p:cNvPr>
          <p:cNvPicPr>
            <a:picLocks noChangeAspect="1"/>
          </p:cNvPicPr>
          <p:nvPr userDrawn="1"/>
        </p:nvPicPr>
        <p:blipFill>
          <a:blip r:embed="rId2"/>
          <a:stretch>
            <a:fillRect/>
          </a:stretch>
        </p:blipFill>
        <p:spPr>
          <a:xfrm>
            <a:off x="-1427355" y="-24176"/>
            <a:ext cx="13619356" cy="69633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sp>
        <p:nvSpPr>
          <p:cNvPr id="3" name="Subtitle 2">
            <a:extLst>
              <a:ext uri="{FF2B5EF4-FFF2-40B4-BE49-F238E27FC236}">
                <a16:creationId xmlns:a16="http://schemas.microsoft.com/office/drawing/2014/main" id="{13B057AD-A209-CA41-9582-4C9AF857510D}"/>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976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18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03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388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05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9942-5387-A44C-B030-B3D6F8833D34}"/>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C1F33C5-8EE3-1D4A-A38C-1CCC34ECEE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0C9F-C2A6-124B-ACC4-EBF90A5E4F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8CE3BEA8-7DBC-E74B-B257-7E84E349CBB0}"/>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34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AFD7"/>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7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FFC84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83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00AF66"/>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49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40C1AC"/>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549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C57B-2B72-5D4A-8985-016F0024E963}"/>
              </a:ext>
            </a:extLst>
          </p:cNvPr>
          <p:cNvSpPr>
            <a:spLocks noGrp="1"/>
          </p:cNvSpPr>
          <p:nvPr>
            <p:ph type="title" hasCustomPrompt="1"/>
          </p:nvPr>
        </p:nvSpPr>
        <p:spPr>
          <a:xfrm>
            <a:off x="839788" y="365125"/>
            <a:ext cx="10515600" cy="1325563"/>
          </a:xfrm>
        </p:spPr>
        <p:txBody>
          <a:bodyPr/>
          <a:lstStyle>
            <a:lvl1pPr>
              <a:defRPr b="1">
                <a:solidFill>
                  <a:srgbClr val="DC4405"/>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6F2E8008-F006-2B45-812C-0610BAC45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E961EB-6750-2E42-9DEB-CD08307DA7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ECF230-72F5-FB40-9406-A0F8C80875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739FE7-01F8-8D45-B97F-67C6676DE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BF5D4771-53D9-904D-BCEC-DBB0E5F8F86D}"/>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4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267BE-47FE-E342-9271-B9A3A603B0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FFC8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tx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00696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AFD7"/>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00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FFC845"/>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969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00AF66"/>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535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40C1AC"/>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26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62A3-7EE1-1E4C-8D38-00993E933BEA}"/>
              </a:ext>
            </a:extLst>
          </p:cNvPr>
          <p:cNvSpPr>
            <a:spLocks noGrp="1"/>
          </p:cNvSpPr>
          <p:nvPr>
            <p:ph type="title" hasCustomPrompt="1"/>
          </p:nvPr>
        </p:nvSpPr>
        <p:spPr/>
        <p:txBody>
          <a:bodyPr/>
          <a:lstStyle>
            <a:lvl1pPr>
              <a:defRPr b="1">
                <a:solidFill>
                  <a:srgbClr val="DC4405"/>
                </a:solidFill>
                <a:latin typeface="+mn-lt"/>
              </a:defRPr>
            </a:lvl1pPr>
          </a:lstStyle>
          <a:p>
            <a:r>
              <a:rPr lang="en-US" dirty="0"/>
              <a:t>CLICK TO EDIT MASTER TITLE STYLE</a:t>
            </a:r>
          </a:p>
        </p:txBody>
      </p:sp>
      <p:sp>
        <p:nvSpPr>
          <p:cNvPr id="6" name="Rectangle 5">
            <a:extLst>
              <a:ext uri="{FF2B5EF4-FFF2-40B4-BE49-F238E27FC236}">
                <a16:creationId xmlns:a16="http://schemas.microsoft.com/office/drawing/2014/main" id="{CFAF13F1-792E-4A4E-A2D1-AB9CB7ECC0D3}"/>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684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02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AFD7"/>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965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FFC84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239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00AF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186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40C1AC"/>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B409C2-2859-DF45-82B5-4AE5FDBF8BBD}"/>
              </a:ext>
            </a:extLst>
          </p:cNvPr>
          <p:cNvPicPr>
            <a:picLocks noChangeAspect="1"/>
          </p:cNvPicPr>
          <p:nvPr userDrawn="1"/>
        </p:nvPicPr>
        <p:blipFill>
          <a:blip r:embed="rId2"/>
          <a:stretch>
            <a:fillRect/>
          </a:stretch>
        </p:blipFill>
        <p:spPr>
          <a:xfrm>
            <a:off x="-125694" y="-737170"/>
            <a:ext cx="12416930" cy="8277953"/>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71055" cy="4608871"/>
          </a:xfrm>
          <a:prstGeom prst="rect">
            <a:avLst/>
          </a:prstGeom>
          <a:solidFill>
            <a:srgbClr val="00AF6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937834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8076-F7FF-8848-8D63-DF3945439DC3}"/>
              </a:ext>
            </a:extLst>
          </p:cNvPr>
          <p:cNvSpPr>
            <a:spLocks noGrp="1"/>
          </p:cNvSpPr>
          <p:nvPr>
            <p:ph type="title" hasCustomPrompt="1"/>
          </p:nvPr>
        </p:nvSpPr>
        <p:spPr>
          <a:xfrm>
            <a:off x="839788" y="457200"/>
            <a:ext cx="3932237" cy="1600200"/>
          </a:xfrm>
        </p:spPr>
        <p:txBody>
          <a:bodyPr anchor="b"/>
          <a:lstStyle>
            <a:lvl1pPr>
              <a:defRPr sz="3200" b="1">
                <a:solidFill>
                  <a:srgbClr val="DC440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87C5D9-A0C2-6441-B053-F8CA83B8F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5A8E5-E02A-3641-865A-558A7EE6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BFF0EC04-1752-3749-A8C5-1BFE8857A831}"/>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030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AFD7"/>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3940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FFC84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700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00AF66"/>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335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40C1AC"/>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9707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839788" y="457200"/>
            <a:ext cx="3932237" cy="1600200"/>
          </a:xfrm>
        </p:spPr>
        <p:txBody>
          <a:bodyPr anchor="b"/>
          <a:lstStyle>
            <a:lvl1pPr>
              <a:defRPr sz="3200" b="1">
                <a:solidFill>
                  <a:srgbClr val="DC4405"/>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AE70BFF1-A966-974E-B25E-61FB686EC036}"/>
              </a:ext>
            </a:extLst>
          </p:cNvPr>
          <p:cNvSpPr/>
          <p:nvPr userDrawn="1"/>
        </p:nvSpPr>
        <p:spPr>
          <a:xfrm>
            <a:off x="0" y="6715432"/>
            <a:ext cx="12192000" cy="142568"/>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31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4178838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7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0920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8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33418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864705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2ED81-1719-2E4C-967A-767F3E36F1FE}"/>
              </a:ext>
            </a:extLst>
          </p:cNvPr>
          <p:cNvPicPr>
            <a:picLocks noChangeAspect="1"/>
          </p:cNvPicPr>
          <p:nvPr userDrawn="1"/>
        </p:nvPicPr>
        <p:blipFill>
          <a:blip r:embed="rId2"/>
          <a:stretch>
            <a:fillRect/>
          </a:stretch>
        </p:blipFill>
        <p:spPr>
          <a:xfrm>
            <a:off x="-42930" y="-628650"/>
            <a:ext cx="12277859" cy="817245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14748" cy="4608871"/>
          </a:xfrm>
          <a:prstGeom prst="rect">
            <a:avLst/>
          </a:prstGeom>
          <a:solidFill>
            <a:srgbClr val="40C1A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tx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CD07609A-7E67-0943-9C43-82FE70D0847D}"/>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203056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10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6980903" y="0"/>
            <a:ext cx="5211097"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7560802"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41644"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7560802"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23175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AF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212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FFC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87708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12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00A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712528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13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40C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tx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44243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14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70BFF1-A966-974E-B25E-61FB686EC036}"/>
              </a:ext>
            </a:extLst>
          </p:cNvPr>
          <p:cNvSpPr/>
          <p:nvPr userDrawn="1"/>
        </p:nvSpPr>
        <p:spPr>
          <a:xfrm>
            <a:off x="0" y="0"/>
            <a:ext cx="5211097"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D70FB-A6DD-C147-A375-66A447B97754}"/>
              </a:ext>
            </a:extLst>
          </p:cNvPr>
          <p:cNvSpPr>
            <a:spLocks noGrp="1"/>
          </p:cNvSpPr>
          <p:nvPr>
            <p:ph type="title" hasCustomPrompt="1"/>
          </p:nvPr>
        </p:nvSpPr>
        <p:spPr>
          <a:xfrm>
            <a:off x="639429" y="457200"/>
            <a:ext cx="3932237" cy="1600200"/>
          </a:xfrm>
        </p:spPr>
        <p:txBody>
          <a:bodyPr anchor="b"/>
          <a:lstStyle>
            <a:lvl1pPr>
              <a:defRPr sz="3200" b="1">
                <a:solidFill>
                  <a:schemeClr val="bg1"/>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AB0E8270-6A7A-0943-A541-2AC65A7E3799}"/>
              </a:ext>
            </a:extLst>
          </p:cNvPr>
          <p:cNvSpPr>
            <a:spLocks noGrp="1"/>
          </p:cNvSpPr>
          <p:nvPr>
            <p:ph type="pic" idx="1"/>
          </p:nvPr>
        </p:nvSpPr>
        <p:spPr>
          <a:xfrm>
            <a:off x="5577552"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F526A-1710-9A48-8C01-0046D5292842}"/>
              </a:ext>
            </a:extLst>
          </p:cNvPr>
          <p:cNvSpPr>
            <a:spLocks noGrp="1"/>
          </p:cNvSpPr>
          <p:nvPr>
            <p:ph type="body" sz="half" idx="2"/>
          </p:nvPr>
        </p:nvSpPr>
        <p:spPr>
          <a:xfrm>
            <a:off x="639429"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9726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48C28-B6F6-1D42-983A-5347D0B34073}"/>
              </a:ext>
            </a:extLst>
          </p:cNvPr>
          <p:cNvPicPr>
            <a:picLocks noChangeAspect="1"/>
          </p:cNvPicPr>
          <p:nvPr userDrawn="1"/>
        </p:nvPicPr>
        <p:blipFill>
          <a:blip r:embed="rId2"/>
          <a:stretch>
            <a:fillRect/>
          </a:stretch>
        </p:blipFill>
        <p:spPr>
          <a:xfrm>
            <a:off x="-3824440" y="-1986793"/>
            <a:ext cx="16068991" cy="10695922"/>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24370" cy="4608871"/>
          </a:xfrm>
          <a:prstGeom prst="rect">
            <a:avLst/>
          </a:prstGeom>
          <a:solidFill>
            <a:srgbClr val="DC44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55A93A73-F132-F341-A3CF-635C6EF5EC54}"/>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78196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56DA-C110-114C-BC48-AE1D406B9F63}"/>
              </a:ext>
            </a:extLst>
          </p:cNvPr>
          <p:cNvPicPr>
            <a:picLocks noChangeAspect="1"/>
          </p:cNvPicPr>
          <p:nvPr userDrawn="1"/>
        </p:nvPicPr>
        <p:blipFill>
          <a:blip r:embed="rId2"/>
          <a:stretch>
            <a:fillRect/>
          </a:stretch>
        </p:blipFill>
        <p:spPr>
          <a:xfrm>
            <a:off x="-68826" y="-720275"/>
            <a:ext cx="12329652" cy="8219768"/>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40645"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87668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53789B-8E23-A04B-AF67-68DBEBE9D430}"/>
              </a:ext>
            </a:extLst>
          </p:cNvPr>
          <p:cNvPicPr>
            <a:picLocks noChangeAspect="1"/>
          </p:cNvPicPr>
          <p:nvPr userDrawn="1"/>
        </p:nvPicPr>
        <p:blipFill>
          <a:blip r:embed="rId2"/>
          <a:stretch>
            <a:fillRect/>
          </a:stretch>
        </p:blipFill>
        <p:spPr>
          <a:xfrm>
            <a:off x="2655" y="0"/>
            <a:ext cx="12186690" cy="6858000"/>
          </a:xfrm>
          <a:prstGeom prst="rect">
            <a:avLst/>
          </a:prstGeom>
        </p:spPr>
      </p:pic>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271819" cy="4608871"/>
          </a:xfrm>
          <a:prstGeom prst="rect">
            <a:avLst/>
          </a:prstGeom>
          <a:solidFill>
            <a:srgbClr val="00AFD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48726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DA164-53B5-D541-97CB-C4302E7AAB31}"/>
              </a:ext>
            </a:extLst>
          </p:cNvPr>
          <p:cNvSpPr/>
          <p:nvPr userDrawn="1"/>
        </p:nvSpPr>
        <p:spPr>
          <a:xfrm>
            <a:off x="-68520" y="-13017"/>
            <a:ext cx="12329346" cy="6974256"/>
          </a:xfrm>
          <a:prstGeom prst="rect">
            <a:avLst/>
          </a:prstGeom>
          <a:solidFill>
            <a:srgbClr val="3A3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478E3B-70CC-4F40-8C8F-ABC218B106DA}"/>
              </a:ext>
            </a:extLst>
          </p:cNvPr>
          <p:cNvSpPr/>
          <p:nvPr userDrawn="1"/>
        </p:nvSpPr>
        <p:spPr>
          <a:xfrm>
            <a:off x="2920181" y="1155954"/>
            <a:ext cx="9340645" cy="460887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00871E-2302-0D42-84B5-BA79AAA588CE}"/>
              </a:ext>
            </a:extLst>
          </p:cNvPr>
          <p:cNvSpPr>
            <a:spLocks noGrp="1"/>
          </p:cNvSpPr>
          <p:nvPr>
            <p:ph type="ctrTitle" hasCustomPrompt="1"/>
          </p:nvPr>
        </p:nvSpPr>
        <p:spPr>
          <a:xfrm>
            <a:off x="3771900" y="1510983"/>
            <a:ext cx="6772273" cy="1918017"/>
          </a:xfrm>
        </p:spPr>
        <p:txBody>
          <a:bodyPr anchor="b">
            <a:normAutofit/>
          </a:bodyPr>
          <a:lstStyle>
            <a:lvl1pPr algn="l">
              <a:defRPr sz="3800" b="1" i="0">
                <a:solidFill>
                  <a:schemeClr val="bg1"/>
                </a:solidFill>
                <a:latin typeface="+mn-lt"/>
              </a:defRPr>
            </a:lvl1pPr>
          </a:lstStyle>
          <a:p>
            <a:r>
              <a:rPr lang="en-US" dirty="0"/>
              <a:t>Insert Title Here</a:t>
            </a:r>
          </a:p>
        </p:txBody>
      </p:sp>
      <p:cxnSp>
        <p:nvCxnSpPr>
          <p:cNvPr id="11" name="Straight Connector 10">
            <a:extLst>
              <a:ext uri="{FF2B5EF4-FFF2-40B4-BE49-F238E27FC236}">
                <a16:creationId xmlns:a16="http://schemas.microsoft.com/office/drawing/2014/main" id="{3FBD6CE3-164E-724B-A64A-5C2EF13CEDBA}"/>
              </a:ext>
            </a:extLst>
          </p:cNvPr>
          <p:cNvCxnSpPr/>
          <p:nvPr userDrawn="1"/>
        </p:nvCxnSpPr>
        <p:spPr>
          <a:xfrm flipV="1">
            <a:off x="3562350" y="2405902"/>
            <a:ext cx="0" cy="94689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EB552DC9-3E44-6E42-8A0B-1F20C81299C9}"/>
              </a:ext>
            </a:extLst>
          </p:cNvPr>
          <p:cNvSpPr>
            <a:spLocks noGrp="1"/>
          </p:cNvSpPr>
          <p:nvPr>
            <p:ph type="subTitle" idx="1" hasCustomPrompt="1"/>
          </p:nvPr>
        </p:nvSpPr>
        <p:spPr>
          <a:xfrm>
            <a:off x="3771900" y="4248150"/>
            <a:ext cx="6772273" cy="1005728"/>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name of presenter(s)</a:t>
            </a:r>
          </a:p>
          <a:p>
            <a:r>
              <a:rPr lang="en-US" dirty="0"/>
              <a:t>Insert date of presentation</a:t>
            </a:r>
          </a:p>
        </p:txBody>
      </p:sp>
    </p:spTree>
    <p:extLst>
      <p:ext uri="{BB962C8B-B14F-4D97-AF65-F5344CB8AC3E}">
        <p14:creationId xmlns:p14="http://schemas.microsoft.com/office/powerpoint/2010/main" val="14495390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5B58A-99D0-9E46-9633-25816195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B4746E-E9D0-1B42-9F87-01327BF8A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759316"/>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1" r:id="rId3"/>
    <p:sldLayoutId id="2147483659" r:id="rId4"/>
    <p:sldLayoutId id="2147483660" r:id="rId5"/>
    <p:sldLayoutId id="2147483658" r:id="rId6"/>
    <p:sldLayoutId id="2147483662" r:id="rId7"/>
    <p:sldLayoutId id="2147483664" r:id="rId8"/>
    <p:sldLayoutId id="2147483665" r:id="rId9"/>
    <p:sldLayoutId id="2147483650" r:id="rId10"/>
    <p:sldLayoutId id="2147483668" r:id="rId11"/>
    <p:sldLayoutId id="2147483669" r:id="rId12"/>
    <p:sldLayoutId id="2147483670" r:id="rId13"/>
    <p:sldLayoutId id="2147483671" r:id="rId14"/>
    <p:sldLayoutId id="2147483651" r:id="rId15"/>
    <p:sldLayoutId id="2147483672" r:id="rId16"/>
    <p:sldLayoutId id="2147483673" r:id="rId17"/>
    <p:sldLayoutId id="2147483674" r:id="rId18"/>
    <p:sldLayoutId id="2147483675" r:id="rId19"/>
    <p:sldLayoutId id="2147483652" r:id="rId20"/>
    <p:sldLayoutId id="2147483676" r:id="rId21"/>
    <p:sldLayoutId id="2147483677" r:id="rId22"/>
    <p:sldLayoutId id="2147483678" r:id="rId23"/>
    <p:sldLayoutId id="2147483679" r:id="rId24"/>
    <p:sldLayoutId id="2147483653" r:id="rId25"/>
    <p:sldLayoutId id="2147483680" r:id="rId26"/>
    <p:sldLayoutId id="2147483681" r:id="rId27"/>
    <p:sldLayoutId id="2147483682" r:id="rId28"/>
    <p:sldLayoutId id="2147483683" r:id="rId29"/>
    <p:sldLayoutId id="2147483654" r:id="rId30"/>
    <p:sldLayoutId id="2147483684" r:id="rId31"/>
    <p:sldLayoutId id="2147483685" r:id="rId32"/>
    <p:sldLayoutId id="2147483686" r:id="rId33"/>
    <p:sldLayoutId id="2147483687" r:id="rId34"/>
    <p:sldLayoutId id="2147483655" r:id="rId35"/>
    <p:sldLayoutId id="2147483656" r:id="rId36"/>
    <p:sldLayoutId id="2147483688" r:id="rId37"/>
    <p:sldLayoutId id="2147483689" r:id="rId38"/>
    <p:sldLayoutId id="2147483690" r:id="rId39"/>
    <p:sldLayoutId id="2147483691" r:id="rId40"/>
    <p:sldLayoutId id="2147483657" r:id="rId41"/>
    <p:sldLayoutId id="2147483692" r:id="rId42"/>
    <p:sldLayoutId id="2147483693" r:id="rId43"/>
    <p:sldLayoutId id="2147483694" r:id="rId44"/>
    <p:sldLayoutId id="2147483695" r:id="rId45"/>
    <p:sldLayoutId id="2147483666" r:id="rId46"/>
    <p:sldLayoutId id="2147483696" r:id="rId47"/>
    <p:sldLayoutId id="2147483697" r:id="rId48"/>
    <p:sldLayoutId id="2147483698" r:id="rId49"/>
    <p:sldLayoutId id="2147483699" r:id="rId50"/>
    <p:sldLayoutId id="2147483667" r:id="rId51"/>
    <p:sldLayoutId id="2147483700" r:id="rId52"/>
    <p:sldLayoutId id="2147483701" r:id="rId53"/>
    <p:sldLayoutId id="2147483702" r:id="rId54"/>
    <p:sldLayoutId id="2147483703"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7.svg"/><Relationship Id="rId17"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23.svg"/><Relationship Id="rId1" Type="http://schemas.openxmlformats.org/officeDocument/2006/relationships/slideLayout" Target="../slideLayouts/slideLayout10.xml"/><Relationship Id="rId6" Type="http://schemas.openxmlformats.org/officeDocument/2006/relationships/image" Target="../media/image15.svg"/><Relationship Id="rId11" Type="http://schemas.openxmlformats.org/officeDocument/2006/relationships/image" Target="../media/image26.pn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2mAPjVmvGM" TargetMode="External"/><Relationship Id="rId2" Type="http://schemas.openxmlformats.org/officeDocument/2006/relationships/hyperlink" Target="https://youtu.be/byCK_Ap5eT4"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ushe.edu/wp-content/uploads/pdf/k-12/ucaw/Facts-at-a-Glance.pdf"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she.edu/wp-content/uploads/pdf/k-12/ucaw/Facts-at-a-Glance.pdf"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688B-5876-40ED-8C40-20730FE6F8D9}"/>
              </a:ext>
            </a:extLst>
          </p:cNvPr>
          <p:cNvSpPr>
            <a:spLocks noGrp="1"/>
          </p:cNvSpPr>
          <p:nvPr>
            <p:ph type="ctrTitle"/>
          </p:nvPr>
        </p:nvSpPr>
        <p:spPr>
          <a:xfrm>
            <a:off x="3771899" y="2185541"/>
            <a:ext cx="7898131" cy="1784293"/>
          </a:xfrm>
        </p:spPr>
        <p:txBody>
          <a:bodyPr>
            <a:normAutofit fontScale="90000"/>
          </a:bodyPr>
          <a:lstStyle/>
          <a:p>
            <a:r>
              <a:rPr lang="es-ES" sz="6000" dirty="0"/>
              <a:t>Buscar Maneras Creativas para Reducir Costos</a:t>
            </a:r>
            <a:endParaRPr lang="en-US" sz="6000" dirty="0"/>
          </a:p>
        </p:txBody>
      </p:sp>
      <p:sp>
        <p:nvSpPr>
          <p:cNvPr id="3" name="Subtitle 2">
            <a:extLst>
              <a:ext uri="{FF2B5EF4-FFF2-40B4-BE49-F238E27FC236}">
                <a16:creationId xmlns:a16="http://schemas.microsoft.com/office/drawing/2014/main" id="{6925D195-CC71-4B47-B28D-3B9B2CE03F9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616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ity">
            <a:extLst>
              <a:ext uri="{FF2B5EF4-FFF2-40B4-BE49-F238E27FC236}">
                <a16:creationId xmlns:a16="http://schemas.microsoft.com/office/drawing/2014/main" id="{79C15516-E896-4F9B-A805-F0A2AE091E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4105" y="2291242"/>
            <a:ext cx="914400" cy="914400"/>
          </a:xfrm>
          <a:prstGeom prst="rect">
            <a:avLst/>
          </a:prstGeom>
        </p:spPr>
      </p:pic>
      <p:pic>
        <p:nvPicPr>
          <p:cNvPr id="9" name="Graphic 8" descr="Office worker">
            <a:extLst>
              <a:ext uri="{FF2B5EF4-FFF2-40B4-BE49-F238E27FC236}">
                <a16:creationId xmlns:a16="http://schemas.microsoft.com/office/drawing/2014/main" id="{ADD187A2-6319-46FB-B3CD-A8313B0CA5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105" y="1319430"/>
            <a:ext cx="914400" cy="914400"/>
          </a:xfrm>
          <a:prstGeom prst="rect">
            <a:avLst/>
          </a:prstGeom>
        </p:spPr>
      </p:pic>
      <p:sp>
        <p:nvSpPr>
          <p:cNvPr id="4" name="Title 3">
            <a:extLst>
              <a:ext uri="{FF2B5EF4-FFF2-40B4-BE49-F238E27FC236}">
                <a16:creationId xmlns:a16="http://schemas.microsoft.com/office/drawing/2014/main" id="{7E2E0F78-DA41-468B-806F-9150F25D5BD0}"/>
              </a:ext>
            </a:extLst>
          </p:cNvPr>
          <p:cNvSpPr>
            <a:spLocks noGrp="1"/>
          </p:cNvSpPr>
          <p:nvPr>
            <p:ph type="title"/>
          </p:nvPr>
        </p:nvSpPr>
        <p:spPr/>
        <p:txBody>
          <a:bodyPr/>
          <a:lstStyle/>
          <a:p>
            <a:r>
              <a:rPr lang="en-US" dirty="0" err="1"/>
              <a:t>Estudiantes</a:t>
            </a:r>
            <a:r>
              <a:rPr lang="en-US" dirty="0"/>
              <a:t> </a:t>
            </a:r>
            <a:r>
              <a:rPr lang="en-US" dirty="0" err="1"/>
              <a:t>Universitarios</a:t>
            </a:r>
            <a:endParaRPr lang="en-US" dirty="0"/>
          </a:p>
        </p:txBody>
      </p:sp>
      <p:pic>
        <p:nvPicPr>
          <p:cNvPr id="15" name="Graphic 14" descr="Streetcar">
            <a:extLst>
              <a:ext uri="{FF2B5EF4-FFF2-40B4-BE49-F238E27FC236}">
                <a16:creationId xmlns:a16="http://schemas.microsoft.com/office/drawing/2014/main" id="{0E0C8C8A-A19E-43B1-B514-7F698A7078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4105" y="3109641"/>
            <a:ext cx="914400" cy="914400"/>
          </a:xfrm>
          <a:prstGeom prst="rect">
            <a:avLst/>
          </a:prstGeom>
        </p:spPr>
      </p:pic>
      <p:pic>
        <p:nvPicPr>
          <p:cNvPr id="3" name="Graphic 2" descr="Map with pin">
            <a:extLst>
              <a:ext uri="{FF2B5EF4-FFF2-40B4-BE49-F238E27FC236}">
                <a16:creationId xmlns:a16="http://schemas.microsoft.com/office/drawing/2014/main" id="{EE4016C0-65EE-446A-8CCD-F0473F0007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4105" y="4023851"/>
            <a:ext cx="914400" cy="914400"/>
          </a:xfrm>
          <a:prstGeom prst="rect">
            <a:avLst/>
          </a:prstGeom>
        </p:spPr>
      </p:pic>
      <p:sp>
        <p:nvSpPr>
          <p:cNvPr id="5" name="Content Placeholder 4">
            <a:extLst>
              <a:ext uri="{FF2B5EF4-FFF2-40B4-BE49-F238E27FC236}">
                <a16:creationId xmlns:a16="http://schemas.microsoft.com/office/drawing/2014/main" id="{58F65F35-3840-45AB-89AD-0CD0268F2004}"/>
              </a:ext>
            </a:extLst>
          </p:cNvPr>
          <p:cNvSpPr>
            <a:spLocks noGrp="1"/>
          </p:cNvSpPr>
          <p:nvPr>
            <p:ph idx="1"/>
          </p:nvPr>
        </p:nvSpPr>
        <p:spPr>
          <a:xfrm>
            <a:off x="1725436" y="1438726"/>
            <a:ext cx="9691255" cy="5147269"/>
          </a:xfrm>
        </p:spPr>
        <p:txBody>
          <a:bodyPr>
            <a:normAutofit fontScale="62500" lnSpcReduction="20000"/>
          </a:bodyPr>
          <a:lstStyle/>
          <a:p>
            <a:pPr marL="0" indent="0">
              <a:lnSpc>
                <a:spcPct val="120000"/>
              </a:lnSpc>
              <a:spcAft>
                <a:spcPts val="1800"/>
              </a:spcAft>
              <a:buNone/>
            </a:pPr>
            <a:r>
              <a:rPr lang="es-ES" dirty="0"/>
              <a:t>Conviértete en un asistente de residentes en los alojamientos del campus y ahorra en la matrícula, o considera postularte para posiciones de liderazgo estudiantiles que ofrecen becas. Ser embajador presidencial también puede ser beneficioso para algunos estudiantes.</a:t>
            </a:r>
          </a:p>
          <a:p>
            <a:pPr marL="0" indent="0">
              <a:lnSpc>
                <a:spcPct val="120000"/>
              </a:lnSpc>
              <a:spcAft>
                <a:spcPts val="1800"/>
              </a:spcAft>
              <a:buNone/>
            </a:pPr>
            <a:r>
              <a:rPr lang="es-ES" dirty="0"/>
              <a:t>Investiga y pregunta acerca de descuentos para estudiantes en tu ciudad y alrededores</a:t>
            </a:r>
          </a:p>
          <a:p>
            <a:pPr marL="0" indent="0">
              <a:lnSpc>
                <a:spcPct val="120000"/>
              </a:lnSpc>
              <a:spcAft>
                <a:spcPts val="1800"/>
              </a:spcAft>
              <a:buNone/>
            </a:pPr>
            <a:r>
              <a:rPr lang="es-ES" dirty="0"/>
              <a:t>Verifica si tu universidad ofrece beneficios de transporte que pueden reducir los gastos de transporte y para los estudiantes que viajan</a:t>
            </a:r>
          </a:p>
          <a:p>
            <a:pPr marL="0" indent="0">
              <a:lnSpc>
                <a:spcPct val="120000"/>
              </a:lnSpc>
              <a:spcAft>
                <a:spcPts val="1800"/>
              </a:spcAft>
              <a:buNone/>
            </a:pPr>
            <a:r>
              <a:rPr lang="es-ES" dirty="0"/>
              <a:t>Considera el Programa de Intercambio Universitario del Oeste (WUE) de WICHE si planeas asistir a una universidad fuera de tu estado</a:t>
            </a:r>
          </a:p>
          <a:p>
            <a:pPr lvl="1">
              <a:lnSpc>
                <a:spcPct val="120000"/>
              </a:lnSpc>
              <a:spcAft>
                <a:spcPts val="1800"/>
              </a:spcAft>
            </a:pPr>
            <a:r>
              <a:rPr lang="es-ES" dirty="0"/>
              <a:t>A través del programa WUE, los estudiantes se inscriben en universidades fuera de su estado de origen y pagan no más del 150% de la tarifa de matrícula para residentes de esa institución. Dado que la matrícula para no residentes puede costar un 300% (o más) comparado a las tarifas para residentes, el descuento del WUE ahorra a los estudiantes un promedio de $9,000 al año.</a:t>
            </a:r>
          </a:p>
          <a:p>
            <a:pPr marL="0" indent="0">
              <a:lnSpc>
                <a:spcPct val="120000"/>
              </a:lnSpc>
              <a:spcAft>
                <a:spcPts val="1800"/>
              </a:spcAft>
              <a:buNone/>
            </a:pPr>
            <a:endParaRPr lang="es-ES" dirty="0"/>
          </a:p>
          <a:p>
            <a:pPr marL="0" indent="0">
              <a:lnSpc>
                <a:spcPct val="120000"/>
              </a:lnSpc>
              <a:spcAft>
                <a:spcPts val="1800"/>
              </a:spcAft>
              <a:buNone/>
            </a:pPr>
            <a:endParaRPr lang="es-ES" dirty="0"/>
          </a:p>
          <a:p>
            <a:pPr marL="0" indent="0">
              <a:lnSpc>
                <a:spcPct val="120000"/>
              </a:lnSpc>
              <a:spcAft>
                <a:spcPts val="1800"/>
              </a:spcAft>
              <a:buNone/>
            </a:pPr>
            <a:endParaRPr lang="es-ES" dirty="0"/>
          </a:p>
          <a:p>
            <a:pPr marL="0" indent="0">
              <a:lnSpc>
                <a:spcPct val="120000"/>
              </a:lnSpc>
              <a:spcAft>
                <a:spcPts val="1800"/>
              </a:spcAft>
              <a:buNone/>
            </a:pPr>
            <a:endParaRPr lang="es-ES" dirty="0"/>
          </a:p>
          <a:p>
            <a:pPr marL="0" indent="0">
              <a:lnSpc>
                <a:spcPct val="120000"/>
              </a:lnSpc>
              <a:spcAft>
                <a:spcPts val="1800"/>
              </a:spcAft>
              <a:buNone/>
            </a:pPr>
            <a:endParaRPr lang="es-ES" dirty="0"/>
          </a:p>
        </p:txBody>
      </p:sp>
    </p:spTree>
    <p:extLst>
      <p:ext uri="{BB962C8B-B14F-4D97-AF65-F5344CB8AC3E}">
        <p14:creationId xmlns:p14="http://schemas.microsoft.com/office/powerpoint/2010/main" val="304115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Pentagon 22">
            <a:extLst>
              <a:ext uri="{FF2B5EF4-FFF2-40B4-BE49-F238E27FC236}">
                <a16:creationId xmlns:a16="http://schemas.microsoft.com/office/drawing/2014/main" id="{128F51E8-2E39-4B52-A59E-4101AAE26EF7}"/>
              </a:ext>
            </a:extLst>
          </p:cNvPr>
          <p:cNvSpPr/>
          <p:nvPr/>
        </p:nvSpPr>
        <p:spPr>
          <a:xfrm rot="18360000">
            <a:off x="7019690" y="4828355"/>
            <a:ext cx="531628" cy="1236035"/>
          </a:xfrm>
          <a:prstGeom prst="homePlate">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Graphic 23" descr="Users">
            <a:extLst>
              <a:ext uri="{FF2B5EF4-FFF2-40B4-BE49-F238E27FC236}">
                <a16:creationId xmlns:a16="http://schemas.microsoft.com/office/drawing/2014/main" id="{B7032621-B40A-4C25-87C6-B1B2091122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2986" y="4929666"/>
            <a:ext cx="1064681" cy="1064681"/>
          </a:xfrm>
          <a:prstGeom prst="rect">
            <a:avLst/>
          </a:prstGeom>
        </p:spPr>
      </p:pic>
      <p:sp>
        <p:nvSpPr>
          <p:cNvPr id="26" name="Arrow: Pentagon 25">
            <a:extLst>
              <a:ext uri="{FF2B5EF4-FFF2-40B4-BE49-F238E27FC236}">
                <a16:creationId xmlns:a16="http://schemas.microsoft.com/office/drawing/2014/main" id="{154255F0-7D8A-4D03-9EF8-0165C178F701}"/>
              </a:ext>
            </a:extLst>
          </p:cNvPr>
          <p:cNvSpPr/>
          <p:nvPr/>
        </p:nvSpPr>
        <p:spPr>
          <a:xfrm rot="9720000">
            <a:off x="9559536" y="2983049"/>
            <a:ext cx="531628" cy="1236035"/>
          </a:xfrm>
          <a:prstGeom prst="homePlate">
            <a:avLst/>
          </a:prstGeom>
          <a:solidFill>
            <a:srgbClr val="00AF66"/>
          </a:solidFill>
          <a:ln>
            <a:solidFill>
              <a:srgbClr val="00A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7" name="Graphic 26" descr="Construction worker">
            <a:extLst>
              <a:ext uri="{FF2B5EF4-FFF2-40B4-BE49-F238E27FC236}">
                <a16:creationId xmlns:a16="http://schemas.microsoft.com/office/drawing/2014/main" id="{6F388267-D58E-4ADE-A7DD-97B877A127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07512" y="2949621"/>
            <a:ext cx="1156286" cy="1156286"/>
          </a:xfrm>
          <a:prstGeom prst="rect">
            <a:avLst/>
          </a:prstGeom>
        </p:spPr>
      </p:pic>
      <p:sp>
        <p:nvSpPr>
          <p:cNvPr id="28" name="Arrow: Pentagon 27">
            <a:extLst>
              <a:ext uri="{FF2B5EF4-FFF2-40B4-BE49-F238E27FC236}">
                <a16:creationId xmlns:a16="http://schemas.microsoft.com/office/drawing/2014/main" id="{F7A18685-DD20-4A82-A838-1D0CABD7FAB6}"/>
              </a:ext>
            </a:extLst>
          </p:cNvPr>
          <p:cNvSpPr/>
          <p:nvPr/>
        </p:nvSpPr>
        <p:spPr>
          <a:xfrm rot="14040000">
            <a:off x="8959959" y="4828355"/>
            <a:ext cx="531628" cy="1236035"/>
          </a:xfrm>
          <a:prstGeom prst="homePlate">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9" name="Graphic 28" descr="Downward trend">
            <a:extLst>
              <a:ext uri="{FF2B5EF4-FFF2-40B4-BE49-F238E27FC236}">
                <a16:creationId xmlns:a16="http://schemas.microsoft.com/office/drawing/2014/main" id="{9856B7B1-060C-4BC1-8B59-8D8A2F462F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0895" y="4879572"/>
            <a:ext cx="1156285" cy="1156285"/>
          </a:xfrm>
          <a:prstGeom prst="rect">
            <a:avLst/>
          </a:prstGeom>
        </p:spPr>
      </p:pic>
      <p:sp>
        <p:nvSpPr>
          <p:cNvPr id="32" name="Arrow: Pentagon 31">
            <a:extLst>
              <a:ext uri="{FF2B5EF4-FFF2-40B4-BE49-F238E27FC236}">
                <a16:creationId xmlns:a16="http://schemas.microsoft.com/office/drawing/2014/main" id="{A8CFCE8B-AC1D-46C9-BC96-17589F5E49AB}"/>
              </a:ext>
            </a:extLst>
          </p:cNvPr>
          <p:cNvSpPr/>
          <p:nvPr/>
        </p:nvSpPr>
        <p:spPr>
          <a:xfrm rot="1080000">
            <a:off x="6420113" y="2983049"/>
            <a:ext cx="531628" cy="1236035"/>
          </a:xfrm>
          <a:prstGeom prst="homePlate">
            <a:avLst/>
          </a:prstGeom>
          <a:solidFill>
            <a:srgbClr val="00AFD7"/>
          </a:solidFill>
          <a:ln>
            <a:solidFill>
              <a:srgbClr val="00A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3" name="Graphic 32" descr="Document">
            <a:extLst>
              <a:ext uri="{FF2B5EF4-FFF2-40B4-BE49-F238E27FC236}">
                <a16:creationId xmlns:a16="http://schemas.microsoft.com/office/drawing/2014/main" id="{2D1B39CC-6959-4197-9523-A72FDE275A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67359" y="3018331"/>
            <a:ext cx="1165469" cy="1165469"/>
          </a:xfrm>
          <a:prstGeom prst="rect">
            <a:avLst/>
          </a:prstGeom>
        </p:spPr>
      </p:pic>
      <p:sp>
        <p:nvSpPr>
          <p:cNvPr id="34" name="Arrow: Pentagon 33">
            <a:extLst>
              <a:ext uri="{FF2B5EF4-FFF2-40B4-BE49-F238E27FC236}">
                <a16:creationId xmlns:a16="http://schemas.microsoft.com/office/drawing/2014/main" id="{F67DF5EE-B110-4379-ABFB-0C56AC56C04C}"/>
              </a:ext>
            </a:extLst>
          </p:cNvPr>
          <p:cNvSpPr/>
          <p:nvPr/>
        </p:nvSpPr>
        <p:spPr>
          <a:xfrm rot="5400000">
            <a:off x="7989824" y="1842587"/>
            <a:ext cx="531628" cy="1236035"/>
          </a:xfrm>
          <a:prstGeom prst="homePlate">
            <a:avLst/>
          </a:prstGeom>
          <a:solidFill>
            <a:srgbClr val="FFC845"/>
          </a:solidFill>
          <a:ln>
            <a:solidFill>
              <a:srgbClr val="FFC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Title 1">
            <a:extLst>
              <a:ext uri="{FF2B5EF4-FFF2-40B4-BE49-F238E27FC236}">
                <a16:creationId xmlns:a16="http://schemas.microsoft.com/office/drawing/2014/main" id="{7292A26B-9184-4FFB-9858-1BC59853E7A4}"/>
              </a:ext>
            </a:extLst>
          </p:cNvPr>
          <p:cNvSpPr>
            <a:spLocks noGrp="1"/>
          </p:cNvSpPr>
          <p:nvPr>
            <p:ph type="title"/>
          </p:nvPr>
        </p:nvSpPr>
        <p:spPr>
          <a:xfrm>
            <a:off x="838200" y="365125"/>
            <a:ext cx="10515600" cy="1325563"/>
          </a:xfrm>
        </p:spPr>
        <p:txBody>
          <a:bodyPr/>
          <a:lstStyle/>
          <a:p>
            <a:pPr algn="ctr"/>
            <a:r>
              <a:rPr lang="es-ES" dirty="0"/>
              <a:t>Maneras de pagar por los gastos de la universidad</a:t>
            </a:r>
            <a:endParaRPr lang="es-MX" dirty="0"/>
          </a:p>
        </p:txBody>
      </p:sp>
      <p:pic>
        <p:nvPicPr>
          <p:cNvPr id="40" name="Content Placeholder 16" descr="Confused person">
            <a:extLst>
              <a:ext uri="{FF2B5EF4-FFF2-40B4-BE49-F238E27FC236}">
                <a16:creationId xmlns:a16="http://schemas.microsoft.com/office/drawing/2014/main" id="{062FE29F-8395-4EED-9E83-8361D1118F45}"/>
              </a:ext>
            </a:extLst>
          </p:cNvPr>
          <p:cNvPicPr>
            <a:picLocks noGrp="1" noChangeAspect="1"/>
          </p:cNvPicPr>
          <p:nvPr>
            <p:ph idx="1"/>
          </p:nvPr>
        </p:nvPicPr>
        <p:blipFill>
          <a:blip r:embed="rId11">
            <a:extLst>
              <a:ext uri="{96DAC541-7B7A-43D3-8B79-37D633B846F1}">
                <asvg:svgBlip xmlns:asvg="http://schemas.microsoft.com/office/drawing/2016/SVG/main" r:embed="rId12"/>
              </a:ext>
            </a:extLst>
          </a:blip>
          <a:stretch>
            <a:fillRect/>
          </a:stretch>
        </p:blipFill>
        <p:spPr>
          <a:xfrm>
            <a:off x="643224" y="2404660"/>
            <a:ext cx="3569087" cy="3569087"/>
          </a:xfrm>
        </p:spPr>
      </p:pic>
      <p:pic>
        <p:nvPicPr>
          <p:cNvPr id="41" name="Graphic 40" descr="Dollar">
            <a:extLst>
              <a:ext uri="{FF2B5EF4-FFF2-40B4-BE49-F238E27FC236}">
                <a16:creationId xmlns:a16="http://schemas.microsoft.com/office/drawing/2014/main" id="{D5E62EB9-801C-4E2F-B3AA-DFE3556DAF0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93312" y="2913320"/>
            <a:ext cx="632637" cy="632637"/>
          </a:xfrm>
          <a:prstGeom prst="rect">
            <a:avLst/>
          </a:prstGeom>
        </p:spPr>
      </p:pic>
      <p:pic>
        <p:nvPicPr>
          <p:cNvPr id="42" name="Graphic 41" descr="Graduation cap">
            <a:extLst>
              <a:ext uri="{FF2B5EF4-FFF2-40B4-BE49-F238E27FC236}">
                <a16:creationId xmlns:a16="http://schemas.microsoft.com/office/drawing/2014/main" id="{0115ECE5-82C4-4F18-946A-C915E7639F7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63009" y="2814970"/>
            <a:ext cx="914400" cy="914400"/>
          </a:xfrm>
          <a:prstGeom prst="rect">
            <a:avLst/>
          </a:prstGeom>
        </p:spPr>
      </p:pic>
      <p:sp>
        <p:nvSpPr>
          <p:cNvPr id="43" name="Content Placeholder 2">
            <a:extLst>
              <a:ext uri="{FF2B5EF4-FFF2-40B4-BE49-F238E27FC236}">
                <a16:creationId xmlns:a16="http://schemas.microsoft.com/office/drawing/2014/main" id="{767DC11F-9F39-4044-A05A-3AFAE18FAB5A}"/>
              </a:ext>
            </a:extLst>
          </p:cNvPr>
          <p:cNvSpPr txBox="1">
            <a:spLocks/>
          </p:cNvSpPr>
          <p:nvPr/>
        </p:nvSpPr>
        <p:spPr>
          <a:xfrm>
            <a:off x="6757616" y="3522498"/>
            <a:ext cx="311179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Maneras de ahorrar para la universidad</a:t>
            </a:r>
          </a:p>
        </p:txBody>
      </p:sp>
      <p:sp>
        <p:nvSpPr>
          <p:cNvPr id="44" name="Content Placeholder 2">
            <a:extLst>
              <a:ext uri="{FF2B5EF4-FFF2-40B4-BE49-F238E27FC236}">
                <a16:creationId xmlns:a16="http://schemas.microsoft.com/office/drawing/2014/main" id="{546885D8-BC9B-443F-AFEF-E5D3425B9BFA}"/>
              </a:ext>
            </a:extLst>
          </p:cNvPr>
          <p:cNvSpPr txBox="1">
            <a:spLocks/>
          </p:cNvSpPr>
          <p:nvPr/>
        </p:nvSpPr>
        <p:spPr>
          <a:xfrm>
            <a:off x="7600049" y="1456067"/>
            <a:ext cx="1311178"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dirty="0"/>
              <a:t>Llenar FAFSA</a:t>
            </a:r>
          </a:p>
        </p:txBody>
      </p:sp>
      <p:sp>
        <p:nvSpPr>
          <p:cNvPr id="45" name="Content Placeholder 2">
            <a:extLst>
              <a:ext uri="{FF2B5EF4-FFF2-40B4-BE49-F238E27FC236}">
                <a16:creationId xmlns:a16="http://schemas.microsoft.com/office/drawing/2014/main" id="{3DC5866F-FAC2-4395-9C01-EB7B2A6C48DB}"/>
              </a:ext>
            </a:extLst>
          </p:cNvPr>
          <p:cNvSpPr txBox="1">
            <a:spLocks/>
          </p:cNvSpPr>
          <p:nvPr/>
        </p:nvSpPr>
        <p:spPr>
          <a:xfrm>
            <a:off x="10330475" y="3128275"/>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a:t>Ganar y Ahorrar</a:t>
            </a:r>
          </a:p>
        </p:txBody>
      </p:sp>
      <p:sp>
        <p:nvSpPr>
          <p:cNvPr id="47" name="Content Placeholder 2">
            <a:extLst>
              <a:ext uri="{FF2B5EF4-FFF2-40B4-BE49-F238E27FC236}">
                <a16:creationId xmlns:a16="http://schemas.microsoft.com/office/drawing/2014/main" id="{010EA1A2-5CCF-4612-ABC5-6F29E8E07531}"/>
              </a:ext>
            </a:extLst>
          </p:cNvPr>
          <p:cNvSpPr txBox="1">
            <a:spLocks/>
          </p:cNvSpPr>
          <p:nvPr/>
        </p:nvSpPr>
        <p:spPr>
          <a:xfrm>
            <a:off x="9722671" y="5578696"/>
            <a:ext cx="1709900" cy="730987"/>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a:t>Buscar Maneras Creativas para Reducir Costos</a:t>
            </a:r>
          </a:p>
        </p:txBody>
      </p:sp>
      <p:sp>
        <p:nvSpPr>
          <p:cNvPr id="48" name="Rectangle 47">
            <a:extLst>
              <a:ext uri="{FF2B5EF4-FFF2-40B4-BE49-F238E27FC236}">
                <a16:creationId xmlns:a16="http://schemas.microsoft.com/office/drawing/2014/main" id="{D00BC255-C9F8-4372-9F1C-2D38FFAA0B82}"/>
              </a:ext>
            </a:extLst>
          </p:cNvPr>
          <p:cNvSpPr/>
          <p:nvPr/>
        </p:nvSpPr>
        <p:spPr>
          <a:xfrm>
            <a:off x="7190703" y="4546611"/>
            <a:ext cx="2248739" cy="58658"/>
          </a:xfrm>
          <a:prstGeom prst="rect">
            <a:avLst/>
          </a:prstGeom>
          <a:solidFill>
            <a:srgbClr val="304E93"/>
          </a:solidFill>
          <a:ln>
            <a:solidFill>
              <a:srgbClr val="304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ontent Placeholder 2">
            <a:extLst>
              <a:ext uri="{FF2B5EF4-FFF2-40B4-BE49-F238E27FC236}">
                <a16:creationId xmlns:a16="http://schemas.microsoft.com/office/drawing/2014/main" id="{8DEC3D33-A4BF-41A1-985A-96F8471A6663}"/>
              </a:ext>
            </a:extLst>
          </p:cNvPr>
          <p:cNvSpPr txBox="1">
            <a:spLocks/>
          </p:cNvSpPr>
          <p:nvPr/>
        </p:nvSpPr>
        <p:spPr>
          <a:xfrm>
            <a:off x="4810052" y="3284746"/>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a:t>Aplicar para Becas</a:t>
            </a:r>
          </a:p>
        </p:txBody>
      </p:sp>
      <p:pic>
        <p:nvPicPr>
          <p:cNvPr id="55" name="Graphic 54" descr="Laptop">
            <a:extLst>
              <a:ext uri="{FF2B5EF4-FFF2-40B4-BE49-F238E27FC236}">
                <a16:creationId xmlns:a16="http://schemas.microsoft.com/office/drawing/2014/main" id="{C5D4B1FB-50B6-4D1B-9AE0-0764B5A19ED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586152" y="1761207"/>
            <a:ext cx="1339822" cy="1339822"/>
          </a:xfrm>
          <a:prstGeom prst="rect">
            <a:avLst/>
          </a:prstGeom>
        </p:spPr>
      </p:pic>
      <p:sp>
        <p:nvSpPr>
          <p:cNvPr id="25" name="Content Placeholder 2">
            <a:extLst>
              <a:ext uri="{FF2B5EF4-FFF2-40B4-BE49-F238E27FC236}">
                <a16:creationId xmlns:a16="http://schemas.microsoft.com/office/drawing/2014/main" id="{209C806A-EFD4-4B6D-989F-9C86FF9B804B}"/>
              </a:ext>
            </a:extLst>
          </p:cNvPr>
          <p:cNvSpPr txBox="1">
            <a:spLocks/>
          </p:cNvSpPr>
          <p:nvPr/>
        </p:nvSpPr>
        <p:spPr>
          <a:xfrm>
            <a:off x="5270185" y="5579859"/>
            <a:ext cx="1709900" cy="7309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dirty="0"/>
              <a:t>Situaciones </a:t>
            </a:r>
            <a:r>
              <a:rPr lang="es-MX" sz="1600" dirty="0" err="1"/>
              <a:t>Distinctas</a:t>
            </a:r>
            <a:r>
              <a:rPr lang="es-MX" sz="1600" dirty="0"/>
              <a:t> de Estudiantes</a:t>
            </a:r>
          </a:p>
        </p:txBody>
      </p:sp>
    </p:spTree>
    <p:extLst>
      <p:ext uri="{BB962C8B-B14F-4D97-AF65-F5344CB8AC3E}">
        <p14:creationId xmlns:p14="http://schemas.microsoft.com/office/powerpoint/2010/main" val="186939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078B-1A8C-8245-A678-5CF0A0DF01CE}"/>
              </a:ext>
            </a:extLst>
          </p:cNvPr>
          <p:cNvSpPr>
            <a:spLocks noGrp="1"/>
          </p:cNvSpPr>
          <p:nvPr>
            <p:ph type="ctrTitle"/>
          </p:nvPr>
        </p:nvSpPr>
        <p:spPr/>
        <p:txBody>
          <a:bodyPr>
            <a:normAutofit/>
          </a:bodyPr>
          <a:lstStyle/>
          <a:p>
            <a:r>
              <a:rPr lang="en-US" sz="7200" dirty="0" err="1"/>
              <a:t>Preguntas</a:t>
            </a:r>
            <a:r>
              <a:rPr lang="en-US" sz="7200" dirty="0"/>
              <a:t>?</a:t>
            </a:r>
          </a:p>
        </p:txBody>
      </p:sp>
      <p:sp>
        <p:nvSpPr>
          <p:cNvPr id="3" name="Subtitle 2">
            <a:extLst>
              <a:ext uri="{FF2B5EF4-FFF2-40B4-BE49-F238E27FC236}">
                <a16:creationId xmlns:a16="http://schemas.microsoft.com/office/drawing/2014/main" id="{90C68800-C23E-354A-977A-361F09E10138}"/>
              </a:ext>
            </a:extLst>
          </p:cNvPr>
          <p:cNvSpPr>
            <a:spLocks noGrp="1"/>
          </p:cNvSpPr>
          <p:nvPr>
            <p:ph type="subTitle" idx="1"/>
          </p:nvPr>
        </p:nvSpPr>
        <p:spPr/>
        <p:txBody>
          <a:bodyPr/>
          <a:lstStyle/>
          <a:p>
            <a:r>
              <a:rPr lang="en-US" dirty="0" err="1"/>
              <a:t>Información</a:t>
            </a:r>
            <a:r>
              <a:rPr lang="en-US" dirty="0"/>
              <a:t> del </a:t>
            </a:r>
            <a:r>
              <a:rPr lang="en-US" dirty="0" err="1"/>
              <a:t>contacto</a:t>
            </a:r>
            <a:endParaRPr lang="en-US" dirty="0"/>
          </a:p>
        </p:txBody>
      </p:sp>
    </p:spTree>
    <p:extLst>
      <p:ext uri="{BB962C8B-B14F-4D97-AF65-F5344CB8AC3E}">
        <p14:creationId xmlns:p14="http://schemas.microsoft.com/office/powerpoint/2010/main" val="78432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AB804-D182-4251-8C3A-C87BAE9E6C04}"/>
              </a:ext>
            </a:extLst>
          </p:cNvPr>
          <p:cNvSpPr>
            <a:spLocks noGrp="1"/>
          </p:cNvSpPr>
          <p:nvPr>
            <p:ph type="title"/>
          </p:nvPr>
        </p:nvSpPr>
        <p:spPr/>
        <p:txBody>
          <a:bodyPr/>
          <a:lstStyle/>
          <a:p>
            <a:r>
              <a:rPr lang="en-US" dirty="0" err="1"/>
              <a:t>Recursos</a:t>
            </a:r>
            <a:r>
              <a:rPr lang="en-US" dirty="0"/>
              <a:t> </a:t>
            </a:r>
            <a:r>
              <a:rPr lang="en-US" dirty="0" err="1"/>
              <a:t>en</a:t>
            </a:r>
            <a:r>
              <a:rPr lang="en-US" dirty="0"/>
              <a:t> Video</a:t>
            </a:r>
          </a:p>
        </p:txBody>
      </p:sp>
      <p:sp>
        <p:nvSpPr>
          <p:cNvPr id="6" name="Content Placeholder 5">
            <a:extLst>
              <a:ext uri="{FF2B5EF4-FFF2-40B4-BE49-F238E27FC236}">
                <a16:creationId xmlns:a16="http://schemas.microsoft.com/office/drawing/2014/main" id="{E582F129-35FB-4531-851E-079944776F0A}"/>
              </a:ext>
            </a:extLst>
          </p:cNvPr>
          <p:cNvSpPr>
            <a:spLocks noGrp="1"/>
          </p:cNvSpPr>
          <p:nvPr>
            <p:ph idx="1"/>
          </p:nvPr>
        </p:nvSpPr>
        <p:spPr/>
        <p:txBody>
          <a:bodyPr/>
          <a:lstStyle/>
          <a:p>
            <a:r>
              <a:rPr lang="en-US" dirty="0"/>
              <a:t>Concurrent Enrollment Saves Time and Money</a:t>
            </a:r>
          </a:p>
          <a:p>
            <a:pPr lvl="1"/>
            <a:r>
              <a:rPr lang="en-US" dirty="0">
                <a:hlinkClick r:id="rId2"/>
              </a:rPr>
              <a:t>https://youtu.be/byCK_Ap5eT4</a:t>
            </a:r>
            <a:endParaRPr lang="en-US" dirty="0"/>
          </a:p>
          <a:p>
            <a:r>
              <a:rPr lang="en-US" dirty="0"/>
              <a:t>Tips for Cutting College Costs</a:t>
            </a:r>
          </a:p>
          <a:p>
            <a:pPr lvl="1"/>
            <a:r>
              <a:rPr lang="en-US" dirty="0">
                <a:hlinkClick r:id="rId3"/>
              </a:rPr>
              <a:t>https://youtu.be/I2mAPjVmvGM</a:t>
            </a:r>
            <a:endParaRPr lang="en-US" dirty="0"/>
          </a:p>
          <a:p>
            <a:endParaRPr lang="en-US" dirty="0"/>
          </a:p>
        </p:txBody>
      </p:sp>
    </p:spTree>
    <p:extLst>
      <p:ext uri="{BB962C8B-B14F-4D97-AF65-F5344CB8AC3E}">
        <p14:creationId xmlns:p14="http://schemas.microsoft.com/office/powerpoint/2010/main" val="344077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04E115A-8F77-4986-9198-BC81A69BF6CC}"/>
              </a:ext>
            </a:extLst>
          </p:cNvPr>
          <p:cNvSpPr>
            <a:spLocks noGrp="1"/>
          </p:cNvSpPr>
          <p:nvPr>
            <p:ph type="body" sz="half" idx="2"/>
          </p:nvPr>
        </p:nvSpPr>
        <p:spPr>
          <a:xfrm>
            <a:off x="839788" y="1518075"/>
            <a:ext cx="4429125" cy="4960620"/>
          </a:xfrm>
        </p:spPr>
        <p:txBody>
          <a:bodyPr>
            <a:normAutofit fontScale="92500" lnSpcReduction="20000"/>
          </a:bodyPr>
          <a:lstStyle/>
          <a:p>
            <a:r>
              <a:rPr lang="en-US" sz="2800" dirty="0"/>
              <a:t>C</a:t>
            </a:r>
            <a:r>
              <a:rPr lang="es-MX" sz="2800" dirty="0"/>
              <a:t>ualquier forma de educación después de la </a:t>
            </a:r>
            <a:r>
              <a:rPr lang="es-MX" sz="2800" dirty="0" err="1"/>
              <a:t>high</a:t>
            </a:r>
            <a:r>
              <a:rPr lang="es-MX" sz="2800" dirty="0"/>
              <a:t> </a:t>
            </a:r>
            <a:r>
              <a:rPr lang="es-MX" sz="2800" dirty="0" err="1"/>
              <a:t>school</a:t>
            </a:r>
            <a:endParaRPr lang="es-MX" sz="2800" dirty="0"/>
          </a:p>
          <a:p>
            <a:pPr marL="457200" indent="-457200">
              <a:buFont typeface="Arial" panose="020B0604020202020204" pitchFamily="34" charset="0"/>
              <a:buChar char="•"/>
            </a:pPr>
            <a:r>
              <a:rPr lang="es-MX" sz="2800" dirty="0"/>
              <a:t>Universidad técnica</a:t>
            </a:r>
          </a:p>
          <a:p>
            <a:pPr marL="457200" indent="-457200">
              <a:buFont typeface="Arial" panose="020B0604020202020204" pitchFamily="34" charset="0"/>
              <a:buChar char="•"/>
            </a:pPr>
            <a:r>
              <a:rPr lang="es-MX" sz="2800" dirty="0"/>
              <a:t>Universidad de dos años</a:t>
            </a:r>
          </a:p>
          <a:p>
            <a:pPr marL="457200" indent="-457200">
              <a:buFont typeface="Arial" panose="020B0604020202020204" pitchFamily="34" charset="0"/>
              <a:buChar char="•"/>
            </a:pPr>
            <a:r>
              <a:rPr lang="es-MX" sz="2800" dirty="0"/>
              <a:t>Universidad de cuatro años</a:t>
            </a:r>
          </a:p>
          <a:p>
            <a:endParaRPr lang="es-MX" sz="2800" dirty="0"/>
          </a:p>
          <a:p>
            <a:r>
              <a:rPr lang="es-MX" sz="2800" dirty="0"/>
              <a:t>Formas de educación:</a:t>
            </a:r>
          </a:p>
          <a:p>
            <a:pPr marL="457200" indent="-457200">
              <a:buFont typeface="Arial" panose="020B0604020202020204" pitchFamily="34" charset="0"/>
              <a:buChar char="•"/>
            </a:pPr>
            <a:r>
              <a:rPr lang="es-MX" sz="2800" dirty="0"/>
              <a:t>Certificados y otras credenciales</a:t>
            </a:r>
          </a:p>
          <a:p>
            <a:pPr marL="457200" indent="-457200">
              <a:buFont typeface="Arial" panose="020B0604020202020204" pitchFamily="34" charset="0"/>
              <a:buChar char="•"/>
            </a:pPr>
            <a:r>
              <a:rPr lang="es-MX" sz="2800" dirty="0"/>
              <a:t>Título de asociado</a:t>
            </a:r>
          </a:p>
          <a:p>
            <a:pPr marL="457200" indent="-457200">
              <a:buFont typeface="Arial" panose="020B0604020202020204" pitchFamily="34" charset="0"/>
              <a:buChar char="•"/>
            </a:pPr>
            <a:r>
              <a:rPr lang="es-MX" sz="2800" dirty="0"/>
              <a:t>Licenciatura</a:t>
            </a:r>
          </a:p>
          <a:p>
            <a:pPr marL="457200" indent="-457200">
              <a:buFont typeface="Arial" panose="020B0604020202020204" pitchFamily="34" charset="0"/>
              <a:buChar char="•"/>
            </a:pPr>
            <a:r>
              <a:rPr lang="en-US" sz="2800" dirty="0" err="1"/>
              <a:t>Maestr</a:t>
            </a:r>
            <a:r>
              <a:rPr lang="es-MX" sz="2800" dirty="0"/>
              <a:t>í</a:t>
            </a:r>
            <a:r>
              <a:rPr lang="en-US" sz="2800" dirty="0"/>
              <a:t>as y </a:t>
            </a:r>
            <a:r>
              <a:rPr lang="es-MX" sz="2800" dirty="0"/>
              <a:t>títulos profesionales</a:t>
            </a:r>
          </a:p>
          <a:p>
            <a:endParaRPr lang="es-MX" sz="2800" dirty="0">
              <a:highlight>
                <a:srgbClr val="FFC845"/>
              </a:highlight>
            </a:endParaRPr>
          </a:p>
          <a:p>
            <a:endParaRPr lang="es-MX" sz="2800" dirty="0">
              <a:highlight>
                <a:srgbClr val="FFC845"/>
              </a:highlight>
            </a:endParaRPr>
          </a:p>
        </p:txBody>
      </p:sp>
      <p:sp>
        <p:nvSpPr>
          <p:cNvPr id="4" name="Title 3">
            <a:extLst>
              <a:ext uri="{FF2B5EF4-FFF2-40B4-BE49-F238E27FC236}">
                <a16:creationId xmlns:a16="http://schemas.microsoft.com/office/drawing/2014/main" id="{84EE4D70-892A-4B7A-99A9-4710A8B68F7D}"/>
              </a:ext>
            </a:extLst>
          </p:cNvPr>
          <p:cNvSpPr>
            <a:spLocks noGrp="1"/>
          </p:cNvSpPr>
          <p:nvPr>
            <p:ph type="title"/>
          </p:nvPr>
        </p:nvSpPr>
        <p:spPr>
          <a:xfrm>
            <a:off x="839788" y="203804"/>
            <a:ext cx="4257992" cy="1110645"/>
          </a:xfrm>
        </p:spPr>
        <p:txBody>
          <a:bodyPr anchor="ctr">
            <a:normAutofit fontScale="90000"/>
          </a:bodyPr>
          <a:lstStyle/>
          <a:p>
            <a:r>
              <a:rPr lang="es-MX" sz="4400" dirty="0"/>
              <a:t>¿Qué es educación superior?</a:t>
            </a:r>
          </a:p>
        </p:txBody>
      </p:sp>
      <p:pic>
        <p:nvPicPr>
          <p:cNvPr id="2" name="Picture 1">
            <a:extLst>
              <a:ext uri="{FF2B5EF4-FFF2-40B4-BE49-F238E27FC236}">
                <a16:creationId xmlns:a16="http://schemas.microsoft.com/office/drawing/2014/main" id="{1DCC663D-7485-40C4-9C4D-B5F13983D549}"/>
              </a:ext>
            </a:extLst>
          </p:cNvPr>
          <p:cNvPicPr>
            <a:picLocks noChangeAspect="1"/>
          </p:cNvPicPr>
          <p:nvPr/>
        </p:nvPicPr>
        <p:blipFill>
          <a:blip r:embed="rId3"/>
          <a:stretch>
            <a:fillRect/>
          </a:stretch>
        </p:blipFill>
        <p:spPr>
          <a:xfrm>
            <a:off x="5392234" y="203804"/>
            <a:ext cx="6546569" cy="6274891"/>
          </a:xfrm>
          <a:prstGeom prst="rect">
            <a:avLst/>
          </a:prstGeom>
        </p:spPr>
      </p:pic>
    </p:spTree>
    <p:extLst>
      <p:ext uri="{BB962C8B-B14F-4D97-AF65-F5344CB8AC3E}">
        <p14:creationId xmlns:p14="http://schemas.microsoft.com/office/powerpoint/2010/main" val="120420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7A9050-D8F6-4F2D-9843-0900CD097D95}"/>
              </a:ext>
            </a:extLst>
          </p:cNvPr>
          <p:cNvSpPr>
            <a:spLocks noGrp="1"/>
          </p:cNvSpPr>
          <p:nvPr>
            <p:ph type="title"/>
          </p:nvPr>
        </p:nvSpPr>
        <p:spPr/>
        <p:txBody>
          <a:bodyPr/>
          <a:lstStyle/>
          <a:p>
            <a:endParaRPr lang="en-US"/>
          </a:p>
        </p:txBody>
      </p:sp>
      <p:sp>
        <p:nvSpPr>
          <p:cNvPr id="3" name="Content Placeholder 2" hidden="1">
            <a:extLst>
              <a:ext uri="{FF2B5EF4-FFF2-40B4-BE49-F238E27FC236}">
                <a16:creationId xmlns:a16="http://schemas.microsoft.com/office/drawing/2014/main" id="{CF98D156-C33A-4126-AC31-4721BFB94E82}"/>
              </a:ext>
            </a:extLst>
          </p:cNvPr>
          <p:cNvSpPr>
            <a:spLocks noGrp="1"/>
          </p:cNvSpPr>
          <p:nvPr>
            <p:ph idx="1"/>
          </p:nvPr>
        </p:nvSpPr>
        <p:spPr/>
        <p:txBody>
          <a:bodyPr/>
          <a:lstStyle/>
          <a:p>
            <a:endParaRPr lang="en-US"/>
          </a:p>
        </p:txBody>
      </p:sp>
      <p:pic>
        <p:nvPicPr>
          <p:cNvPr id="5" name="Picture 4">
            <a:hlinkClick r:id="rId2"/>
            <a:extLst>
              <a:ext uri="{FF2B5EF4-FFF2-40B4-BE49-F238E27FC236}">
                <a16:creationId xmlns:a16="http://schemas.microsoft.com/office/drawing/2014/main" id="{C21CA6D9-0DC0-4924-A65E-4344F7AB8070}"/>
              </a:ext>
            </a:extLst>
          </p:cNvPr>
          <p:cNvPicPr>
            <a:picLocks noChangeAspect="1"/>
          </p:cNvPicPr>
          <p:nvPr/>
        </p:nvPicPr>
        <p:blipFill>
          <a:blip r:embed="rId3"/>
          <a:stretch>
            <a:fillRect/>
          </a:stretch>
        </p:blipFill>
        <p:spPr>
          <a:xfrm>
            <a:off x="1770018" y="0"/>
            <a:ext cx="8651964" cy="6695440"/>
          </a:xfrm>
          <a:prstGeom prst="rect">
            <a:avLst/>
          </a:prstGeom>
        </p:spPr>
      </p:pic>
    </p:spTree>
    <p:extLst>
      <p:ext uri="{BB962C8B-B14F-4D97-AF65-F5344CB8AC3E}">
        <p14:creationId xmlns:p14="http://schemas.microsoft.com/office/powerpoint/2010/main" val="406337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D1A478F4-A6D1-469F-B4C6-42FD4B3350A7}"/>
              </a:ext>
            </a:extLst>
          </p:cNvPr>
          <p:cNvPicPr>
            <a:picLocks noChangeAspect="1"/>
          </p:cNvPicPr>
          <p:nvPr/>
        </p:nvPicPr>
        <p:blipFill>
          <a:blip r:embed="rId3"/>
          <a:stretch>
            <a:fillRect/>
          </a:stretch>
        </p:blipFill>
        <p:spPr>
          <a:xfrm>
            <a:off x="1746831" y="0"/>
            <a:ext cx="8698338" cy="6677312"/>
          </a:xfrm>
          <a:prstGeom prst="rect">
            <a:avLst/>
          </a:prstGeom>
        </p:spPr>
      </p:pic>
    </p:spTree>
    <p:extLst>
      <p:ext uri="{BB962C8B-B14F-4D97-AF65-F5344CB8AC3E}">
        <p14:creationId xmlns:p14="http://schemas.microsoft.com/office/powerpoint/2010/main" val="135232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Pentagon 22">
            <a:extLst>
              <a:ext uri="{FF2B5EF4-FFF2-40B4-BE49-F238E27FC236}">
                <a16:creationId xmlns:a16="http://schemas.microsoft.com/office/drawing/2014/main" id="{128F51E8-2E39-4B52-A59E-4101AAE26EF7}"/>
              </a:ext>
            </a:extLst>
          </p:cNvPr>
          <p:cNvSpPr/>
          <p:nvPr/>
        </p:nvSpPr>
        <p:spPr>
          <a:xfrm rot="18360000">
            <a:off x="7019690" y="4828355"/>
            <a:ext cx="531628" cy="1236035"/>
          </a:xfrm>
          <a:prstGeom prst="homePlate">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4" name="Graphic 23" descr="Users">
            <a:extLst>
              <a:ext uri="{FF2B5EF4-FFF2-40B4-BE49-F238E27FC236}">
                <a16:creationId xmlns:a16="http://schemas.microsoft.com/office/drawing/2014/main" id="{B7032621-B40A-4C25-87C6-B1B2091122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2986" y="4929666"/>
            <a:ext cx="1064681" cy="1064681"/>
          </a:xfrm>
          <a:prstGeom prst="rect">
            <a:avLst/>
          </a:prstGeom>
        </p:spPr>
      </p:pic>
      <p:sp>
        <p:nvSpPr>
          <p:cNvPr id="26" name="Arrow: Pentagon 25">
            <a:extLst>
              <a:ext uri="{FF2B5EF4-FFF2-40B4-BE49-F238E27FC236}">
                <a16:creationId xmlns:a16="http://schemas.microsoft.com/office/drawing/2014/main" id="{154255F0-7D8A-4D03-9EF8-0165C178F701}"/>
              </a:ext>
            </a:extLst>
          </p:cNvPr>
          <p:cNvSpPr/>
          <p:nvPr/>
        </p:nvSpPr>
        <p:spPr>
          <a:xfrm rot="9720000">
            <a:off x="9559536" y="2983049"/>
            <a:ext cx="531628" cy="1236035"/>
          </a:xfrm>
          <a:prstGeom prst="homePlate">
            <a:avLst/>
          </a:prstGeom>
          <a:solidFill>
            <a:srgbClr val="00AF66"/>
          </a:solidFill>
          <a:ln>
            <a:solidFill>
              <a:srgbClr val="00A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7" name="Graphic 26" descr="Construction worker">
            <a:extLst>
              <a:ext uri="{FF2B5EF4-FFF2-40B4-BE49-F238E27FC236}">
                <a16:creationId xmlns:a16="http://schemas.microsoft.com/office/drawing/2014/main" id="{6F388267-D58E-4ADE-A7DD-97B877A127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07512" y="2949621"/>
            <a:ext cx="1156286" cy="1156286"/>
          </a:xfrm>
          <a:prstGeom prst="rect">
            <a:avLst/>
          </a:prstGeom>
        </p:spPr>
      </p:pic>
      <p:sp>
        <p:nvSpPr>
          <p:cNvPr id="28" name="Arrow: Pentagon 27">
            <a:extLst>
              <a:ext uri="{FF2B5EF4-FFF2-40B4-BE49-F238E27FC236}">
                <a16:creationId xmlns:a16="http://schemas.microsoft.com/office/drawing/2014/main" id="{F7A18685-DD20-4A82-A838-1D0CABD7FAB6}"/>
              </a:ext>
            </a:extLst>
          </p:cNvPr>
          <p:cNvSpPr/>
          <p:nvPr/>
        </p:nvSpPr>
        <p:spPr>
          <a:xfrm rot="14040000">
            <a:off x="8959959" y="4828355"/>
            <a:ext cx="531628" cy="1236035"/>
          </a:xfrm>
          <a:prstGeom prst="homePlate">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9" name="Graphic 28" descr="Downward trend">
            <a:extLst>
              <a:ext uri="{FF2B5EF4-FFF2-40B4-BE49-F238E27FC236}">
                <a16:creationId xmlns:a16="http://schemas.microsoft.com/office/drawing/2014/main" id="{9856B7B1-060C-4BC1-8B59-8D8A2F462F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0895" y="4879572"/>
            <a:ext cx="1156285" cy="1156285"/>
          </a:xfrm>
          <a:prstGeom prst="rect">
            <a:avLst/>
          </a:prstGeom>
        </p:spPr>
      </p:pic>
      <p:sp>
        <p:nvSpPr>
          <p:cNvPr id="32" name="Arrow: Pentagon 31">
            <a:extLst>
              <a:ext uri="{FF2B5EF4-FFF2-40B4-BE49-F238E27FC236}">
                <a16:creationId xmlns:a16="http://schemas.microsoft.com/office/drawing/2014/main" id="{A8CFCE8B-AC1D-46C9-BC96-17589F5E49AB}"/>
              </a:ext>
            </a:extLst>
          </p:cNvPr>
          <p:cNvSpPr/>
          <p:nvPr/>
        </p:nvSpPr>
        <p:spPr>
          <a:xfrm rot="1080000">
            <a:off x="6420113" y="2983049"/>
            <a:ext cx="531628" cy="1236035"/>
          </a:xfrm>
          <a:prstGeom prst="homePlate">
            <a:avLst/>
          </a:prstGeom>
          <a:solidFill>
            <a:srgbClr val="00AFD7"/>
          </a:solidFill>
          <a:ln>
            <a:solidFill>
              <a:srgbClr val="00AF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3" name="Graphic 32" descr="Document">
            <a:extLst>
              <a:ext uri="{FF2B5EF4-FFF2-40B4-BE49-F238E27FC236}">
                <a16:creationId xmlns:a16="http://schemas.microsoft.com/office/drawing/2014/main" id="{2D1B39CC-6959-4197-9523-A72FDE275A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67359" y="3018331"/>
            <a:ext cx="1165469" cy="1165469"/>
          </a:xfrm>
          <a:prstGeom prst="rect">
            <a:avLst/>
          </a:prstGeom>
        </p:spPr>
      </p:pic>
      <p:sp>
        <p:nvSpPr>
          <p:cNvPr id="34" name="Arrow: Pentagon 33">
            <a:extLst>
              <a:ext uri="{FF2B5EF4-FFF2-40B4-BE49-F238E27FC236}">
                <a16:creationId xmlns:a16="http://schemas.microsoft.com/office/drawing/2014/main" id="{F67DF5EE-B110-4379-ABFB-0C56AC56C04C}"/>
              </a:ext>
            </a:extLst>
          </p:cNvPr>
          <p:cNvSpPr/>
          <p:nvPr/>
        </p:nvSpPr>
        <p:spPr>
          <a:xfrm rot="5400000">
            <a:off x="7989824" y="1842587"/>
            <a:ext cx="531628" cy="1236035"/>
          </a:xfrm>
          <a:prstGeom prst="homePlate">
            <a:avLst/>
          </a:prstGeom>
          <a:solidFill>
            <a:srgbClr val="FFC845"/>
          </a:solidFill>
          <a:ln>
            <a:solidFill>
              <a:srgbClr val="FFC8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Title 1">
            <a:extLst>
              <a:ext uri="{FF2B5EF4-FFF2-40B4-BE49-F238E27FC236}">
                <a16:creationId xmlns:a16="http://schemas.microsoft.com/office/drawing/2014/main" id="{7292A26B-9184-4FFB-9858-1BC59853E7A4}"/>
              </a:ext>
            </a:extLst>
          </p:cNvPr>
          <p:cNvSpPr>
            <a:spLocks noGrp="1"/>
          </p:cNvSpPr>
          <p:nvPr>
            <p:ph type="title"/>
          </p:nvPr>
        </p:nvSpPr>
        <p:spPr/>
        <p:txBody>
          <a:bodyPr/>
          <a:lstStyle/>
          <a:p>
            <a:pPr algn="ctr"/>
            <a:r>
              <a:rPr lang="es-ES" dirty="0"/>
              <a:t>Maneras de pagar por los gastos de la universidad</a:t>
            </a:r>
            <a:endParaRPr lang="es-MX" dirty="0"/>
          </a:p>
        </p:txBody>
      </p:sp>
      <p:pic>
        <p:nvPicPr>
          <p:cNvPr id="41" name="Graphic 40" descr="Dollar">
            <a:extLst>
              <a:ext uri="{FF2B5EF4-FFF2-40B4-BE49-F238E27FC236}">
                <a16:creationId xmlns:a16="http://schemas.microsoft.com/office/drawing/2014/main" id="{D5E62EB9-801C-4E2F-B3AA-DFE3556DAF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93312" y="2913320"/>
            <a:ext cx="632637" cy="632637"/>
          </a:xfrm>
          <a:prstGeom prst="rect">
            <a:avLst/>
          </a:prstGeom>
        </p:spPr>
      </p:pic>
      <p:pic>
        <p:nvPicPr>
          <p:cNvPr id="42" name="Graphic 41" descr="Graduation cap">
            <a:extLst>
              <a:ext uri="{FF2B5EF4-FFF2-40B4-BE49-F238E27FC236}">
                <a16:creationId xmlns:a16="http://schemas.microsoft.com/office/drawing/2014/main" id="{0115ECE5-82C4-4F18-946A-C915E7639F7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63009" y="2814970"/>
            <a:ext cx="914400" cy="914400"/>
          </a:xfrm>
          <a:prstGeom prst="rect">
            <a:avLst/>
          </a:prstGeom>
        </p:spPr>
      </p:pic>
      <p:sp>
        <p:nvSpPr>
          <p:cNvPr id="43" name="Content Placeholder 2">
            <a:extLst>
              <a:ext uri="{FF2B5EF4-FFF2-40B4-BE49-F238E27FC236}">
                <a16:creationId xmlns:a16="http://schemas.microsoft.com/office/drawing/2014/main" id="{767DC11F-9F39-4044-A05A-3AFAE18FAB5A}"/>
              </a:ext>
            </a:extLst>
          </p:cNvPr>
          <p:cNvSpPr txBox="1">
            <a:spLocks/>
          </p:cNvSpPr>
          <p:nvPr/>
        </p:nvSpPr>
        <p:spPr>
          <a:xfrm>
            <a:off x="6757616" y="3522498"/>
            <a:ext cx="311179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400" dirty="0"/>
              <a:t>Maneras de ahorrar para la universidad</a:t>
            </a:r>
          </a:p>
        </p:txBody>
      </p:sp>
      <p:sp>
        <p:nvSpPr>
          <p:cNvPr id="44" name="Content Placeholder 2">
            <a:extLst>
              <a:ext uri="{FF2B5EF4-FFF2-40B4-BE49-F238E27FC236}">
                <a16:creationId xmlns:a16="http://schemas.microsoft.com/office/drawing/2014/main" id="{546885D8-BC9B-443F-AFEF-E5D3425B9BFA}"/>
              </a:ext>
            </a:extLst>
          </p:cNvPr>
          <p:cNvSpPr txBox="1">
            <a:spLocks/>
          </p:cNvSpPr>
          <p:nvPr/>
        </p:nvSpPr>
        <p:spPr>
          <a:xfrm>
            <a:off x="7600049" y="1456067"/>
            <a:ext cx="1311178"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dirty="0"/>
              <a:t>Llenar FAFSA</a:t>
            </a:r>
          </a:p>
        </p:txBody>
      </p:sp>
      <p:sp>
        <p:nvSpPr>
          <p:cNvPr id="45" name="Content Placeholder 2">
            <a:extLst>
              <a:ext uri="{FF2B5EF4-FFF2-40B4-BE49-F238E27FC236}">
                <a16:creationId xmlns:a16="http://schemas.microsoft.com/office/drawing/2014/main" id="{3DC5866F-FAC2-4395-9C01-EB7B2A6C48DB}"/>
              </a:ext>
            </a:extLst>
          </p:cNvPr>
          <p:cNvSpPr txBox="1">
            <a:spLocks/>
          </p:cNvSpPr>
          <p:nvPr/>
        </p:nvSpPr>
        <p:spPr>
          <a:xfrm>
            <a:off x="10330475" y="3128275"/>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a:t>Ganar y Ahorrar</a:t>
            </a:r>
          </a:p>
        </p:txBody>
      </p:sp>
      <p:sp>
        <p:nvSpPr>
          <p:cNvPr id="47" name="Content Placeholder 2">
            <a:extLst>
              <a:ext uri="{FF2B5EF4-FFF2-40B4-BE49-F238E27FC236}">
                <a16:creationId xmlns:a16="http://schemas.microsoft.com/office/drawing/2014/main" id="{010EA1A2-5CCF-4612-ABC5-6F29E8E07531}"/>
              </a:ext>
            </a:extLst>
          </p:cNvPr>
          <p:cNvSpPr txBox="1">
            <a:spLocks/>
          </p:cNvSpPr>
          <p:nvPr/>
        </p:nvSpPr>
        <p:spPr>
          <a:xfrm>
            <a:off x="9722671" y="5578696"/>
            <a:ext cx="1709900" cy="730987"/>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a:t>Buscar Maneras Creativas para Reducir Costos</a:t>
            </a:r>
          </a:p>
        </p:txBody>
      </p:sp>
      <p:sp>
        <p:nvSpPr>
          <p:cNvPr id="48" name="Rectangle 47">
            <a:extLst>
              <a:ext uri="{FF2B5EF4-FFF2-40B4-BE49-F238E27FC236}">
                <a16:creationId xmlns:a16="http://schemas.microsoft.com/office/drawing/2014/main" id="{D00BC255-C9F8-4372-9F1C-2D38FFAA0B82}"/>
              </a:ext>
            </a:extLst>
          </p:cNvPr>
          <p:cNvSpPr/>
          <p:nvPr/>
        </p:nvSpPr>
        <p:spPr>
          <a:xfrm>
            <a:off x="7190703" y="4546611"/>
            <a:ext cx="2248739" cy="58658"/>
          </a:xfrm>
          <a:prstGeom prst="rect">
            <a:avLst/>
          </a:prstGeom>
          <a:solidFill>
            <a:srgbClr val="304E93"/>
          </a:solidFill>
          <a:ln>
            <a:solidFill>
              <a:srgbClr val="304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ontent Placeholder 2">
            <a:extLst>
              <a:ext uri="{FF2B5EF4-FFF2-40B4-BE49-F238E27FC236}">
                <a16:creationId xmlns:a16="http://schemas.microsoft.com/office/drawing/2014/main" id="{8DEC3D33-A4BF-41A1-985A-96F8471A6663}"/>
              </a:ext>
            </a:extLst>
          </p:cNvPr>
          <p:cNvSpPr txBox="1">
            <a:spLocks/>
          </p:cNvSpPr>
          <p:nvPr/>
        </p:nvSpPr>
        <p:spPr>
          <a:xfrm>
            <a:off x="4810052" y="3284746"/>
            <a:ext cx="1421665" cy="63263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a:t>Aplicar para Becas</a:t>
            </a:r>
          </a:p>
        </p:txBody>
      </p:sp>
      <p:pic>
        <p:nvPicPr>
          <p:cNvPr id="55" name="Graphic 54" descr="Laptop">
            <a:extLst>
              <a:ext uri="{FF2B5EF4-FFF2-40B4-BE49-F238E27FC236}">
                <a16:creationId xmlns:a16="http://schemas.microsoft.com/office/drawing/2014/main" id="{C5D4B1FB-50B6-4D1B-9AE0-0764B5A19ED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586152" y="1761207"/>
            <a:ext cx="1339822" cy="1339822"/>
          </a:xfrm>
          <a:prstGeom prst="rect">
            <a:avLst/>
          </a:prstGeom>
        </p:spPr>
      </p:pic>
      <p:sp>
        <p:nvSpPr>
          <p:cNvPr id="25" name="Content Placeholder 2">
            <a:extLst>
              <a:ext uri="{FF2B5EF4-FFF2-40B4-BE49-F238E27FC236}">
                <a16:creationId xmlns:a16="http://schemas.microsoft.com/office/drawing/2014/main" id="{209C806A-EFD4-4B6D-989F-9C86FF9B804B}"/>
              </a:ext>
            </a:extLst>
          </p:cNvPr>
          <p:cNvSpPr txBox="1">
            <a:spLocks/>
          </p:cNvSpPr>
          <p:nvPr/>
        </p:nvSpPr>
        <p:spPr>
          <a:xfrm>
            <a:off x="5270185" y="5579859"/>
            <a:ext cx="1709900" cy="7309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dirty="0"/>
              <a:t>Situaciones Distintas de Estudiantes</a:t>
            </a:r>
          </a:p>
        </p:txBody>
      </p:sp>
      <p:pic>
        <p:nvPicPr>
          <p:cNvPr id="31" name="Content Placeholder 16" descr="Confused person">
            <a:extLst>
              <a:ext uri="{FF2B5EF4-FFF2-40B4-BE49-F238E27FC236}">
                <a16:creationId xmlns:a16="http://schemas.microsoft.com/office/drawing/2014/main" id="{31EEBD79-B451-4B87-BC30-3115423EE77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43224" y="2404660"/>
            <a:ext cx="3569087" cy="3569087"/>
          </a:xfrm>
          <a:prstGeom prst="rect">
            <a:avLst/>
          </a:prstGeom>
        </p:spPr>
      </p:pic>
    </p:spTree>
    <p:extLst>
      <p:ext uri="{BB962C8B-B14F-4D97-AF65-F5344CB8AC3E}">
        <p14:creationId xmlns:p14="http://schemas.microsoft.com/office/powerpoint/2010/main" val="126000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C666-0DE0-410B-9DA2-7160D2E952AC}"/>
              </a:ext>
            </a:extLst>
          </p:cNvPr>
          <p:cNvSpPr>
            <a:spLocks noGrp="1"/>
          </p:cNvSpPr>
          <p:nvPr>
            <p:ph type="title"/>
          </p:nvPr>
        </p:nvSpPr>
        <p:spPr>
          <a:xfrm>
            <a:off x="838200" y="365125"/>
            <a:ext cx="10706100" cy="1325563"/>
          </a:xfrm>
        </p:spPr>
        <p:txBody>
          <a:bodyPr/>
          <a:lstStyle/>
          <a:p>
            <a:r>
              <a:rPr lang="es-MX" dirty="0"/>
              <a:t>Planifique con </a:t>
            </a:r>
            <a:r>
              <a:rPr lang="es-MX" dirty="0" err="1"/>
              <a:t>anticipacion</a:t>
            </a:r>
            <a:r>
              <a:rPr lang="es-MX" dirty="0"/>
              <a:t> para ahorrar mas</a:t>
            </a:r>
          </a:p>
        </p:txBody>
      </p:sp>
      <p:sp>
        <p:nvSpPr>
          <p:cNvPr id="3" name="Content Placeholder 2">
            <a:extLst>
              <a:ext uri="{FF2B5EF4-FFF2-40B4-BE49-F238E27FC236}">
                <a16:creationId xmlns:a16="http://schemas.microsoft.com/office/drawing/2014/main" id="{BA8D1545-A86B-4370-9AD8-C83B2250F1ED}"/>
              </a:ext>
            </a:extLst>
          </p:cNvPr>
          <p:cNvSpPr>
            <a:spLocks noGrp="1"/>
          </p:cNvSpPr>
          <p:nvPr>
            <p:ph idx="1"/>
          </p:nvPr>
        </p:nvSpPr>
        <p:spPr/>
        <p:txBody>
          <a:bodyPr/>
          <a:lstStyle/>
          <a:p>
            <a:pPr marL="0" indent="0">
              <a:buNone/>
            </a:pPr>
            <a:r>
              <a:rPr lang="es-MX" b="1" dirty="0"/>
              <a:t>Es posible disminuir lo que tiene que pagar al llegar a la universidad </a:t>
            </a:r>
            <a:r>
              <a:rPr lang="es-MX" dirty="0"/>
              <a:t>cuando se planifica con anticipación y se aprende sobre las oportunidades para la educación</a:t>
            </a:r>
          </a:p>
          <a:p>
            <a:pPr marL="0" indent="0">
              <a:buNone/>
            </a:pPr>
            <a:r>
              <a:rPr lang="es-MX" dirty="0"/>
              <a:t>Puede ser muy sencillo, tal como esforzarse a recibir buenas notas para que pueda recibir becas, o hacer voluntariado en la comunidad</a:t>
            </a:r>
          </a:p>
          <a:p>
            <a:endParaRPr lang="es-MX" dirty="0"/>
          </a:p>
        </p:txBody>
      </p:sp>
    </p:spTree>
    <p:extLst>
      <p:ext uri="{BB962C8B-B14F-4D97-AF65-F5344CB8AC3E}">
        <p14:creationId xmlns:p14="http://schemas.microsoft.com/office/powerpoint/2010/main" val="25462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E734FA3-0739-4E64-8891-6BE87ECA4997}"/>
              </a:ext>
            </a:extLst>
          </p:cNvPr>
          <p:cNvGrpSpPr/>
          <p:nvPr/>
        </p:nvGrpSpPr>
        <p:grpSpPr>
          <a:xfrm>
            <a:off x="-2" y="-2"/>
            <a:ext cx="12192002" cy="6858002"/>
            <a:chOff x="-1" y="-2"/>
            <a:chExt cx="12192002" cy="6858002"/>
          </a:xfrm>
        </p:grpSpPr>
        <p:sp>
          <p:nvSpPr>
            <p:cNvPr id="2" name="Rectangle 1">
              <a:extLst>
                <a:ext uri="{FF2B5EF4-FFF2-40B4-BE49-F238E27FC236}">
                  <a16:creationId xmlns:a16="http://schemas.microsoft.com/office/drawing/2014/main" id="{6C362BF2-B4BD-495A-9EFF-036961263B0B}"/>
                </a:ext>
                <a:ext uri="{C183D7F6-B498-43B3-948B-1728B52AA6E4}">
                  <adec:decorative xmlns:adec="http://schemas.microsoft.com/office/drawing/2017/decorative" val="1"/>
                </a:ext>
              </a:extLst>
            </p:cNvPr>
            <p:cNvSpPr/>
            <p:nvPr/>
          </p:nvSpPr>
          <p:spPr>
            <a:xfrm>
              <a:off x="-1" y="0"/>
              <a:ext cx="1388963" cy="6858000"/>
            </a:xfrm>
            <a:prstGeom prst="rect">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angle 10">
              <a:extLst>
                <a:ext uri="{FF2B5EF4-FFF2-40B4-BE49-F238E27FC236}">
                  <a16:creationId xmlns:a16="http://schemas.microsoft.com/office/drawing/2014/main" id="{E985F738-FF4F-4B57-8E7F-51065460305F}"/>
                </a:ext>
                <a:ext uri="{C183D7F6-B498-43B3-948B-1728B52AA6E4}">
                  <adec:decorative xmlns:adec="http://schemas.microsoft.com/office/drawing/2017/decorative" val="1"/>
                </a:ext>
              </a:extLst>
            </p:cNvPr>
            <p:cNvSpPr/>
            <p:nvPr/>
          </p:nvSpPr>
          <p:spPr>
            <a:xfrm rot="16200000">
              <a:off x="5401519" y="-5401521"/>
              <a:ext cx="1388963" cy="12192001"/>
            </a:xfrm>
            <a:prstGeom prst="rect">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Straight Connector 12">
              <a:extLst>
                <a:ext uri="{FF2B5EF4-FFF2-40B4-BE49-F238E27FC236}">
                  <a16:creationId xmlns:a16="http://schemas.microsoft.com/office/drawing/2014/main" id="{0F6D2E00-5D87-4695-815D-450B29419255}"/>
                </a:ext>
                <a:ext uri="{C183D7F6-B498-43B3-948B-1728B52AA6E4}">
                  <adec:decorative xmlns:adec="http://schemas.microsoft.com/office/drawing/2017/decorative" val="1"/>
                </a:ext>
              </a:extLst>
            </p:cNvPr>
            <p:cNvCxnSpPr>
              <a:cxnSpLocks/>
            </p:cNvCxnSpPr>
            <p:nvPr/>
          </p:nvCxnSpPr>
          <p:spPr>
            <a:xfrm flipH="1" flipV="1">
              <a:off x="-1" y="0"/>
              <a:ext cx="1388963" cy="1388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 name="Graphic 9" descr="Target Audience">
            <a:extLst>
              <a:ext uri="{FF2B5EF4-FFF2-40B4-BE49-F238E27FC236}">
                <a16:creationId xmlns:a16="http://schemas.microsoft.com/office/drawing/2014/main" id="{92523339-7DCD-4F6F-B28D-468846DB76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312" y="4962267"/>
            <a:ext cx="814913" cy="814913"/>
          </a:xfrm>
          <a:prstGeom prst="rect">
            <a:avLst/>
          </a:prstGeom>
        </p:spPr>
      </p:pic>
      <p:pic>
        <p:nvPicPr>
          <p:cNvPr id="9" name="Graphic 8" descr="Cheers">
            <a:extLst>
              <a:ext uri="{FF2B5EF4-FFF2-40B4-BE49-F238E27FC236}">
                <a16:creationId xmlns:a16="http://schemas.microsoft.com/office/drawing/2014/main" id="{06E2BD10-5710-4977-BD94-2395E62C28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312" y="3783304"/>
            <a:ext cx="814913" cy="814913"/>
          </a:xfrm>
          <a:prstGeom prst="rect">
            <a:avLst/>
          </a:prstGeom>
        </p:spPr>
      </p:pic>
      <p:grpSp>
        <p:nvGrpSpPr>
          <p:cNvPr id="5" name="Group 4" descr="Icon of a paper with an A+ on it.">
            <a:extLst>
              <a:ext uri="{FF2B5EF4-FFF2-40B4-BE49-F238E27FC236}">
                <a16:creationId xmlns:a16="http://schemas.microsoft.com/office/drawing/2014/main" id="{F860909A-FE6B-4B02-899B-E151D9B09652}"/>
              </a:ext>
            </a:extLst>
          </p:cNvPr>
          <p:cNvGrpSpPr>
            <a:grpSpLocks noChangeAspect="1"/>
          </p:cNvGrpSpPr>
          <p:nvPr/>
        </p:nvGrpSpPr>
        <p:grpSpPr>
          <a:xfrm>
            <a:off x="232307" y="1321620"/>
            <a:ext cx="936323" cy="936323"/>
            <a:chOff x="9398000" y="881939"/>
            <a:chExt cx="914400" cy="914400"/>
          </a:xfrm>
          <a:solidFill>
            <a:schemeClr val="bg1"/>
          </a:solidFill>
        </p:grpSpPr>
        <p:pic>
          <p:nvPicPr>
            <p:cNvPr id="6" name="Graphic 5" descr="Paper">
              <a:extLst>
                <a:ext uri="{FF2B5EF4-FFF2-40B4-BE49-F238E27FC236}">
                  <a16:creationId xmlns:a16="http://schemas.microsoft.com/office/drawing/2014/main" id="{22A80CA9-BC99-4B7D-88A4-81CB4F6B7E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8000" y="881939"/>
              <a:ext cx="914400" cy="914400"/>
            </a:xfrm>
            <a:prstGeom prst="rect">
              <a:avLst/>
            </a:prstGeom>
          </p:spPr>
        </p:pic>
        <p:sp>
          <p:nvSpPr>
            <p:cNvPr id="7" name="Rectangle 6">
              <a:extLst>
                <a:ext uri="{FF2B5EF4-FFF2-40B4-BE49-F238E27FC236}">
                  <a16:creationId xmlns:a16="http://schemas.microsoft.com/office/drawing/2014/main" id="{DF1DEB20-C1A9-4CD8-983E-77DAFFBDE7D9}"/>
                </a:ext>
              </a:extLst>
            </p:cNvPr>
            <p:cNvSpPr/>
            <p:nvPr/>
          </p:nvSpPr>
          <p:spPr>
            <a:xfrm rot="20841547">
              <a:off x="9592948" y="1126791"/>
              <a:ext cx="524504" cy="461665"/>
            </a:xfrm>
            <a:prstGeom prst="rect">
              <a:avLst/>
            </a:prstGeom>
            <a:noFill/>
            <a:effectLst/>
          </p:spPr>
          <p:txBody>
            <a:bodyPr wrap="none" lIns="91440" tIns="45720" rIns="91440" bIns="45720">
              <a:spAutoFit/>
            </a:bodyPr>
            <a:lstStyle/>
            <a:p>
              <a:pPr algn="ctr"/>
              <a:r>
                <a:rPr lang="es-MX" sz="2400" b="1">
                  <a:ln w="0"/>
                  <a:solidFill>
                    <a:schemeClr val="bg1"/>
                  </a:solidFill>
                </a:rPr>
                <a:t>A+</a:t>
              </a:r>
              <a:endParaRPr lang="es-MX" sz="2400" b="1" cap="none" spc="0">
                <a:ln w="0"/>
                <a:solidFill>
                  <a:schemeClr val="bg1"/>
                </a:solidFill>
              </a:endParaRPr>
            </a:p>
          </p:txBody>
        </p:sp>
      </p:grpSp>
      <p:sp>
        <p:nvSpPr>
          <p:cNvPr id="4" name="Content Placeholder 2">
            <a:extLst>
              <a:ext uri="{FF2B5EF4-FFF2-40B4-BE49-F238E27FC236}">
                <a16:creationId xmlns:a16="http://schemas.microsoft.com/office/drawing/2014/main" id="{64914119-3F68-48EA-B63E-FF322C197B38}"/>
              </a:ext>
            </a:extLst>
          </p:cNvPr>
          <p:cNvSpPr txBox="1">
            <a:spLocks/>
          </p:cNvSpPr>
          <p:nvPr/>
        </p:nvSpPr>
        <p:spPr>
          <a:xfrm>
            <a:off x="1515318" y="1690688"/>
            <a:ext cx="10314007" cy="4885381"/>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None/>
            </a:pPr>
            <a:r>
              <a:rPr lang="es-MX" dirty="0"/>
              <a:t>Aumente su GPA opteniendo buenas calificaciones. Enfoquese y estudie</a:t>
            </a:r>
          </a:p>
          <a:p>
            <a:pPr marL="0" indent="0">
              <a:lnSpc>
                <a:spcPct val="110000"/>
              </a:lnSpc>
              <a:spcAft>
                <a:spcPts val="1200"/>
              </a:spcAft>
              <a:buNone/>
            </a:pPr>
            <a:r>
              <a:rPr lang="es-MX" dirty="0"/>
              <a:t>Tome los exámenes del ACT/SAT varias veces para recibir un puntaje más alto</a:t>
            </a:r>
          </a:p>
          <a:p>
            <a:pPr lvl="1">
              <a:lnSpc>
                <a:spcPct val="110000"/>
              </a:lnSpc>
              <a:spcAft>
                <a:spcPts val="1200"/>
              </a:spcAft>
            </a:pPr>
            <a:r>
              <a:rPr lang="es-MX" dirty="0"/>
              <a:t>Un consejo: enfoquese en estudiar un sujeto diferente cada vez. La nota más alta de cada sujeto es lo que las universidades están buscando, no están buscando su nota completa.</a:t>
            </a:r>
          </a:p>
          <a:p>
            <a:pPr marL="0" indent="0">
              <a:spcAft>
                <a:spcPts val="1200"/>
              </a:spcAft>
              <a:buNone/>
            </a:pPr>
            <a:r>
              <a:rPr lang="es-MX" dirty="0"/>
              <a:t>Ser Voluntario</a:t>
            </a:r>
          </a:p>
          <a:p>
            <a:pPr lvl="1">
              <a:spcAft>
                <a:spcPts val="1200"/>
              </a:spcAft>
            </a:pPr>
            <a:r>
              <a:rPr lang="es-MX" dirty="0"/>
              <a:t>Ser voluntario, o participar en organizaciones de deportes, liderazgo, teatro de su escuela</a:t>
            </a:r>
          </a:p>
          <a:p>
            <a:pPr marL="0" indent="0">
              <a:spcAft>
                <a:spcPts val="1200"/>
              </a:spcAft>
              <a:buNone/>
            </a:pPr>
            <a:r>
              <a:rPr lang="es-MX" dirty="0"/>
              <a:t>1, 2, 4, o más (escoger la universidad correcta)</a:t>
            </a:r>
          </a:p>
          <a:p>
            <a:pPr lvl="1">
              <a:spcAft>
                <a:spcPts val="1200"/>
              </a:spcAft>
            </a:pPr>
            <a:r>
              <a:rPr lang="es-MX" dirty="0"/>
              <a:t>No todos los títulos requieren cuatro años de estudio. Hay opciones en las universidades técnicas y universidades de dos años. El tiempo necesario para estudiar depende en el programa.</a:t>
            </a:r>
          </a:p>
        </p:txBody>
      </p:sp>
      <p:sp>
        <p:nvSpPr>
          <p:cNvPr id="3" name="Title 1">
            <a:extLst>
              <a:ext uri="{FF2B5EF4-FFF2-40B4-BE49-F238E27FC236}">
                <a16:creationId xmlns:a16="http://schemas.microsoft.com/office/drawing/2014/main" id="{12B74D8E-98DE-4B30-BD87-50C4A4ECB73A}"/>
              </a:ext>
            </a:extLst>
          </p:cNvPr>
          <p:cNvSpPr txBox="1">
            <a:spLocks/>
          </p:cNvSpPr>
          <p:nvPr/>
        </p:nvSpPr>
        <p:spPr>
          <a:xfrm>
            <a:off x="1515318" y="31697"/>
            <a:ext cx="9838481"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solidFill>
                  <a:schemeClr val="bg1"/>
                </a:solidFill>
                <a:latin typeface="+mn-lt"/>
              </a:rPr>
              <a:t>Estudiantes de High </a:t>
            </a:r>
            <a:r>
              <a:rPr lang="es-MX" b="1" dirty="0" err="1">
                <a:solidFill>
                  <a:schemeClr val="bg1"/>
                </a:solidFill>
                <a:latin typeface="+mn-lt"/>
              </a:rPr>
              <a:t>School</a:t>
            </a:r>
            <a:endParaRPr lang="es-MX" b="1" dirty="0">
              <a:solidFill>
                <a:schemeClr val="bg1"/>
              </a:solidFill>
              <a:latin typeface="+mn-lt"/>
            </a:endParaRPr>
          </a:p>
        </p:txBody>
      </p:sp>
      <p:pic>
        <p:nvPicPr>
          <p:cNvPr id="16" name="Graphic 15" descr="Pencil">
            <a:extLst>
              <a:ext uri="{FF2B5EF4-FFF2-40B4-BE49-F238E27FC236}">
                <a16:creationId xmlns:a16="http://schemas.microsoft.com/office/drawing/2014/main" id="{7409E978-C093-4676-A9E9-A5CDC3CAD3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3959" y="2279235"/>
            <a:ext cx="814913" cy="814913"/>
          </a:xfrm>
          <a:prstGeom prst="rect">
            <a:avLst/>
          </a:prstGeom>
        </p:spPr>
      </p:pic>
    </p:spTree>
    <p:extLst>
      <p:ext uri="{BB962C8B-B14F-4D97-AF65-F5344CB8AC3E}">
        <p14:creationId xmlns:p14="http://schemas.microsoft.com/office/powerpoint/2010/main" val="266342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E0F78-DA41-468B-806F-9150F25D5BD0}"/>
              </a:ext>
            </a:extLst>
          </p:cNvPr>
          <p:cNvSpPr>
            <a:spLocks noGrp="1"/>
          </p:cNvSpPr>
          <p:nvPr>
            <p:ph type="title"/>
          </p:nvPr>
        </p:nvSpPr>
        <p:spPr>
          <a:xfrm>
            <a:off x="838200" y="145206"/>
            <a:ext cx="10515600" cy="1325563"/>
          </a:xfrm>
        </p:spPr>
        <p:txBody>
          <a:bodyPr/>
          <a:lstStyle/>
          <a:p>
            <a:r>
              <a:rPr lang="es-MX"/>
              <a:t>Estudiantes de High School</a:t>
            </a:r>
          </a:p>
        </p:txBody>
      </p:sp>
      <p:sp>
        <p:nvSpPr>
          <p:cNvPr id="5" name="Content Placeholder 4">
            <a:extLst>
              <a:ext uri="{FF2B5EF4-FFF2-40B4-BE49-F238E27FC236}">
                <a16:creationId xmlns:a16="http://schemas.microsoft.com/office/drawing/2014/main" id="{58F65F35-3840-45AB-89AD-0CD0268F2004}"/>
              </a:ext>
            </a:extLst>
          </p:cNvPr>
          <p:cNvSpPr>
            <a:spLocks noGrp="1"/>
          </p:cNvSpPr>
          <p:nvPr>
            <p:ph idx="1"/>
          </p:nvPr>
        </p:nvSpPr>
        <p:spPr>
          <a:xfrm>
            <a:off x="838200" y="1354238"/>
            <a:ext cx="10515600" cy="5613721"/>
          </a:xfrm>
        </p:spPr>
        <p:txBody>
          <a:bodyPr>
            <a:normAutofit/>
          </a:bodyPr>
          <a:lstStyle/>
          <a:p>
            <a:pPr marL="0" indent="0">
              <a:lnSpc>
                <a:spcPct val="150000"/>
              </a:lnSpc>
              <a:buNone/>
            </a:pPr>
            <a:r>
              <a:rPr lang="es-MX" b="1" dirty="0"/>
              <a:t>Reciba créditos universitarios durante </a:t>
            </a:r>
            <a:r>
              <a:rPr lang="es-MX" b="1" dirty="0" err="1"/>
              <a:t>high</a:t>
            </a:r>
            <a:r>
              <a:rPr lang="es-MX" b="1" dirty="0"/>
              <a:t> school al participar en estos programas:</a:t>
            </a:r>
          </a:p>
          <a:p>
            <a:pPr>
              <a:lnSpc>
                <a:spcPct val="150000"/>
              </a:lnSpc>
            </a:pPr>
            <a:r>
              <a:rPr lang="es-MX" dirty="0"/>
              <a:t>Concurrent Enrollment CE (</a:t>
            </a:r>
            <a:r>
              <a:rPr lang="en-US" b="0" i="0" dirty="0" err="1">
                <a:solidFill>
                  <a:srgbClr val="0C0C0C"/>
                </a:solidFill>
                <a:effectLst/>
              </a:rPr>
              <a:t>matriculación</a:t>
            </a:r>
            <a:r>
              <a:rPr lang="en-US" b="0" i="0" dirty="0">
                <a:solidFill>
                  <a:srgbClr val="000000"/>
                </a:solidFill>
                <a:effectLst/>
              </a:rPr>
              <a:t> </a:t>
            </a:r>
            <a:r>
              <a:rPr lang="en-US" b="0" i="0" dirty="0" err="1">
                <a:solidFill>
                  <a:srgbClr val="000000"/>
                </a:solidFill>
                <a:effectLst/>
              </a:rPr>
              <a:t>concurrente</a:t>
            </a:r>
            <a:r>
              <a:rPr lang="es-MX" dirty="0"/>
              <a:t>)</a:t>
            </a:r>
          </a:p>
          <a:p>
            <a:pPr>
              <a:lnSpc>
                <a:spcPct val="150000"/>
              </a:lnSpc>
            </a:pPr>
            <a:r>
              <a:rPr lang="es-MX" dirty="0" err="1"/>
              <a:t>Advanced</a:t>
            </a:r>
            <a:r>
              <a:rPr lang="es-MX" dirty="0"/>
              <a:t> </a:t>
            </a:r>
            <a:r>
              <a:rPr lang="es-MX" dirty="0" err="1"/>
              <a:t>Placement</a:t>
            </a:r>
            <a:r>
              <a:rPr lang="es-MX" dirty="0"/>
              <a:t> AP (Una forma de estudios avanzados)</a:t>
            </a:r>
          </a:p>
          <a:p>
            <a:pPr>
              <a:lnSpc>
                <a:spcPct val="150000"/>
              </a:lnSpc>
            </a:pPr>
            <a:r>
              <a:rPr lang="es-MX" dirty="0"/>
              <a:t>International </a:t>
            </a:r>
            <a:r>
              <a:rPr lang="es-MX" dirty="0" err="1"/>
              <a:t>Baccalaureate</a:t>
            </a:r>
            <a:r>
              <a:rPr lang="es-MX" dirty="0"/>
              <a:t> IB (Otra forma de estudios avanzados)</a:t>
            </a:r>
          </a:p>
          <a:p>
            <a:pPr>
              <a:lnSpc>
                <a:spcPct val="150000"/>
              </a:lnSpc>
            </a:pPr>
            <a:r>
              <a:rPr lang="es-MX" dirty="0"/>
              <a:t>Clases en las universidades técnicas ofrecidas para estudiantes en </a:t>
            </a:r>
            <a:r>
              <a:rPr lang="es-MX" dirty="0" err="1"/>
              <a:t>high</a:t>
            </a:r>
            <a:r>
              <a:rPr lang="es-MX" dirty="0"/>
              <a:t> </a:t>
            </a:r>
            <a:r>
              <a:rPr lang="es-MX" dirty="0" err="1"/>
              <a:t>school</a:t>
            </a:r>
            <a:endParaRPr lang="es-MX" dirty="0"/>
          </a:p>
          <a:p>
            <a:pPr marL="0" indent="0">
              <a:lnSpc>
                <a:spcPct val="150000"/>
              </a:lnSpc>
              <a:buNone/>
            </a:pPr>
            <a:endParaRPr lang="es-MX" sz="1600" dirty="0"/>
          </a:p>
        </p:txBody>
      </p:sp>
    </p:spTree>
    <p:extLst>
      <p:ext uri="{BB962C8B-B14F-4D97-AF65-F5344CB8AC3E}">
        <p14:creationId xmlns:p14="http://schemas.microsoft.com/office/powerpoint/2010/main" val="120845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642D17-719B-4E6B-A1CD-DE0C99B5DA7E}"/>
              </a:ext>
            </a:extLst>
          </p:cNvPr>
          <p:cNvGrpSpPr/>
          <p:nvPr/>
        </p:nvGrpSpPr>
        <p:grpSpPr>
          <a:xfrm>
            <a:off x="-1" y="-2"/>
            <a:ext cx="12192002" cy="6858002"/>
            <a:chOff x="-1" y="-2"/>
            <a:chExt cx="12192002" cy="6858002"/>
          </a:xfrm>
        </p:grpSpPr>
        <p:sp>
          <p:nvSpPr>
            <p:cNvPr id="11" name="Rectangle 10">
              <a:extLst>
                <a:ext uri="{FF2B5EF4-FFF2-40B4-BE49-F238E27FC236}">
                  <a16:creationId xmlns:a16="http://schemas.microsoft.com/office/drawing/2014/main" id="{E985F738-FF4F-4B57-8E7F-51065460305F}"/>
                </a:ext>
                <a:ext uri="{C183D7F6-B498-43B3-948B-1728B52AA6E4}">
                  <adec:decorative xmlns:adec="http://schemas.microsoft.com/office/drawing/2017/decorative" val="1"/>
                </a:ext>
              </a:extLst>
            </p:cNvPr>
            <p:cNvSpPr/>
            <p:nvPr/>
          </p:nvSpPr>
          <p:spPr>
            <a:xfrm rot="16200000">
              <a:off x="5401519" y="-5401521"/>
              <a:ext cx="1388963" cy="12192001"/>
            </a:xfrm>
            <a:prstGeom prst="rect">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angle 1">
              <a:extLst>
                <a:ext uri="{FF2B5EF4-FFF2-40B4-BE49-F238E27FC236}">
                  <a16:creationId xmlns:a16="http://schemas.microsoft.com/office/drawing/2014/main" id="{6C362BF2-B4BD-495A-9EFF-036961263B0B}"/>
                </a:ext>
                <a:ext uri="{C183D7F6-B498-43B3-948B-1728B52AA6E4}">
                  <adec:decorative xmlns:adec="http://schemas.microsoft.com/office/drawing/2017/decorative" val="1"/>
                </a:ext>
              </a:extLst>
            </p:cNvPr>
            <p:cNvSpPr/>
            <p:nvPr/>
          </p:nvSpPr>
          <p:spPr>
            <a:xfrm>
              <a:off x="-1" y="0"/>
              <a:ext cx="1388963" cy="6858000"/>
            </a:xfrm>
            <a:prstGeom prst="rect">
              <a:avLst/>
            </a:prstGeom>
            <a:solidFill>
              <a:srgbClr val="40C1AC"/>
            </a:solidFill>
            <a:ln>
              <a:solidFill>
                <a:srgbClr val="40C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Straight Connector 12">
              <a:extLst>
                <a:ext uri="{FF2B5EF4-FFF2-40B4-BE49-F238E27FC236}">
                  <a16:creationId xmlns:a16="http://schemas.microsoft.com/office/drawing/2014/main" id="{0F6D2E00-5D87-4695-815D-450B29419255}"/>
                </a:ext>
                <a:ext uri="{C183D7F6-B498-43B3-948B-1728B52AA6E4}">
                  <adec:decorative xmlns:adec="http://schemas.microsoft.com/office/drawing/2017/decorative" val="1"/>
                </a:ext>
              </a:extLst>
            </p:cNvPr>
            <p:cNvCxnSpPr>
              <a:cxnSpLocks/>
            </p:cNvCxnSpPr>
            <p:nvPr/>
          </p:nvCxnSpPr>
          <p:spPr>
            <a:xfrm flipH="1" flipV="1">
              <a:off x="-1" y="0"/>
              <a:ext cx="1388963" cy="1388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Content Placeholder 2">
            <a:extLst>
              <a:ext uri="{FF2B5EF4-FFF2-40B4-BE49-F238E27FC236}">
                <a16:creationId xmlns:a16="http://schemas.microsoft.com/office/drawing/2014/main" id="{64914119-3F68-48EA-B63E-FF322C197B38}"/>
              </a:ext>
            </a:extLst>
          </p:cNvPr>
          <p:cNvSpPr txBox="1">
            <a:spLocks/>
          </p:cNvSpPr>
          <p:nvPr/>
        </p:nvSpPr>
        <p:spPr>
          <a:xfrm>
            <a:off x="1515318" y="1551009"/>
            <a:ext cx="10314007" cy="527529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800"/>
              </a:spcAft>
              <a:buNone/>
            </a:pPr>
            <a:r>
              <a:rPr lang="es-MX" dirty="0"/>
              <a:t>La vivienda: para reducir el costo, debe considerar vivir con familia o compañeros </a:t>
            </a:r>
            <a:r>
              <a:rPr lang="es-MX"/>
              <a:t>de cuarto</a:t>
            </a:r>
            <a:endParaRPr lang="es-MX" dirty="0"/>
          </a:p>
          <a:p>
            <a:pPr marL="0" indent="0">
              <a:lnSpc>
                <a:spcPct val="100000"/>
              </a:lnSpc>
              <a:spcAft>
                <a:spcPts val="1800"/>
              </a:spcAft>
              <a:buNone/>
            </a:pPr>
            <a:r>
              <a:rPr lang="es-MX" dirty="0"/>
              <a:t>Los libros: Pueden ahorrar al rentar o comprar libros que ya han sido usados. También puede usar la biblioteca como una manera alternativa para encontrar libros que necesita para las clases.</a:t>
            </a:r>
          </a:p>
          <a:p>
            <a:pPr marL="0" indent="0">
              <a:lnSpc>
                <a:spcPct val="100000"/>
              </a:lnSpc>
              <a:spcAft>
                <a:spcPts val="1800"/>
              </a:spcAft>
              <a:buNone/>
            </a:pPr>
            <a:r>
              <a:rPr lang="es-MX" dirty="0"/>
              <a:t>Puede aprovechar de los límites de matrícula</a:t>
            </a:r>
          </a:p>
          <a:p>
            <a:pPr lvl="1">
              <a:lnSpc>
                <a:spcPct val="100000"/>
              </a:lnSpc>
              <a:spcAft>
                <a:spcPts val="1800"/>
              </a:spcAft>
            </a:pPr>
            <a:r>
              <a:rPr lang="es-MX" dirty="0"/>
              <a:t>límite de una matrícula – es un precio fijado para estudiantes entre un rango de créditos. Esto significa que, en la mayoría de las universidades en Utah, el costo de la matricula y tarifas para un estudiante que está tomando 15 créditos de clases, cuesta lo mismo para un estudiante que está tomando 12 créditos.</a:t>
            </a:r>
          </a:p>
          <a:p>
            <a:pPr marL="0" indent="0">
              <a:lnSpc>
                <a:spcPct val="100000"/>
              </a:lnSpc>
              <a:spcAft>
                <a:spcPts val="1800"/>
              </a:spcAft>
              <a:buNone/>
            </a:pPr>
            <a:r>
              <a:rPr lang="es-MX" dirty="0"/>
              <a:t>Tome </a:t>
            </a:r>
            <a:r>
              <a:rPr lang="es-MX" dirty="0" err="1"/>
              <a:t>creditos</a:t>
            </a:r>
            <a:r>
              <a:rPr lang="es-MX" dirty="0"/>
              <a:t> suficientes para graduarte a tiempo</a:t>
            </a:r>
          </a:p>
        </p:txBody>
      </p:sp>
      <p:grpSp>
        <p:nvGrpSpPr>
          <p:cNvPr id="27" name="Group 26" descr="Two icons together of a graduation cap and a degree certificate.">
            <a:extLst>
              <a:ext uri="{FF2B5EF4-FFF2-40B4-BE49-F238E27FC236}">
                <a16:creationId xmlns:a16="http://schemas.microsoft.com/office/drawing/2014/main" id="{3320923C-3D90-4FF3-88BD-37277CEE778D}"/>
              </a:ext>
            </a:extLst>
          </p:cNvPr>
          <p:cNvGrpSpPr/>
          <p:nvPr/>
        </p:nvGrpSpPr>
        <p:grpSpPr>
          <a:xfrm>
            <a:off x="237279" y="5771466"/>
            <a:ext cx="1038797" cy="1159110"/>
            <a:chOff x="255768" y="1593479"/>
            <a:chExt cx="1038797" cy="1159110"/>
          </a:xfrm>
        </p:grpSpPr>
        <p:pic>
          <p:nvPicPr>
            <p:cNvPr id="14" name="Graphic 13" descr="Graduation cap">
              <a:extLst>
                <a:ext uri="{FF2B5EF4-FFF2-40B4-BE49-F238E27FC236}">
                  <a16:creationId xmlns:a16="http://schemas.microsoft.com/office/drawing/2014/main" id="{FB510971-8D81-4854-A09C-1E6CE579F2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68" y="1593479"/>
              <a:ext cx="757882" cy="757882"/>
            </a:xfrm>
            <a:prstGeom prst="rect">
              <a:avLst/>
            </a:prstGeom>
          </p:spPr>
        </p:pic>
        <p:pic>
          <p:nvPicPr>
            <p:cNvPr id="16" name="Graphic 15" descr="Diploma roll">
              <a:extLst>
                <a:ext uri="{FF2B5EF4-FFF2-40B4-BE49-F238E27FC236}">
                  <a16:creationId xmlns:a16="http://schemas.microsoft.com/office/drawing/2014/main" id="{D11C7C30-A557-4D49-8F44-8879C98D0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683" y="1994707"/>
              <a:ext cx="757882" cy="757882"/>
            </a:xfrm>
            <a:prstGeom prst="rect">
              <a:avLst/>
            </a:prstGeom>
          </p:spPr>
        </p:pic>
      </p:grpSp>
      <p:sp>
        <p:nvSpPr>
          <p:cNvPr id="3" name="Title 1">
            <a:extLst>
              <a:ext uri="{FF2B5EF4-FFF2-40B4-BE49-F238E27FC236}">
                <a16:creationId xmlns:a16="http://schemas.microsoft.com/office/drawing/2014/main" id="{12B74D8E-98DE-4B30-BD87-50C4A4ECB73A}"/>
              </a:ext>
            </a:extLst>
          </p:cNvPr>
          <p:cNvSpPr txBox="1">
            <a:spLocks/>
          </p:cNvSpPr>
          <p:nvPr/>
        </p:nvSpPr>
        <p:spPr>
          <a:xfrm>
            <a:off x="1515318" y="31697"/>
            <a:ext cx="9838481"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b="1" dirty="0">
                <a:solidFill>
                  <a:schemeClr val="bg1"/>
                </a:solidFill>
                <a:latin typeface="+mn-lt"/>
              </a:rPr>
              <a:t>Estudiantes Universitarios</a:t>
            </a:r>
          </a:p>
        </p:txBody>
      </p:sp>
      <p:pic>
        <p:nvPicPr>
          <p:cNvPr id="17" name="Graphic 16" descr="House">
            <a:extLst>
              <a:ext uri="{FF2B5EF4-FFF2-40B4-BE49-F238E27FC236}">
                <a16:creationId xmlns:a16="http://schemas.microsoft.com/office/drawing/2014/main" id="{FAF169A2-91F0-4CE7-B3A8-E7E5907D29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9478" y="1401913"/>
            <a:ext cx="914400" cy="914400"/>
          </a:xfrm>
          <a:prstGeom prst="rect">
            <a:avLst/>
          </a:prstGeom>
        </p:spPr>
      </p:pic>
      <p:pic>
        <p:nvPicPr>
          <p:cNvPr id="19" name="Graphic 18" descr="Books on shelf">
            <a:extLst>
              <a:ext uri="{FF2B5EF4-FFF2-40B4-BE49-F238E27FC236}">
                <a16:creationId xmlns:a16="http://schemas.microsoft.com/office/drawing/2014/main" id="{749CD054-19A6-4E07-84B5-CB972CFF9A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478" y="2553133"/>
            <a:ext cx="914400" cy="914400"/>
          </a:xfrm>
          <a:prstGeom prst="rect">
            <a:avLst/>
          </a:prstGeom>
        </p:spPr>
      </p:pic>
      <p:grpSp>
        <p:nvGrpSpPr>
          <p:cNvPr id="21" name="Group 20" descr="Icon of a graph with data going up and then going flat horizontally to the right with a dollar sign on top.">
            <a:extLst>
              <a:ext uri="{FF2B5EF4-FFF2-40B4-BE49-F238E27FC236}">
                <a16:creationId xmlns:a16="http://schemas.microsoft.com/office/drawing/2014/main" id="{4C2C354B-3AA7-4ADB-A7D1-40F8C1E4B9B4}"/>
              </a:ext>
            </a:extLst>
          </p:cNvPr>
          <p:cNvGrpSpPr>
            <a:grpSpLocks noChangeAspect="1"/>
          </p:cNvGrpSpPr>
          <p:nvPr/>
        </p:nvGrpSpPr>
        <p:grpSpPr>
          <a:xfrm>
            <a:off x="326711" y="3917926"/>
            <a:ext cx="735538" cy="678373"/>
            <a:chOff x="748393" y="2206231"/>
            <a:chExt cx="2095859" cy="1932972"/>
          </a:xfrm>
          <a:solidFill>
            <a:schemeClr val="bg1"/>
          </a:solidFill>
        </p:grpSpPr>
        <p:sp>
          <p:nvSpPr>
            <p:cNvPr id="23" name="Half Frame 22">
              <a:extLst>
                <a:ext uri="{FF2B5EF4-FFF2-40B4-BE49-F238E27FC236}">
                  <a16:creationId xmlns:a16="http://schemas.microsoft.com/office/drawing/2014/main" id="{EAAB355F-4891-49C8-AB8C-76AF10614B7D}"/>
                </a:ext>
              </a:extLst>
            </p:cNvPr>
            <p:cNvSpPr/>
            <p:nvPr/>
          </p:nvSpPr>
          <p:spPr>
            <a:xfrm rot="16200000">
              <a:off x="829836" y="2124785"/>
              <a:ext cx="1932972" cy="2095860"/>
            </a:xfrm>
            <a:prstGeom prst="halfFrame">
              <a:avLst>
                <a:gd name="adj1" fmla="val 4035"/>
                <a:gd name="adj2" fmla="val 397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cxnSp>
          <p:nvCxnSpPr>
            <p:cNvPr id="25" name="Straight Connector 24">
              <a:extLst>
                <a:ext uri="{FF2B5EF4-FFF2-40B4-BE49-F238E27FC236}">
                  <a16:creationId xmlns:a16="http://schemas.microsoft.com/office/drawing/2014/main" id="{F4226667-9E46-407D-8131-760CD52E0433}"/>
                </a:ext>
              </a:extLst>
            </p:cNvPr>
            <p:cNvCxnSpPr>
              <a:cxnSpLocks/>
            </p:cNvCxnSpPr>
            <p:nvPr/>
          </p:nvCxnSpPr>
          <p:spPr>
            <a:xfrm flipV="1">
              <a:off x="792481" y="3415664"/>
              <a:ext cx="495301" cy="68580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6F13FB0-EA90-4A02-BB1D-CD87922BF037}"/>
                </a:ext>
              </a:extLst>
            </p:cNvPr>
            <p:cNvCxnSpPr>
              <a:cxnSpLocks/>
            </p:cNvCxnSpPr>
            <p:nvPr/>
          </p:nvCxnSpPr>
          <p:spPr>
            <a:xfrm>
              <a:off x="1268731" y="3428999"/>
              <a:ext cx="1510029" cy="0"/>
            </a:xfrm>
            <a:prstGeom prst="straightConnector1">
              <a:avLst/>
            </a:prstGeom>
            <a:grpFill/>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Dollar">
              <a:extLst>
                <a:ext uri="{FF2B5EF4-FFF2-40B4-BE49-F238E27FC236}">
                  <a16:creationId xmlns:a16="http://schemas.microsoft.com/office/drawing/2014/main" id="{236C88BF-8AD0-456B-8458-B9C42E06FC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69085" y="2483529"/>
              <a:ext cx="854471" cy="854471"/>
            </a:xfrm>
            <a:prstGeom prst="rect">
              <a:avLst/>
            </a:prstGeom>
          </p:spPr>
        </p:pic>
      </p:grpSp>
    </p:spTree>
    <p:extLst>
      <p:ext uri="{BB962C8B-B14F-4D97-AF65-F5344CB8AC3E}">
        <p14:creationId xmlns:p14="http://schemas.microsoft.com/office/powerpoint/2010/main" val="2731369465"/>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FFC84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72727</TotalTime>
  <Words>1510</Words>
  <Application>Microsoft Office PowerPoint</Application>
  <PresentationFormat>Widescreen</PresentationFormat>
  <Paragraphs>111</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Buscar Maneras Creativas para Reducir Costos</vt:lpstr>
      <vt:lpstr>¿Qué es educación superior?</vt:lpstr>
      <vt:lpstr>PowerPoint Presentation</vt:lpstr>
      <vt:lpstr>PowerPoint Presentation</vt:lpstr>
      <vt:lpstr>Maneras de pagar por los gastos de la universidad</vt:lpstr>
      <vt:lpstr>Planifique con anticipacion para ahorrar mas</vt:lpstr>
      <vt:lpstr>PowerPoint Presentation</vt:lpstr>
      <vt:lpstr>Estudiantes de High School</vt:lpstr>
      <vt:lpstr>PowerPoint Presentation</vt:lpstr>
      <vt:lpstr>Estudiantes Universitarios</vt:lpstr>
      <vt:lpstr>Maneras de pagar por los gastos de la universidad</vt:lpstr>
      <vt:lpstr>Preguntas?</vt:lpstr>
      <vt:lpstr>Recursos en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Dyllen Cafferty</cp:lastModifiedBy>
  <cp:revision>584</cp:revision>
  <dcterms:created xsi:type="dcterms:W3CDTF">2019-05-28T19:51:00Z</dcterms:created>
  <dcterms:modified xsi:type="dcterms:W3CDTF">2023-10-25T19:59:57Z</dcterms:modified>
</cp:coreProperties>
</file>