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786" r:id="rId2"/>
    <p:sldId id="787" r:id="rId3"/>
    <p:sldId id="788" r:id="rId4"/>
    <p:sldId id="820" r:id="rId5"/>
    <p:sldId id="821" r:id="rId6"/>
    <p:sldId id="822" r:id="rId7"/>
    <p:sldId id="823" r:id="rId8"/>
    <p:sldId id="824" r:id="rId9"/>
    <p:sldId id="825" r:id="rId10"/>
    <p:sldId id="826" r:id="rId11"/>
    <p:sldId id="827" r:id="rId12"/>
    <p:sldId id="850" r:id="rId13"/>
    <p:sldId id="851" r:id="rId14"/>
    <p:sldId id="852" r:id="rId15"/>
    <p:sldId id="853" r:id="rId16"/>
    <p:sldId id="854" r:id="rId17"/>
    <p:sldId id="85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5756AB-CFA1-4731-8DD3-59CBD3371AE9}">
          <p14:sldIdLst>
            <p14:sldId id="786"/>
            <p14:sldId id="787"/>
            <p14:sldId id="788"/>
          </p14:sldIdLst>
        </p14:section>
        <p14:section name="Ganar y Ahorrar" id="{C40C2F46-F53E-43AF-B356-831966C4E324}">
          <p14:sldIdLst>
            <p14:sldId id="820"/>
            <p14:sldId id="821"/>
            <p14:sldId id="822"/>
            <p14:sldId id="823"/>
            <p14:sldId id="824"/>
            <p14:sldId id="825"/>
            <p14:sldId id="826"/>
            <p14:sldId id="827"/>
          </p14:sldIdLst>
        </p14:section>
        <p14:section name="Situaciones distintas de estudiantes" id="{C9B147A6-ED4B-4009-9137-F9A26659B44D}">
          <p14:sldIdLst>
            <p14:sldId id="850"/>
            <p14:sldId id="851"/>
            <p14:sldId id="852"/>
            <p14:sldId id="853"/>
            <p14:sldId id="854"/>
            <p14:sldId id="855"/>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a:srgbClr val="FFC845"/>
    <a:srgbClr val="33737F"/>
    <a:srgbClr val="DC4405"/>
    <a:srgbClr val="00AF66"/>
    <a:srgbClr val="40C1AC"/>
    <a:srgbClr val="304E93"/>
    <a:srgbClr val="323E48"/>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1120" autoAdjust="0"/>
  </p:normalViewPr>
  <p:slideViewPr>
    <p:cSldViewPr snapToGrid="0" snapToObjects="1">
      <p:cViewPr varScale="1">
        <p:scale>
          <a:sx n="67" d="100"/>
          <a:sy n="67" d="100"/>
        </p:scale>
        <p:origin x="1070" y="43"/>
      </p:cViewPr>
      <p:guideLst>
        <p:guide orient="horz" pos="2184"/>
        <p:guide pos="3840"/>
      </p:guideLst>
    </p:cSldViewPr>
  </p:slideViewPr>
  <p:notesTextViewPr>
    <p:cViewPr>
      <p:scale>
        <a:sx n="75" d="100"/>
        <a:sy n="7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4"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4"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A6EEB-76BC-48CC-9EF0-780C24B1FBFC}"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0D3CCF99-C2DC-4205-9007-5EA03E50FED9}">
      <dgm:prSet phldrT="[Text]"/>
      <dgm:spPr>
        <a:solidFill>
          <a:srgbClr val="00AF66"/>
        </a:solidFill>
      </dgm:spPr>
      <dgm:t>
        <a:bodyPr/>
        <a:lstStyle/>
        <a:p>
          <a:r>
            <a:rPr lang="en-US" dirty="0" err="1"/>
            <a:t>Programas</a:t>
          </a:r>
          <a:r>
            <a:rPr lang="en-US" dirty="0"/>
            <a:t> de </a:t>
          </a:r>
          <a:r>
            <a:rPr lang="en-US" dirty="0" err="1"/>
            <a:t>trabajo</a:t>
          </a:r>
          <a:r>
            <a:rPr lang="en-US" dirty="0"/>
            <a:t> y </a:t>
          </a:r>
          <a:r>
            <a:rPr lang="en-US" dirty="0" err="1"/>
            <a:t>estudio</a:t>
          </a:r>
          <a:r>
            <a:rPr lang="en-US" dirty="0"/>
            <a:t> (Work-study)</a:t>
          </a:r>
        </a:p>
      </dgm:t>
    </dgm:pt>
    <dgm:pt modelId="{00DBD0A7-5132-4D76-9496-DC951F0BA0A5}" type="parTrans" cxnId="{38D6570C-24C9-4DB1-8559-69200F81B036}">
      <dgm:prSet/>
      <dgm:spPr/>
      <dgm:t>
        <a:bodyPr/>
        <a:lstStyle/>
        <a:p>
          <a:endParaRPr lang="en-US"/>
        </a:p>
      </dgm:t>
    </dgm:pt>
    <dgm:pt modelId="{1CF650BE-3031-4270-B178-BF000FC104C1}" type="sibTrans" cxnId="{38D6570C-24C9-4DB1-8559-69200F81B036}">
      <dgm:prSet/>
      <dgm:spPr/>
      <dgm:t>
        <a:bodyPr/>
        <a:lstStyle/>
        <a:p>
          <a:endParaRPr lang="en-US"/>
        </a:p>
      </dgm:t>
    </dgm:pt>
    <dgm:pt modelId="{35E5D505-978D-4050-8919-1CB1501C06C4}">
      <dgm:prSet phldrT="[Text]"/>
      <dgm:spPr>
        <a:solidFill>
          <a:srgbClr val="00AF66"/>
        </a:solidFill>
      </dgm:spPr>
      <dgm:t>
        <a:bodyPr/>
        <a:lstStyle/>
        <a:p>
          <a:r>
            <a:rPr lang="en-US" dirty="0" err="1"/>
            <a:t>Trabajo</a:t>
          </a:r>
          <a:r>
            <a:rPr lang="en-US" dirty="0"/>
            <a:t> del medio </a:t>
          </a:r>
          <a:r>
            <a:rPr lang="en-US" dirty="0" err="1"/>
            <a:t>tiempo</a:t>
          </a:r>
          <a:endParaRPr lang="en-US" dirty="0"/>
        </a:p>
      </dgm:t>
    </dgm:pt>
    <dgm:pt modelId="{EA4BDEDD-FA1F-43FE-A748-A67B4B5E2C88}" type="parTrans" cxnId="{84B1A60A-5D3B-4C51-AFBC-029499998BFD}">
      <dgm:prSet/>
      <dgm:spPr/>
      <dgm:t>
        <a:bodyPr/>
        <a:lstStyle/>
        <a:p>
          <a:endParaRPr lang="en-US"/>
        </a:p>
      </dgm:t>
    </dgm:pt>
    <dgm:pt modelId="{C7A791AD-C54E-4628-A493-D26CF87016B0}" type="sibTrans" cxnId="{84B1A60A-5D3B-4C51-AFBC-029499998BFD}">
      <dgm:prSet/>
      <dgm:spPr/>
      <dgm:t>
        <a:bodyPr/>
        <a:lstStyle/>
        <a:p>
          <a:endParaRPr lang="en-US"/>
        </a:p>
      </dgm:t>
    </dgm:pt>
    <dgm:pt modelId="{DC03BE44-03D7-4675-9865-E0BC3D11EF1A}">
      <dgm:prSet phldrT="[Text]"/>
      <dgm:spPr>
        <a:solidFill>
          <a:srgbClr val="00AF66"/>
        </a:solidFill>
      </dgm:spPr>
      <dgm:t>
        <a:bodyPr/>
        <a:lstStyle/>
        <a:p>
          <a:r>
            <a:rPr lang="en-US" dirty="0" err="1"/>
            <a:t>Trabajo</a:t>
          </a:r>
          <a:r>
            <a:rPr lang="en-US" dirty="0"/>
            <a:t> temporal o </a:t>
          </a:r>
          <a:r>
            <a:rPr lang="en-US" dirty="0" err="1"/>
            <a:t>en</a:t>
          </a:r>
          <a:r>
            <a:rPr lang="en-US" dirty="0"/>
            <a:t> el </a:t>
          </a:r>
          <a:r>
            <a:rPr lang="en-US" dirty="0" err="1"/>
            <a:t>verano</a:t>
          </a:r>
          <a:endParaRPr lang="en-US" dirty="0"/>
        </a:p>
      </dgm:t>
    </dgm:pt>
    <dgm:pt modelId="{A9E640CA-F611-47F1-8E45-F228BD4DD09F}" type="parTrans" cxnId="{D343130C-272E-4BF4-A5D4-02C3003D00A1}">
      <dgm:prSet/>
      <dgm:spPr/>
      <dgm:t>
        <a:bodyPr/>
        <a:lstStyle/>
        <a:p>
          <a:endParaRPr lang="en-US"/>
        </a:p>
      </dgm:t>
    </dgm:pt>
    <dgm:pt modelId="{B19ED760-6763-46CC-B1E6-51EC25D9CA11}" type="sibTrans" cxnId="{D343130C-272E-4BF4-A5D4-02C3003D00A1}">
      <dgm:prSet/>
      <dgm:spPr/>
      <dgm:t>
        <a:bodyPr/>
        <a:lstStyle/>
        <a:p>
          <a:endParaRPr lang="en-US"/>
        </a:p>
      </dgm:t>
    </dgm:pt>
    <dgm:pt modelId="{91126EE2-7161-4EB4-9EDF-B75500A47ABE}">
      <dgm:prSet phldrT="[Text]"/>
      <dgm:spPr>
        <a:solidFill>
          <a:srgbClr val="00AF66"/>
        </a:solidFill>
      </dgm:spPr>
      <dgm:t>
        <a:bodyPr/>
        <a:lstStyle/>
        <a:p>
          <a:r>
            <a:rPr lang="en-US" dirty="0"/>
            <a:t>Pasantías</a:t>
          </a:r>
        </a:p>
      </dgm:t>
    </dgm:pt>
    <dgm:pt modelId="{248EB874-5CE2-425D-AC7B-1337F3D59544}" type="sibTrans" cxnId="{66B51152-1A49-44BC-92B1-8F8A6AA91014}">
      <dgm:prSet/>
      <dgm:spPr/>
      <dgm:t>
        <a:bodyPr/>
        <a:lstStyle/>
        <a:p>
          <a:endParaRPr lang="en-US"/>
        </a:p>
      </dgm:t>
    </dgm:pt>
    <dgm:pt modelId="{E146923B-A4FB-4324-AA92-92E7FEB696EE}" type="parTrans" cxnId="{66B51152-1A49-44BC-92B1-8F8A6AA91014}">
      <dgm:prSet/>
      <dgm:spPr/>
      <dgm:t>
        <a:bodyPr/>
        <a:lstStyle/>
        <a:p>
          <a:endParaRPr lang="en-US"/>
        </a:p>
      </dgm:t>
    </dgm:pt>
    <dgm:pt modelId="{E53F8B49-F9C8-436B-990F-C4ED7CE40FC1}" type="pres">
      <dgm:prSet presAssocID="{E74A6EEB-76BC-48CC-9EF0-780C24B1FBFC}" presName="linearFlow" presStyleCnt="0">
        <dgm:presLayoutVars>
          <dgm:dir/>
          <dgm:resizeHandles val="exact"/>
        </dgm:presLayoutVars>
      </dgm:prSet>
      <dgm:spPr/>
    </dgm:pt>
    <dgm:pt modelId="{CBA202B9-AA82-41CA-B873-FAEFC99227A3}" type="pres">
      <dgm:prSet presAssocID="{0D3CCF99-C2DC-4205-9007-5EA03E50FED9}" presName="comp" presStyleCnt="0"/>
      <dgm:spPr/>
    </dgm:pt>
    <dgm:pt modelId="{B1DBD6AA-5625-461B-B153-AB4011CE9D23}" type="pres">
      <dgm:prSet presAssocID="{0D3CCF99-C2DC-4205-9007-5EA03E50FED9}" presName="rect2" presStyleLbl="node1" presStyleIdx="0" presStyleCnt="4">
        <dgm:presLayoutVars>
          <dgm:bulletEnabled val="1"/>
        </dgm:presLayoutVars>
      </dgm:prSet>
      <dgm:spPr/>
    </dgm:pt>
    <dgm:pt modelId="{2CFC7730-2F8A-488A-B682-797E62B3D70A}" type="pres">
      <dgm:prSet presAssocID="{0D3CCF99-C2DC-4205-9007-5EA03E50FED9}" presName="rect1" presStyleLbl="lnNode1" presStyleIdx="0" presStyleCnt="4"/>
      <dgm:spPr>
        <a:blipFill>
          <a:blip xmlns:r="http://schemas.openxmlformats.org/officeDocument/2006/relationships" r:embed="rId1"/>
          <a:srcRect/>
          <a:stretch>
            <a:fillRect l="-26000" r="-26000"/>
          </a:stretch>
        </a:blipFill>
      </dgm:spPr>
    </dgm:pt>
    <dgm:pt modelId="{1778798E-BEA9-4974-95AF-306B906A5DF5}" type="pres">
      <dgm:prSet presAssocID="{1CF650BE-3031-4270-B178-BF000FC104C1}" presName="sibTrans" presStyleCnt="0"/>
      <dgm:spPr/>
    </dgm:pt>
    <dgm:pt modelId="{E0715497-6A25-4ACD-B4B2-80146EC5992E}" type="pres">
      <dgm:prSet presAssocID="{35E5D505-978D-4050-8919-1CB1501C06C4}" presName="comp" presStyleCnt="0"/>
      <dgm:spPr/>
    </dgm:pt>
    <dgm:pt modelId="{03E28F14-6171-4ACE-BCEA-8C04218890BA}" type="pres">
      <dgm:prSet presAssocID="{35E5D505-978D-4050-8919-1CB1501C06C4}" presName="rect2" presStyleLbl="node1" presStyleIdx="1" presStyleCnt="4">
        <dgm:presLayoutVars>
          <dgm:bulletEnabled val="1"/>
        </dgm:presLayoutVars>
      </dgm:prSet>
      <dgm:spPr/>
    </dgm:pt>
    <dgm:pt modelId="{24E94550-31A2-4CC7-BFC5-265D94EDC508}" type="pres">
      <dgm:prSet presAssocID="{35E5D505-978D-4050-8919-1CB1501C06C4}" presName="rect1" presStyleLbl="lnNode1" presStyleIdx="1" presStyleCnt="4"/>
      <dgm:spPr>
        <a:blipFill>
          <a:blip xmlns:r="http://schemas.openxmlformats.org/officeDocument/2006/relationships" r:embed="rId2"/>
          <a:srcRect/>
          <a:stretch>
            <a:fillRect l="-26000" r="-26000"/>
          </a:stretch>
        </a:blipFill>
      </dgm:spPr>
    </dgm:pt>
    <dgm:pt modelId="{439A29EA-2855-43ED-A869-D51F05B4C926}" type="pres">
      <dgm:prSet presAssocID="{C7A791AD-C54E-4628-A493-D26CF87016B0}" presName="sibTrans" presStyleCnt="0"/>
      <dgm:spPr/>
    </dgm:pt>
    <dgm:pt modelId="{13984B43-EE55-4FA6-8898-541554A1F550}" type="pres">
      <dgm:prSet presAssocID="{DC03BE44-03D7-4675-9865-E0BC3D11EF1A}" presName="comp" presStyleCnt="0"/>
      <dgm:spPr/>
    </dgm:pt>
    <dgm:pt modelId="{3F70991B-2456-4B25-A3F6-27A3B4AC6E14}" type="pres">
      <dgm:prSet presAssocID="{DC03BE44-03D7-4675-9865-E0BC3D11EF1A}" presName="rect2" presStyleLbl="node1" presStyleIdx="2" presStyleCnt="4">
        <dgm:presLayoutVars>
          <dgm:bulletEnabled val="1"/>
        </dgm:presLayoutVars>
      </dgm:prSet>
      <dgm:spPr/>
    </dgm:pt>
    <dgm:pt modelId="{78A13CD6-0A79-4BEE-95BC-376DEE6AA8FD}" type="pres">
      <dgm:prSet presAssocID="{DC03BE44-03D7-4675-9865-E0BC3D11EF1A}" presName="rect1" presStyleLbl="lnNode1" presStyleIdx="2" presStyleCnt="4"/>
      <dgm:spPr>
        <a:blipFill>
          <a:blip xmlns:r="http://schemas.openxmlformats.org/officeDocument/2006/relationships" r:embed="rId3"/>
          <a:srcRect/>
          <a:stretch>
            <a:fillRect l="-18000" r="-18000"/>
          </a:stretch>
        </a:blipFill>
      </dgm:spPr>
    </dgm:pt>
    <dgm:pt modelId="{E00A22F5-01B2-4F48-911E-7091D2D74BAE}" type="pres">
      <dgm:prSet presAssocID="{B19ED760-6763-46CC-B1E6-51EC25D9CA11}" presName="sibTrans" presStyleCnt="0"/>
      <dgm:spPr/>
    </dgm:pt>
    <dgm:pt modelId="{1DF3B346-574A-4F54-BB8A-D94BD8AC04A2}" type="pres">
      <dgm:prSet presAssocID="{91126EE2-7161-4EB4-9EDF-B75500A47ABE}" presName="comp" presStyleCnt="0"/>
      <dgm:spPr/>
    </dgm:pt>
    <dgm:pt modelId="{0A75C126-8A33-4C98-8AF8-82CC53099C51}" type="pres">
      <dgm:prSet presAssocID="{91126EE2-7161-4EB4-9EDF-B75500A47ABE}" presName="rect2" presStyleLbl="node1" presStyleIdx="3" presStyleCnt="4">
        <dgm:presLayoutVars>
          <dgm:bulletEnabled val="1"/>
        </dgm:presLayoutVars>
      </dgm:prSet>
      <dgm:spPr/>
    </dgm:pt>
    <dgm:pt modelId="{659E9BCD-2A5D-455D-B2A0-FB79D6672085}" type="pres">
      <dgm:prSet presAssocID="{91126EE2-7161-4EB4-9EDF-B75500A47ABE}" presName="rect1" presStyleLbl="lnNode1" presStyleIdx="3" presStyleCnt="4"/>
      <dgm:spPr>
        <a:blipFill>
          <a:blip xmlns:r="http://schemas.openxmlformats.org/officeDocument/2006/relationships" r:embed="rId4"/>
          <a:srcRect/>
          <a:stretch>
            <a:fillRect l="-40000" r="-40000"/>
          </a:stretch>
        </a:blipFill>
      </dgm:spPr>
    </dgm:pt>
  </dgm:ptLst>
  <dgm:cxnLst>
    <dgm:cxn modelId="{75FDDF00-CE07-461A-81FD-99DDEE876AD7}" type="presOf" srcId="{E74A6EEB-76BC-48CC-9EF0-780C24B1FBFC}" destId="{E53F8B49-F9C8-436B-990F-C4ED7CE40FC1}" srcOrd="0" destOrd="0" presId="urn:microsoft.com/office/officeart/2008/layout/AlternatingPictureBlocks"/>
    <dgm:cxn modelId="{84B1A60A-5D3B-4C51-AFBC-029499998BFD}" srcId="{E74A6EEB-76BC-48CC-9EF0-780C24B1FBFC}" destId="{35E5D505-978D-4050-8919-1CB1501C06C4}" srcOrd="1" destOrd="0" parTransId="{EA4BDEDD-FA1F-43FE-A748-A67B4B5E2C88}" sibTransId="{C7A791AD-C54E-4628-A493-D26CF87016B0}"/>
    <dgm:cxn modelId="{D343130C-272E-4BF4-A5D4-02C3003D00A1}" srcId="{E74A6EEB-76BC-48CC-9EF0-780C24B1FBFC}" destId="{DC03BE44-03D7-4675-9865-E0BC3D11EF1A}" srcOrd="2" destOrd="0" parTransId="{A9E640CA-F611-47F1-8E45-F228BD4DD09F}" sibTransId="{B19ED760-6763-46CC-B1E6-51EC25D9CA11}"/>
    <dgm:cxn modelId="{38D6570C-24C9-4DB1-8559-69200F81B036}" srcId="{E74A6EEB-76BC-48CC-9EF0-780C24B1FBFC}" destId="{0D3CCF99-C2DC-4205-9007-5EA03E50FED9}" srcOrd="0" destOrd="0" parTransId="{00DBD0A7-5132-4D76-9496-DC951F0BA0A5}" sibTransId="{1CF650BE-3031-4270-B178-BF000FC104C1}"/>
    <dgm:cxn modelId="{01B67C39-382B-4CDF-981A-A4F100B3FB66}" type="presOf" srcId="{35E5D505-978D-4050-8919-1CB1501C06C4}" destId="{03E28F14-6171-4ACE-BCEA-8C04218890BA}" srcOrd="0" destOrd="0" presId="urn:microsoft.com/office/officeart/2008/layout/AlternatingPictureBlocks"/>
    <dgm:cxn modelId="{66B51152-1A49-44BC-92B1-8F8A6AA91014}" srcId="{E74A6EEB-76BC-48CC-9EF0-780C24B1FBFC}" destId="{91126EE2-7161-4EB4-9EDF-B75500A47ABE}" srcOrd="3" destOrd="0" parTransId="{E146923B-A4FB-4324-AA92-92E7FEB696EE}" sibTransId="{248EB874-5CE2-425D-AC7B-1337F3D59544}"/>
    <dgm:cxn modelId="{26B6E38A-CEEA-43A1-9F0D-4DBD6F1D7E77}" type="presOf" srcId="{DC03BE44-03D7-4675-9865-E0BC3D11EF1A}" destId="{3F70991B-2456-4B25-A3F6-27A3B4AC6E14}" srcOrd="0" destOrd="0" presId="urn:microsoft.com/office/officeart/2008/layout/AlternatingPictureBlocks"/>
    <dgm:cxn modelId="{410E6FA1-96C9-402B-8E9D-9C605EE4EAA1}" type="presOf" srcId="{91126EE2-7161-4EB4-9EDF-B75500A47ABE}" destId="{0A75C126-8A33-4C98-8AF8-82CC53099C51}" srcOrd="0" destOrd="0" presId="urn:microsoft.com/office/officeart/2008/layout/AlternatingPictureBlocks"/>
    <dgm:cxn modelId="{5AC6ABA3-0992-4FB7-A038-2C05EC8D51F8}" type="presOf" srcId="{0D3CCF99-C2DC-4205-9007-5EA03E50FED9}" destId="{B1DBD6AA-5625-461B-B153-AB4011CE9D23}" srcOrd="0" destOrd="0" presId="urn:microsoft.com/office/officeart/2008/layout/AlternatingPictureBlocks"/>
    <dgm:cxn modelId="{6E00ED78-F0DB-41B0-9B47-5790C325A182}" type="presParOf" srcId="{E53F8B49-F9C8-436B-990F-C4ED7CE40FC1}" destId="{CBA202B9-AA82-41CA-B873-FAEFC99227A3}" srcOrd="0" destOrd="0" presId="urn:microsoft.com/office/officeart/2008/layout/AlternatingPictureBlocks"/>
    <dgm:cxn modelId="{D94B26AA-9B41-4648-94D5-B69212556C44}" type="presParOf" srcId="{CBA202B9-AA82-41CA-B873-FAEFC99227A3}" destId="{B1DBD6AA-5625-461B-B153-AB4011CE9D23}" srcOrd="0" destOrd="0" presId="urn:microsoft.com/office/officeart/2008/layout/AlternatingPictureBlocks"/>
    <dgm:cxn modelId="{9359615D-10EA-4E76-B967-E2870AEA7AFE}" type="presParOf" srcId="{CBA202B9-AA82-41CA-B873-FAEFC99227A3}" destId="{2CFC7730-2F8A-488A-B682-797E62B3D70A}" srcOrd="1" destOrd="0" presId="urn:microsoft.com/office/officeart/2008/layout/AlternatingPictureBlocks"/>
    <dgm:cxn modelId="{280EC58E-E3AF-4EBF-B6CC-5F67BD48B5CE}" type="presParOf" srcId="{E53F8B49-F9C8-436B-990F-C4ED7CE40FC1}" destId="{1778798E-BEA9-4974-95AF-306B906A5DF5}" srcOrd="1" destOrd="0" presId="urn:microsoft.com/office/officeart/2008/layout/AlternatingPictureBlocks"/>
    <dgm:cxn modelId="{BADE5EAC-AE04-4B67-9068-A58963B63DC3}" type="presParOf" srcId="{E53F8B49-F9C8-436B-990F-C4ED7CE40FC1}" destId="{E0715497-6A25-4ACD-B4B2-80146EC5992E}" srcOrd="2" destOrd="0" presId="urn:microsoft.com/office/officeart/2008/layout/AlternatingPictureBlocks"/>
    <dgm:cxn modelId="{A772AAA4-7CAF-4F52-9571-2AC1027603D4}" type="presParOf" srcId="{E0715497-6A25-4ACD-B4B2-80146EC5992E}" destId="{03E28F14-6171-4ACE-BCEA-8C04218890BA}" srcOrd="0" destOrd="0" presId="urn:microsoft.com/office/officeart/2008/layout/AlternatingPictureBlocks"/>
    <dgm:cxn modelId="{9B9B5B82-7B68-4C3B-9426-5A68451012F5}" type="presParOf" srcId="{E0715497-6A25-4ACD-B4B2-80146EC5992E}" destId="{24E94550-31A2-4CC7-BFC5-265D94EDC508}" srcOrd="1" destOrd="0" presId="urn:microsoft.com/office/officeart/2008/layout/AlternatingPictureBlocks"/>
    <dgm:cxn modelId="{00A7D907-000B-4E0F-AD36-471A4836EB1C}" type="presParOf" srcId="{E53F8B49-F9C8-436B-990F-C4ED7CE40FC1}" destId="{439A29EA-2855-43ED-A869-D51F05B4C926}" srcOrd="3" destOrd="0" presId="urn:microsoft.com/office/officeart/2008/layout/AlternatingPictureBlocks"/>
    <dgm:cxn modelId="{B1239080-92A9-4703-B084-852EA409E497}" type="presParOf" srcId="{E53F8B49-F9C8-436B-990F-C4ED7CE40FC1}" destId="{13984B43-EE55-4FA6-8898-541554A1F550}" srcOrd="4" destOrd="0" presId="urn:microsoft.com/office/officeart/2008/layout/AlternatingPictureBlocks"/>
    <dgm:cxn modelId="{B7AD2CF8-571B-4AB7-88D9-AA5D35D29666}" type="presParOf" srcId="{13984B43-EE55-4FA6-8898-541554A1F550}" destId="{3F70991B-2456-4B25-A3F6-27A3B4AC6E14}" srcOrd="0" destOrd="0" presId="urn:microsoft.com/office/officeart/2008/layout/AlternatingPictureBlocks"/>
    <dgm:cxn modelId="{E1113CDA-DABC-4F94-8693-EB738E6A916E}" type="presParOf" srcId="{13984B43-EE55-4FA6-8898-541554A1F550}" destId="{78A13CD6-0A79-4BEE-95BC-376DEE6AA8FD}" srcOrd="1" destOrd="0" presId="urn:microsoft.com/office/officeart/2008/layout/AlternatingPictureBlocks"/>
    <dgm:cxn modelId="{D2E0F30A-A72B-4FD2-B2FB-6D337F33488E}" type="presParOf" srcId="{E53F8B49-F9C8-436B-990F-C4ED7CE40FC1}" destId="{E00A22F5-01B2-4F48-911E-7091D2D74BAE}" srcOrd="5" destOrd="0" presId="urn:microsoft.com/office/officeart/2008/layout/AlternatingPictureBlocks"/>
    <dgm:cxn modelId="{1ECE4374-84BC-474B-9EB2-66DC7B2C5A45}" type="presParOf" srcId="{E53F8B49-F9C8-436B-990F-C4ED7CE40FC1}" destId="{1DF3B346-574A-4F54-BB8A-D94BD8AC04A2}" srcOrd="6" destOrd="0" presId="urn:microsoft.com/office/officeart/2008/layout/AlternatingPictureBlocks"/>
    <dgm:cxn modelId="{5FC5E6E5-6BD5-4E50-954D-A0A3F46ADABA}" type="presParOf" srcId="{1DF3B346-574A-4F54-BB8A-D94BD8AC04A2}" destId="{0A75C126-8A33-4C98-8AF8-82CC53099C51}" srcOrd="0" destOrd="0" presId="urn:microsoft.com/office/officeart/2008/layout/AlternatingPictureBlocks"/>
    <dgm:cxn modelId="{5375C49B-B6FD-475A-B7F7-F917E32BFE6F}" type="presParOf" srcId="{1DF3B346-574A-4F54-BB8A-D94BD8AC04A2}" destId="{659E9BCD-2A5D-455D-B2A0-FB79D667208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BD6AA-5625-461B-B153-AB4011CE9D23}">
      <dsp:nvSpPr>
        <dsp:cNvPr id="0" name=""/>
        <dsp:cNvSpPr/>
      </dsp:nvSpPr>
      <dsp:spPr>
        <a:xfrm>
          <a:off x="2841061" y="3450"/>
          <a:ext cx="3118016" cy="1410229"/>
        </a:xfrm>
        <a:prstGeom prst="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Programas</a:t>
          </a:r>
          <a:r>
            <a:rPr lang="en-US" sz="2800" kern="1200" dirty="0"/>
            <a:t> de </a:t>
          </a:r>
          <a:r>
            <a:rPr lang="en-US" sz="2800" kern="1200" dirty="0" err="1"/>
            <a:t>trabajo</a:t>
          </a:r>
          <a:r>
            <a:rPr lang="en-US" sz="2800" kern="1200" dirty="0"/>
            <a:t> y </a:t>
          </a:r>
          <a:r>
            <a:rPr lang="en-US" sz="2800" kern="1200" dirty="0" err="1"/>
            <a:t>estudio</a:t>
          </a:r>
          <a:r>
            <a:rPr lang="en-US" sz="2800" kern="1200" dirty="0"/>
            <a:t> (Work-study)</a:t>
          </a:r>
        </a:p>
      </dsp:txBody>
      <dsp:txXfrm>
        <a:off x="2841061" y="3450"/>
        <a:ext cx="3118016" cy="1410229"/>
      </dsp:txXfrm>
    </dsp:sp>
    <dsp:sp modelId="{2CFC7730-2F8A-488A-B682-797E62B3D70A}">
      <dsp:nvSpPr>
        <dsp:cNvPr id="0" name=""/>
        <dsp:cNvSpPr/>
      </dsp:nvSpPr>
      <dsp:spPr>
        <a:xfrm>
          <a:off x="1305321" y="3450"/>
          <a:ext cx="1396126" cy="1410229"/>
        </a:xfrm>
        <a:prstGeom prst="rect">
          <a:avLst/>
        </a:prstGeom>
        <a:blipFill>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28F14-6171-4ACE-BCEA-8C04218890BA}">
      <dsp:nvSpPr>
        <dsp:cNvPr id="0" name=""/>
        <dsp:cNvSpPr/>
      </dsp:nvSpPr>
      <dsp:spPr>
        <a:xfrm>
          <a:off x="1305321" y="1646367"/>
          <a:ext cx="3118016" cy="1410229"/>
        </a:xfrm>
        <a:prstGeom prst="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Trabajo</a:t>
          </a:r>
          <a:r>
            <a:rPr lang="en-US" sz="2800" kern="1200" dirty="0"/>
            <a:t> del medio </a:t>
          </a:r>
          <a:r>
            <a:rPr lang="en-US" sz="2800" kern="1200" dirty="0" err="1"/>
            <a:t>tiempo</a:t>
          </a:r>
          <a:endParaRPr lang="en-US" sz="2800" kern="1200" dirty="0"/>
        </a:p>
      </dsp:txBody>
      <dsp:txXfrm>
        <a:off x="1305321" y="1646367"/>
        <a:ext cx="3118016" cy="1410229"/>
      </dsp:txXfrm>
    </dsp:sp>
    <dsp:sp modelId="{24E94550-31A2-4CC7-BFC5-265D94EDC508}">
      <dsp:nvSpPr>
        <dsp:cNvPr id="0" name=""/>
        <dsp:cNvSpPr/>
      </dsp:nvSpPr>
      <dsp:spPr>
        <a:xfrm>
          <a:off x="4562951" y="1646367"/>
          <a:ext cx="1396126" cy="1410229"/>
        </a:xfrm>
        <a:prstGeom prst="rect">
          <a:avLst/>
        </a:prstGeom>
        <a:blipFill>
          <a:blip xmlns:r="http://schemas.openxmlformats.org/officeDocument/2006/relationships" r:embed="rId2"/>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0991B-2456-4B25-A3F6-27A3B4AC6E14}">
      <dsp:nvSpPr>
        <dsp:cNvPr id="0" name=""/>
        <dsp:cNvSpPr/>
      </dsp:nvSpPr>
      <dsp:spPr>
        <a:xfrm>
          <a:off x="2841061" y="3289284"/>
          <a:ext cx="3118016" cy="1410229"/>
        </a:xfrm>
        <a:prstGeom prst="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Trabajo</a:t>
          </a:r>
          <a:r>
            <a:rPr lang="en-US" sz="2800" kern="1200" dirty="0"/>
            <a:t> temporal o </a:t>
          </a:r>
          <a:r>
            <a:rPr lang="en-US" sz="2800" kern="1200" dirty="0" err="1"/>
            <a:t>en</a:t>
          </a:r>
          <a:r>
            <a:rPr lang="en-US" sz="2800" kern="1200" dirty="0"/>
            <a:t> el </a:t>
          </a:r>
          <a:r>
            <a:rPr lang="en-US" sz="2800" kern="1200" dirty="0" err="1"/>
            <a:t>verano</a:t>
          </a:r>
          <a:endParaRPr lang="en-US" sz="2800" kern="1200" dirty="0"/>
        </a:p>
      </dsp:txBody>
      <dsp:txXfrm>
        <a:off x="2841061" y="3289284"/>
        <a:ext cx="3118016" cy="1410229"/>
      </dsp:txXfrm>
    </dsp:sp>
    <dsp:sp modelId="{78A13CD6-0A79-4BEE-95BC-376DEE6AA8FD}">
      <dsp:nvSpPr>
        <dsp:cNvPr id="0" name=""/>
        <dsp:cNvSpPr/>
      </dsp:nvSpPr>
      <dsp:spPr>
        <a:xfrm>
          <a:off x="1305321" y="3289284"/>
          <a:ext cx="1396126" cy="1410229"/>
        </a:xfrm>
        <a:prstGeom prst="rect">
          <a:avLst/>
        </a:prstGeom>
        <a:blipFill>
          <a:blip xmlns:r="http://schemas.openxmlformats.org/officeDocument/2006/relationships" r:embed="rId3"/>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5C126-8A33-4C98-8AF8-82CC53099C51}">
      <dsp:nvSpPr>
        <dsp:cNvPr id="0" name=""/>
        <dsp:cNvSpPr/>
      </dsp:nvSpPr>
      <dsp:spPr>
        <a:xfrm>
          <a:off x="1305321" y="4932201"/>
          <a:ext cx="3118016" cy="1410229"/>
        </a:xfrm>
        <a:prstGeom prst="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Pasantías</a:t>
          </a:r>
        </a:p>
      </dsp:txBody>
      <dsp:txXfrm>
        <a:off x="1305321" y="4932201"/>
        <a:ext cx="3118016" cy="1410229"/>
      </dsp:txXfrm>
    </dsp:sp>
    <dsp:sp modelId="{659E9BCD-2A5D-455D-B2A0-FB79D6672085}">
      <dsp:nvSpPr>
        <dsp:cNvPr id="0" name=""/>
        <dsp:cNvSpPr/>
      </dsp:nvSpPr>
      <dsp:spPr>
        <a:xfrm>
          <a:off x="4562951" y="4932201"/>
          <a:ext cx="1396126" cy="1410229"/>
        </a:xfrm>
        <a:prstGeom prst="rect">
          <a:avLst/>
        </a:prstGeom>
        <a:blipFill>
          <a:blip xmlns:r="http://schemas.openxmlformats.org/officeDocument/2006/relationships" r:embed="rId4"/>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31A46A8B-EC22-4FFD-9931-176D6EEE4EFA}" type="slidenum">
              <a:rPr lang="en-US" smtClean="0"/>
              <a:t>1</a:t>
            </a:fld>
            <a:endParaRPr lang="en-US"/>
          </a:p>
        </p:txBody>
      </p:sp>
    </p:spTree>
    <p:extLst>
      <p:ext uri="{BB962C8B-B14F-4D97-AF65-F5344CB8AC3E}">
        <p14:creationId xmlns:p14="http://schemas.microsoft.com/office/powerpoint/2010/main" val="4089846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students aware that not all internships pay, in fact, most don’t. However, there are many benefits to doing an internship and it may be required to complete a class or graduate.</a:t>
            </a:r>
          </a:p>
        </p:txBody>
      </p:sp>
      <p:sp>
        <p:nvSpPr>
          <p:cNvPr id="4" name="Slide Number Placeholder 3"/>
          <p:cNvSpPr>
            <a:spLocks noGrp="1"/>
          </p:cNvSpPr>
          <p:nvPr>
            <p:ph type="sldNum" sz="quarter" idx="5"/>
          </p:nvPr>
        </p:nvSpPr>
        <p:spPr/>
        <p:txBody>
          <a:bodyPr/>
          <a:lstStyle/>
          <a:p>
            <a:fld id="{31A46A8B-EC22-4FFD-9931-176D6EEE4EFA}" type="slidenum">
              <a:rPr lang="en-US" smtClean="0"/>
              <a:t>10</a:t>
            </a:fld>
            <a:endParaRPr lang="en-US"/>
          </a:p>
        </p:txBody>
      </p:sp>
    </p:spTree>
    <p:extLst>
      <p:ext uri="{BB962C8B-B14F-4D97-AF65-F5344CB8AC3E}">
        <p14:creationId xmlns:p14="http://schemas.microsoft.com/office/powerpoint/2010/main" val="235295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Saving options are not limited to these three options, these are just the most recommended. ABLE or STABLE accounts are specific to students with disabilities only.</a:t>
            </a:r>
          </a:p>
        </p:txBody>
      </p:sp>
      <p:sp>
        <p:nvSpPr>
          <p:cNvPr id="4" name="Slide Number Placeholder 3"/>
          <p:cNvSpPr>
            <a:spLocks noGrp="1"/>
          </p:cNvSpPr>
          <p:nvPr>
            <p:ph type="sldNum" sz="quarter" idx="5"/>
          </p:nvPr>
        </p:nvSpPr>
        <p:spPr/>
        <p:txBody>
          <a:bodyPr/>
          <a:lstStyle/>
          <a:p>
            <a:fld id="{31A46A8B-EC22-4FFD-9931-176D6EEE4EFA}" type="slidenum">
              <a:rPr lang="en-US" smtClean="0"/>
              <a:t>11</a:t>
            </a:fld>
            <a:endParaRPr lang="en-US"/>
          </a:p>
        </p:txBody>
      </p:sp>
    </p:spTree>
    <p:extLst>
      <p:ext uri="{BB962C8B-B14F-4D97-AF65-F5344CB8AC3E}">
        <p14:creationId xmlns:p14="http://schemas.microsoft.com/office/powerpoint/2010/main" val="36842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Seniors, how many of you have completed the FAFSA? </a:t>
            </a:r>
          </a:p>
          <a:p>
            <a:r>
              <a:rPr lang="en-US" dirty="0"/>
              <a:t>How many plan on doing it?</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392406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Modifications and Accommodations are VERY different. </a:t>
            </a:r>
          </a:p>
        </p:txBody>
      </p:sp>
      <p:sp>
        <p:nvSpPr>
          <p:cNvPr id="4" name="Slide Number Placeholder 3"/>
          <p:cNvSpPr>
            <a:spLocks noGrp="1"/>
          </p:cNvSpPr>
          <p:nvPr>
            <p:ph type="sldNum" sz="quarter" idx="5"/>
          </p:nvPr>
        </p:nvSpPr>
        <p:spPr/>
        <p:txBody>
          <a:bodyPr/>
          <a:lstStyle/>
          <a:p>
            <a:fld id="{31A46A8B-EC22-4FFD-9931-176D6EEE4EFA}" type="slidenum">
              <a:rPr lang="en-US" smtClean="0"/>
              <a:t>13</a:t>
            </a:fld>
            <a:endParaRPr lang="en-US"/>
          </a:p>
        </p:txBody>
      </p:sp>
    </p:spTree>
    <p:extLst>
      <p:ext uri="{BB962C8B-B14F-4D97-AF65-F5344CB8AC3E}">
        <p14:creationId xmlns:p14="http://schemas.microsoft.com/office/powerpoint/2010/main" val="55871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14</a:t>
            </a:fld>
            <a:endParaRPr lang="en-US"/>
          </a:p>
        </p:txBody>
      </p:sp>
    </p:spTree>
    <p:extLst>
      <p:ext uri="{BB962C8B-B14F-4D97-AF65-F5344CB8AC3E}">
        <p14:creationId xmlns:p14="http://schemas.microsoft.com/office/powerpoint/2010/main" val="113510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15</a:t>
            </a:fld>
            <a:endParaRPr lang="en-US"/>
          </a:p>
        </p:txBody>
      </p:sp>
    </p:spTree>
    <p:extLst>
      <p:ext uri="{BB962C8B-B14F-4D97-AF65-F5344CB8AC3E}">
        <p14:creationId xmlns:p14="http://schemas.microsoft.com/office/powerpoint/2010/main" val="306001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438407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17</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impression in this slide is </a:t>
            </a:r>
          </a:p>
          <a:p>
            <a:pPr marL="228600" indent="-228600">
              <a:buAutoNum type="arabicPeriod"/>
            </a:pPr>
            <a:r>
              <a:rPr lang="en-US" dirty="0"/>
              <a:t>to get students to think about how much college is going to cost and </a:t>
            </a:r>
          </a:p>
          <a:p>
            <a:pPr marL="228600" indent="-228600">
              <a:buAutoNum type="arabicPeriod"/>
            </a:pPr>
            <a:r>
              <a:rPr lang="en-US" dirty="0"/>
              <a:t>that if they are looking for the most affordable option that public in-state colleges are going to be the most affordable choice.</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3</a:t>
            </a:fld>
            <a:endParaRPr lang="en-US"/>
          </a:p>
        </p:txBody>
      </p:sp>
    </p:spTree>
    <p:extLst>
      <p:ext uri="{BB962C8B-B14F-4D97-AF65-F5344CB8AC3E}">
        <p14:creationId xmlns:p14="http://schemas.microsoft.com/office/powerpoint/2010/main" val="369728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Introducing the Paying for College student bundle. These are the main action items a student needs to do in order to be successful in obtaining ways to pay for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student does all these items (applies for scholarships, files the FAFSA, finds ways to work and save for college, finds some creative ways to cut college costs that fit for them, and adapts all these topics to situations they may be in), then they will be fully prepared to fulfill their costs of college (tuition, fees, and other costs) and will be able to graduate with minimal or no student loans.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4</a:t>
            </a:fld>
            <a:endParaRPr lang="en-US"/>
          </a:p>
        </p:txBody>
      </p:sp>
    </p:spTree>
    <p:extLst>
      <p:ext uri="{BB962C8B-B14F-4D97-AF65-F5344CB8AC3E}">
        <p14:creationId xmlns:p14="http://schemas.microsoft.com/office/powerpoint/2010/main" val="323930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5</a:t>
            </a:fld>
            <a:endParaRPr lang="en-US"/>
          </a:p>
        </p:txBody>
      </p:sp>
    </p:spTree>
    <p:extLst>
      <p:ext uri="{BB962C8B-B14F-4D97-AF65-F5344CB8AC3E}">
        <p14:creationId xmlns:p14="http://schemas.microsoft.com/office/powerpoint/2010/main" val="317855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most common ways to work, but are not limited to these.</a:t>
            </a:r>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285838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about Work-Study is in the yellow “File the FAFSA” section near the end.</a:t>
            </a:r>
          </a:p>
        </p:txBody>
      </p:sp>
      <p:sp>
        <p:nvSpPr>
          <p:cNvPr id="4" name="Slide Number Placeholder 3"/>
          <p:cNvSpPr>
            <a:spLocks noGrp="1"/>
          </p:cNvSpPr>
          <p:nvPr>
            <p:ph type="sldNum" sz="quarter" idx="5"/>
          </p:nvPr>
        </p:nvSpPr>
        <p:spPr/>
        <p:txBody>
          <a:bodyPr/>
          <a:lstStyle/>
          <a:p>
            <a:fld id="{31A46A8B-EC22-4FFD-9931-176D6EEE4EFA}" type="slidenum">
              <a:rPr lang="en-US" smtClean="0"/>
              <a:t>7</a:t>
            </a:fld>
            <a:endParaRPr lang="en-US"/>
          </a:p>
        </p:txBody>
      </p:sp>
    </p:spTree>
    <p:extLst>
      <p:ext uri="{BB962C8B-B14F-4D97-AF65-F5344CB8AC3E}">
        <p14:creationId xmlns:p14="http://schemas.microsoft.com/office/powerpoint/2010/main" val="349957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to work part-time while studying than to work full-time.</a:t>
            </a:r>
          </a:p>
        </p:txBody>
      </p:sp>
      <p:sp>
        <p:nvSpPr>
          <p:cNvPr id="4" name="Slide Number Placeholder 3"/>
          <p:cNvSpPr>
            <a:spLocks noGrp="1"/>
          </p:cNvSpPr>
          <p:nvPr>
            <p:ph type="sldNum" sz="quarter" idx="5"/>
          </p:nvPr>
        </p:nvSpPr>
        <p:spPr/>
        <p:txBody>
          <a:bodyPr/>
          <a:lstStyle/>
          <a:p>
            <a:fld id="{31A46A8B-EC22-4FFD-9931-176D6EEE4EFA}" type="slidenum">
              <a:rPr lang="en-US" smtClean="0"/>
              <a:t>8</a:t>
            </a:fld>
            <a:endParaRPr lang="en-US"/>
          </a:p>
        </p:txBody>
      </p:sp>
    </p:spTree>
    <p:extLst>
      <p:ext uri="{BB962C8B-B14F-4D97-AF65-F5344CB8AC3E}">
        <p14:creationId xmlns:p14="http://schemas.microsoft.com/office/powerpoint/2010/main" val="123425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option is specifically when school is not in session but not limited to those times.</a:t>
            </a:r>
          </a:p>
        </p:txBody>
      </p:sp>
      <p:sp>
        <p:nvSpPr>
          <p:cNvPr id="4" name="Slide Number Placeholder 3"/>
          <p:cNvSpPr>
            <a:spLocks noGrp="1"/>
          </p:cNvSpPr>
          <p:nvPr>
            <p:ph type="sldNum" sz="quarter" idx="5"/>
          </p:nvPr>
        </p:nvSpPr>
        <p:spPr/>
        <p:txBody>
          <a:bodyPr/>
          <a:lstStyle/>
          <a:p>
            <a:fld id="{31A46A8B-EC22-4FFD-9931-176D6EEE4EFA}" type="slidenum">
              <a:rPr lang="en-US" smtClean="0"/>
              <a:t>9</a:t>
            </a:fld>
            <a:endParaRPr lang="en-US"/>
          </a:p>
        </p:txBody>
      </p:sp>
    </p:spTree>
    <p:extLst>
      <p:ext uri="{BB962C8B-B14F-4D97-AF65-F5344CB8AC3E}">
        <p14:creationId xmlns:p14="http://schemas.microsoft.com/office/powerpoint/2010/main" val="2512263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my529.org/" TargetMode="External"/><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www.stableaccount.com/" TargetMode="External"/><Relationship Id="rId5" Type="http://schemas.openxmlformats.org/officeDocument/2006/relationships/hyperlink" Target="https://ableut.com/" TargetMode="External"/><Relationship Id="rId4" Type="http://schemas.openxmlformats.org/officeDocument/2006/relationships/hyperlink" Target="https://youtu.be/tur4nwALKJ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rentcenterhub.org/accommodations/"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3" Type="http://schemas.openxmlformats.org/officeDocument/2006/relationships/hyperlink" Target="https://drcenter.utahtech.edu/" TargetMode="External"/><Relationship Id="rId18" Type="http://schemas.openxmlformats.org/officeDocument/2006/relationships/image" Target="../media/image39.png"/><Relationship Id="rId26" Type="http://schemas.openxmlformats.org/officeDocument/2006/relationships/image" Target="../media/image43.jpeg"/><Relationship Id="rId39" Type="http://schemas.openxmlformats.org/officeDocument/2006/relationships/hyperlink" Target="https://ubtech.edu/students/" TargetMode="External"/><Relationship Id="rId21" Type="http://schemas.openxmlformats.org/officeDocument/2006/relationships/hyperlink" Target="https://uac.byu.edu/" TargetMode="External"/><Relationship Id="rId34" Type="http://schemas.openxmlformats.org/officeDocument/2006/relationships/image" Target="../media/image47.png"/><Relationship Id="rId7" Type="http://schemas.openxmlformats.org/officeDocument/2006/relationships/hyperlink" Target="https://www.snow.edu/offices/ADA/index.html" TargetMode="External"/><Relationship Id="rId12" Type="http://schemas.openxmlformats.org/officeDocument/2006/relationships/image" Target="../media/image36.png"/><Relationship Id="rId17" Type="http://schemas.openxmlformats.org/officeDocument/2006/relationships/hyperlink" Target="https://www.uvu.edu/accessibility-services/" TargetMode="External"/><Relationship Id="rId25" Type="http://schemas.openxmlformats.org/officeDocument/2006/relationships/hyperlink" Target="https://dixietech.edu/students/" TargetMode="External"/><Relationship Id="rId33" Type="http://schemas.openxmlformats.org/officeDocument/2006/relationships/hyperlink" Target="https://www.otech.edu/current-students/student-success-center/" TargetMode="External"/><Relationship Id="rId38" Type="http://schemas.openxmlformats.org/officeDocument/2006/relationships/image" Target="../media/image49.png"/><Relationship Id="rId2" Type="http://schemas.openxmlformats.org/officeDocument/2006/relationships/notesSlide" Target="../notesSlides/notesSlide15.xml"/><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hyperlink" Target="https://www.davistech.edu/student-services" TargetMode="External"/><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hyperlink" Target="https://www.usu.edu/drc/index" TargetMode="External"/><Relationship Id="rId24" Type="http://schemas.openxmlformats.org/officeDocument/2006/relationships/image" Target="../media/image42.png"/><Relationship Id="rId32" Type="http://schemas.openxmlformats.org/officeDocument/2006/relationships/image" Target="../media/image46.jpg"/><Relationship Id="rId37" Type="http://schemas.openxmlformats.org/officeDocument/2006/relationships/hyperlink" Target="https://tooeletech.edu/current-students/career-resources/student-services/" TargetMode="External"/><Relationship Id="rId40" Type="http://schemas.openxmlformats.org/officeDocument/2006/relationships/image" Target="../media/image50.png"/><Relationship Id="rId5" Type="http://schemas.openxmlformats.org/officeDocument/2006/relationships/hyperlink" Target="http://www.slcc.edu/drc/" TargetMode="External"/><Relationship Id="rId15" Type="http://schemas.openxmlformats.org/officeDocument/2006/relationships/hyperlink" Target="https://disability.utah.edu/" TargetMode="External"/><Relationship Id="rId23" Type="http://schemas.openxmlformats.org/officeDocument/2006/relationships/hyperlink" Target="https://westminstercollege.edu/student-life/student-disability-services/index.html" TargetMode="External"/><Relationship Id="rId28" Type="http://schemas.openxmlformats.org/officeDocument/2006/relationships/image" Target="../media/image44.png"/><Relationship Id="rId36"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hyperlink" Target="https://www.weber.edu/disabilityservices" TargetMode="External"/><Relationship Id="rId31" Type="http://schemas.openxmlformats.org/officeDocument/2006/relationships/hyperlink" Target="https://mtec.edu/students/" TargetMode="External"/><Relationship Id="rId4" Type="http://schemas.openxmlformats.org/officeDocument/2006/relationships/image" Target="../media/image32.png"/><Relationship Id="rId9" Type="http://schemas.openxmlformats.org/officeDocument/2006/relationships/hyperlink" Target="https://www.suu.edu/disabilityservices/" TargetMode="External"/><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hyperlink" Target="https://btech.edu/students/" TargetMode="External"/><Relationship Id="rId30" Type="http://schemas.openxmlformats.org/officeDocument/2006/relationships/image" Target="../media/image45.png"/><Relationship Id="rId35" Type="http://schemas.openxmlformats.org/officeDocument/2006/relationships/hyperlink" Target="https://stech.edu/students/consumer-information/#:~:text=For%20more%20information%2C%20please%20visit,(435)%20586%2D2899." TargetMode="External"/><Relationship Id="rId8" Type="http://schemas.openxmlformats.org/officeDocument/2006/relationships/image" Target="../media/image34.png"/><Relationship Id="rId3" Type="http://schemas.openxmlformats.org/officeDocument/2006/relationships/hyperlink" Target="https://www.ensign.edu/disability-servic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22.png"/><Relationship Id="rId2" Type="http://schemas.openxmlformats.org/officeDocument/2006/relationships/notesSlide" Target="../notesSlides/notesSlide16.xml"/><Relationship Id="rId16" Type="http://schemas.openxmlformats.org/officeDocument/2006/relationships/image" Target="../media/image21.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a:xfrm>
            <a:off x="3771899" y="2185541"/>
            <a:ext cx="6772273" cy="1243459"/>
          </a:xfrm>
        </p:spPr>
        <p:txBody>
          <a:bodyPr>
            <a:normAutofit/>
          </a:bodyPr>
          <a:lstStyle/>
          <a:p>
            <a:r>
              <a:rPr lang="en-US" sz="6000" dirty="0" err="1"/>
              <a:t>Ganar</a:t>
            </a:r>
            <a:r>
              <a:rPr lang="en-US" sz="6000" dirty="0"/>
              <a:t> y </a:t>
            </a:r>
            <a:r>
              <a:rPr lang="en-US" sz="6000" dirty="0" err="1"/>
              <a:t>Ahorrar</a:t>
            </a:r>
            <a:endParaRPr lang="en-US" sz="6000" dirty="0"/>
          </a:p>
        </p:txBody>
      </p:sp>
      <p:sp>
        <p:nvSpPr>
          <p:cNvPr id="3" name="Subtitle 2">
            <a:extLst>
              <a:ext uri="{FF2B5EF4-FFF2-40B4-BE49-F238E27FC236}">
                <a16:creationId xmlns:a16="http://schemas.microsoft.com/office/drawing/2014/main" id="{6925D195-CC71-4B47-B28D-3B9B2CE03F9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8616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65E788-872A-441F-A5E3-7A049F1D4049}"/>
              </a:ext>
            </a:extLst>
          </p:cNvPr>
          <p:cNvSpPr>
            <a:spLocks noGrp="1"/>
          </p:cNvSpPr>
          <p:nvPr>
            <p:ph type="title"/>
          </p:nvPr>
        </p:nvSpPr>
        <p:spPr>
          <a:xfrm>
            <a:off x="839788" y="0"/>
            <a:ext cx="3932237" cy="1600200"/>
          </a:xfrm>
        </p:spPr>
        <p:txBody>
          <a:bodyPr anchor="ctr">
            <a:normAutofit/>
          </a:bodyPr>
          <a:lstStyle/>
          <a:p>
            <a:r>
              <a:rPr lang="es-MX"/>
              <a:t>Pasantías</a:t>
            </a:r>
          </a:p>
        </p:txBody>
      </p:sp>
      <p:sp>
        <p:nvSpPr>
          <p:cNvPr id="5" name="Text Placeholder 3">
            <a:extLst>
              <a:ext uri="{FF2B5EF4-FFF2-40B4-BE49-F238E27FC236}">
                <a16:creationId xmlns:a16="http://schemas.microsoft.com/office/drawing/2014/main" id="{06FD5143-3053-47FB-A1AA-C256E02EA968}"/>
              </a:ext>
            </a:extLst>
          </p:cNvPr>
          <p:cNvSpPr txBox="1">
            <a:spLocks/>
          </p:cNvSpPr>
          <p:nvPr/>
        </p:nvSpPr>
        <p:spPr>
          <a:xfrm>
            <a:off x="839788" y="1600200"/>
            <a:ext cx="5256212" cy="49645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000" dirty="0"/>
              <a:t>Las pasantías son una oportunidad de aprendizaje profesional. Las pasantías pueden mostrarle al estudiante como son los negocios y organizaciones en su especialización de estudio.</a:t>
            </a:r>
          </a:p>
          <a:p>
            <a:endParaRPr lang="es-MX" sz="2000" dirty="0"/>
          </a:p>
          <a:p>
            <a:pPr marL="0" indent="0">
              <a:buNone/>
            </a:pPr>
            <a:r>
              <a:rPr lang="es-MX" sz="2000" dirty="0"/>
              <a:t>Las pasantías pueden ser útil porque recibirá: </a:t>
            </a:r>
          </a:p>
          <a:p>
            <a:pPr marL="342900" indent="-342900"/>
            <a:r>
              <a:rPr lang="es-MX" sz="2000" dirty="0"/>
              <a:t>Experiencia práctica en el trabajo</a:t>
            </a:r>
          </a:p>
          <a:p>
            <a:pPr marL="342900" indent="-342900"/>
            <a:r>
              <a:rPr lang="es-MX" sz="2000" dirty="0"/>
              <a:t>Ayuda con su currículum</a:t>
            </a:r>
          </a:p>
          <a:p>
            <a:pPr marL="342900" indent="-342900"/>
            <a:r>
              <a:rPr lang="es-MX" sz="2000" dirty="0"/>
              <a:t>Oportunidades para establecer redes</a:t>
            </a:r>
          </a:p>
          <a:p>
            <a:pPr marL="342900" indent="-342900"/>
            <a:r>
              <a:rPr lang="es-MX" sz="2000" dirty="0"/>
              <a:t>Créditos para graduar</a:t>
            </a:r>
            <a:br>
              <a:rPr lang="es-MX" sz="2000" dirty="0"/>
            </a:br>
            <a:r>
              <a:rPr lang="es-MX" sz="2000" dirty="0"/>
              <a:t>(Es un requisito para algunos programas)</a:t>
            </a:r>
          </a:p>
          <a:p>
            <a:pPr marL="342900" indent="-342900"/>
            <a:r>
              <a:rPr lang="es-MX" sz="2000" dirty="0"/>
              <a:t>Compensación monetaria (a veces)</a:t>
            </a:r>
          </a:p>
        </p:txBody>
      </p:sp>
      <p:pic>
        <p:nvPicPr>
          <p:cNvPr id="7" name="Picture 6">
            <a:extLst>
              <a:ext uri="{FF2B5EF4-FFF2-40B4-BE49-F238E27FC236}">
                <a16:creationId xmlns:a16="http://schemas.microsoft.com/office/drawing/2014/main" id="{41B6FBA9-3626-498B-BF11-6AA37D2E538D}"/>
              </a:ext>
            </a:extLst>
          </p:cNvPr>
          <p:cNvPicPr>
            <a:picLocks noChangeAspect="1"/>
          </p:cNvPicPr>
          <p:nvPr/>
        </p:nvPicPr>
        <p:blipFill rotWithShape="1">
          <a:blip r:embed="rId3"/>
          <a:srcRect l="13836" r="8053"/>
          <a:stretch/>
        </p:blipFill>
        <p:spPr>
          <a:xfrm>
            <a:off x="6578280" y="1659159"/>
            <a:ext cx="4915382" cy="3539682"/>
          </a:xfrm>
          <a:prstGeom prst="rect">
            <a:avLst/>
          </a:prstGeom>
          <a:ln w="76200">
            <a:solidFill>
              <a:srgbClr val="00AF66"/>
            </a:solidFill>
          </a:ln>
        </p:spPr>
      </p:pic>
    </p:spTree>
    <p:extLst>
      <p:ext uri="{BB962C8B-B14F-4D97-AF65-F5344CB8AC3E}">
        <p14:creationId xmlns:p14="http://schemas.microsoft.com/office/powerpoint/2010/main" val="417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30E268-E1F0-4E50-9633-53E9DB0C44E6}"/>
              </a:ext>
            </a:extLst>
          </p:cNvPr>
          <p:cNvSpPr>
            <a:spLocks noGrp="1"/>
          </p:cNvSpPr>
          <p:nvPr>
            <p:ph type="title"/>
          </p:nvPr>
        </p:nvSpPr>
        <p:spPr>
          <a:xfrm>
            <a:off x="838200" y="365125"/>
            <a:ext cx="10515600" cy="1325563"/>
          </a:xfrm>
        </p:spPr>
        <p:txBody>
          <a:bodyPr/>
          <a:lstStyle/>
          <a:p>
            <a:r>
              <a:rPr lang="es-MX">
                <a:solidFill>
                  <a:srgbClr val="00AF66"/>
                </a:solidFill>
              </a:rPr>
              <a:t>Opciones para ahorrar</a:t>
            </a:r>
          </a:p>
        </p:txBody>
      </p:sp>
      <p:graphicFrame>
        <p:nvGraphicFramePr>
          <p:cNvPr id="6" name="Table 5">
            <a:extLst>
              <a:ext uri="{FF2B5EF4-FFF2-40B4-BE49-F238E27FC236}">
                <a16:creationId xmlns:a16="http://schemas.microsoft.com/office/drawing/2014/main" id="{4B5A88FA-2753-43C5-84C6-41B0DE536355}"/>
              </a:ext>
            </a:extLst>
          </p:cNvPr>
          <p:cNvGraphicFramePr>
            <a:graphicFrameLocks noGrp="1"/>
          </p:cNvGraphicFramePr>
          <p:nvPr>
            <p:extLst/>
          </p:nvPr>
        </p:nvGraphicFramePr>
        <p:xfrm>
          <a:off x="627320" y="1690688"/>
          <a:ext cx="11036595" cy="4501839"/>
        </p:xfrm>
        <a:graphic>
          <a:graphicData uri="http://schemas.openxmlformats.org/drawingml/2006/table">
            <a:tbl>
              <a:tblPr firstRow="1" bandRow="1">
                <a:tableStyleId>{5C22544A-7EE6-4342-B048-85BDC9FD1C3A}</a:tableStyleId>
              </a:tblPr>
              <a:tblGrid>
                <a:gridCol w="3678865">
                  <a:extLst>
                    <a:ext uri="{9D8B030D-6E8A-4147-A177-3AD203B41FA5}">
                      <a16:colId xmlns:a16="http://schemas.microsoft.com/office/drawing/2014/main" val="1228194547"/>
                    </a:ext>
                  </a:extLst>
                </a:gridCol>
                <a:gridCol w="3678865">
                  <a:extLst>
                    <a:ext uri="{9D8B030D-6E8A-4147-A177-3AD203B41FA5}">
                      <a16:colId xmlns:a16="http://schemas.microsoft.com/office/drawing/2014/main" val="3908680659"/>
                    </a:ext>
                  </a:extLst>
                </a:gridCol>
                <a:gridCol w="3678865">
                  <a:extLst>
                    <a:ext uri="{9D8B030D-6E8A-4147-A177-3AD203B41FA5}">
                      <a16:colId xmlns:a16="http://schemas.microsoft.com/office/drawing/2014/main" val="2604391622"/>
                    </a:ext>
                  </a:extLst>
                </a:gridCol>
              </a:tblGrid>
              <a:tr h="870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4000"/>
                        <a:t>Banco o Unión de crédito</a:t>
                      </a:r>
                      <a:endParaRPr lang="es-MX" sz="4000" dirty="0"/>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AF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4000"/>
                        <a:t>my529</a:t>
                      </a:r>
                      <a:endParaRPr lang="es-MX" sz="4000" dirty="0"/>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AF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4000"/>
                        <a:t>ABLE Account</a:t>
                      </a:r>
                      <a:endParaRPr lang="es-MX" sz="40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DC4405"/>
                    </a:solidFill>
                  </a:tcPr>
                </a:tc>
                <a:extLst>
                  <a:ext uri="{0D108BD9-81ED-4DB2-BD59-A6C34878D82A}">
                    <a16:rowId xmlns:a16="http://schemas.microsoft.com/office/drawing/2014/main" val="2805488265"/>
                  </a:ext>
                </a:extLst>
              </a:tr>
              <a:tr h="319119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800" dirty="0"/>
                        <a:t>Gana interés</a:t>
                      </a:r>
                    </a:p>
                    <a:p>
                      <a:pPr marL="285750" indent="-285750">
                        <a:buFont typeface="Arial" panose="020B0604020202020204" pitchFamily="34" charset="0"/>
                        <a:buChar char="•"/>
                      </a:pPr>
                      <a:endParaRPr lang="es-MX" sz="2800" dirty="0"/>
                    </a:p>
                  </a:txBody>
                  <a:tcPr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F66">
                        <a:alpha val="40000"/>
                      </a:srgbClr>
                    </a:solidFill>
                  </a:tcPr>
                </a:tc>
                <a:tc>
                  <a:txBody>
                    <a:bodyPr/>
                    <a:lstStyle/>
                    <a:p>
                      <a:pPr marL="285750" indent="-285750">
                        <a:buFont typeface="Arial" panose="020B0604020202020204" pitchFamily="34" charset="0"/>
                        <a:buChar char="•"/>
                      </a:pPr>
                      <a:r>
                        <a:rPr lang="es-MX" sz="2800" dirty="0"/>
                        <a:t>Cuenta de inversión</a:t>
                      </a:r>
                    </a:p>
                    <a:p>
                      <a:pPr marL="285750" indent="-285750">
                        <a:buFont typeface="Arial" panose="020B0604020202020204" pitchFamily="34" charset="0"/>
                        <a:buChar char="•"/>
                      </a:pPr>
                      <a:r>
                        <a:rPr lang="es-MX" sz="2800" dirty="0"/>
                        <a:t>Visita </a:t>
                      </a:r>
                      <a:r>
                        <a:rPr lang="es-MX" sz="2800" dirty="0">
                          <a:hlinkClick r:id="rId3"/>
                        </a:rPr>
                        <a:t>my529.org</a:t>
                      </a:r>
                      <a:r>
                        <a:rPr lang="es-MX" sz="2800" dirty="0"/>
                        <a:t> para más informacion  sobre el plan de Utah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2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2000" dirty="0"/>
                        <a:t>Short video - </a:t>
                      </a:r>
                      <a:r>
                        <a:rPr lang="es-MX" sz="2000" dirty="0">
                          <a:hlinkClick r:id="rId4"/>
                        </a:rPr>
                        <a:t>https://youtu.be/tur4nwALKJE</a:t>
                      </a:r>
                      <a:endParaRPr lang="es-MX" sz="2000" dirty="0"/>
                    </a:p>
                  </a:txBody>
                  <a:tcPr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F66">
                        <a:alpha val="40000"/>
                      </a:srgbClr>
                    </a:solidFill>
                  </a:tcPr>
                </a:tc>
                <a:tc>
                  <a:txBody>
                    <a:bodyPr/>
                    <a:lstStyle/>
                    <a:p>
                      <a:pPr marL="285750" indent="-285750">
                        <a:buFont typeface="Arial" panose="020B0604020202020204" pitchFamily="34" charset="0"/>
                        <a:buChar char="•"/>
                      </a:pPr>
                      <a:r>
                        <a:rPr lang="es-MX" sz="2800" dirty="0"/>
                        <a:t>Cuenta de inversion, pero es para gastos calificados de discapacidades</a:t>
                      </a:r>
                      <a:endParaRPr lang="es-MX" sz="2800" dirty="0">
                        <a:hlinkClick r:id="rId5"/>
                      </a:endParaRPr>
                    </a:p>
                    <a:p>
                      <a:pPr marL="285750" indent="-285750">
                        <a:buFont typeface="Arial" panose="020B0604020202020204" pitchFamily="34" charset="0"/>
                        <a:buChar char="•"/>
                      </a:pPr>
                      <a:r>
                        <a:rPr lang="es-MX" sz="2800" noProof="0" dirty="0" err="1">
                          <a:hlinkClick r:id="rId5"/>
                        </a:rPr>
                        <a:t>ableut</a:t>
                      </a:r>
                      <a:r>
                        <a:rPr lang="es-MX" sz="2800" dirty="0">
                          <a:hlinkClick r:id="rId5"/>
                        </a:rPr>
                        <a:t>.</a:t>
                      </a:r>
                      <a:r>
                        <a:rPr lang="es-MX" sz="2800" dirty="0" err="1">
                          <a:hlinkClick r:id="rId5"/>
                        </a:rPr>
                        <a:t>com</a:t>
                      </a:r>
                      <a:endParaRPr lang="es-MX" sz="2800" dirty="0"/>
                    </a:p>
                    <a:p>
                      <a:pPr marL="285750" indent="-285750">
                        <a:buFont typeface="Arial" panose="020B0604020202020204" pitchFamily="34" charset="0"/>
                        <a:buChar char="•"/>
                      </a:pPr>
                      <a:r>
                        <a:rPr lang="es-MX" sz="2800" dirty="0">
                          <a:hlinkClick r:id="rId6"/>
                        </a:rPr>
                        <a:t>stableaccount.com</a:t>
                      </a:r>
                      <a:r>
                        <a:rPr lang="es-MX" sz="2800" dirty="0"/>
                        <a:t> </a:t>
                      </a:r>
                    </a:p>
                    <a:p>
                      <a:pPr marL="285750" indent="-285750">
                        <a:buFont typeface="Arial" panose="020B0604020202020204" pitchFamily="34" charset="0"/>
                        <a:buChar char="•"/>
                      </a:pPr>
                      <a:endParaRPr lang="es-MX" sz="2800" dirty="0"/>
                    </a:p>
                  </a:txBody>
                  <a:tcPr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4405">
                        <a:alpha val="40000"/>
                      </a:srgbClr>
                    </a:solidFill>
                  </a:tcPr>
                </a:tc>
                <a:extLst>
                  <a:ext uri="{0D108BD9-81ED-4DB2-BD59-A6C34878D82A}">
                    <a16:rowId xmlns:a16="http://schemas.microsoft.com/office/drawing/2014/main" val="2596690783"/>
                  </a:ext>
                </a:extLst>
              </a:tr>
            </a:tbl>
          </a:graphicData>
        </a:graphic>
      </p:graphicFrame>
      <p:pic>
        <p:nvPicPr>
          <p:cNvPr id="4" name="Graphic 3" descr="Presentation with media">
            <a:hlinkClick r:id="rId4"/>
            <a:extLst>
              <a:ext uri="{FF2B5EF4-FFF2-40B4-BE49-F238E27FC236}">
                <a16:creationId xmlns:a16="http://schemas.microsoft.com/office/drawing/2014/main" id="{94B46E67-A657-4252-ACF2-8325173ABC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8302" y="2089522"/>
            <a:ext cx="457200" cy="457200"/>
          </a:xfrm>
          <a:prstGeom prst="rect">
            <a:avLst/>
          </a:prstGeom>
        </p:spPr>
      </p:pic>
    </p:spTree>
    <p:extLst>
      <p:ext uri="{BB962C8B-B14F-4D97-AF65-F5344CB8AC3E}">
        <p14:creationId xmlns:p14="http://schemas.microsoft.com/office/powerpoint/2010/main" val="379653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err="1">
                <a:solidFill>
                  <a:schemeClr val="bg1"/>
                </a:solidFill>
              </a:rPr>
              <a:t>Estudiantes</a:t>
            </a:r>
            <a:r>
              <a:rPr lang="en-US" sz="6000" dirty="0">
                <a:solidFill>
                  <a:schemeClr val="bg1"/>
                </a:solidFill>
              </a:rPr>
              <a:t> con </a:t>
            </a:r>
            <a:r>
              <a:rPr lang="en-US" sz="6000" dirty="0" err="1">
                <a:solidFill>
                  <a:schemeClr val="bg1"/>
                </a:solidFill>
              </a:rPr>
              <a:t>Disabilidades</a:t>
            </a:r>
            <a:endParaRPr lang="en-US" sz="6000" dirty="0">
              <a:solidFill>
                <a:schemeClr val="bg1"/>
              </a:solidFill>
            </a:endParaRPr>
          </a:p>
        </p:txBody>
      </p:sp>
    </p:spTree>
    <p:extLst>
      <p:ext uri="{BB962C8B-B14F-4D97-AF65-F5344CB8AC3E}">
        <p14:creationId xmlns:p14="http://schemas.microsoft.com/office/powerpoint/2010/main" val="222102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2E3B60-CD74-4F69-A12E-10EAD6FBA401}"/>
              </a:ext>
            </a:extLst>
          </p:cNvPr>
          <p:cNvSpPr txBox="1"/>
          <p:nvPr/>
        </p:nvSpPr>
        <p:spPr>
          <a:xfrm>
            <a:off x="6412089" y="6123543"/>
            <a:ext cx="54124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prstClr val="black"/>
                </a:solidFill>
                <a:latin typeface="Calibri" panose="020F0502020204030204" pitchFamily="34" charset="0"/>
                <a:ea typeface="Roboto"/>
                <a:cs typeface="Calibri" panose="020F0502020204030204" pitchFamily="34" charset="0"/>
                <a:sym typeface="Roboto"/>
              </a:rPr>
              <a:t>Fuente</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Roboto"/>
                <a:cs typeface="Calibri" panose="020F0502020204030204" pitchFamily="34" charset="0"/>
                <a:sym typeface="Roboto"/>
              </a:rPr>
              <a:t>:  </a:t>
            </a:r>
            <a:r>
              <a:rPr kumimoji="0" lang="en-US" sz="1600" b="0" i="1" u="sng" strike="noStrike" kern="1200" cap="none" spc="0" normalizeH="0" baseline="0" noProof="0" dirty="0">
                <a:ln>
                  <a:noFill/>
                </a:ln>
                <a:solidFill>
                  <a:srgbClr val="0563C1"/>
                </a:solidFill>
                <a:effectLst/>
                <a:uLnTx/>
                <a:uFillTx/>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rPr>
              <a:t>https://www.parentcenterhub.org/accommodations/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C5837F12-A089-4AF9-8E54-38F0E20CA394}"/>
              </a:ext>
            </a:extLst>
          </p:cNvPr>
          <p:cNvSpPr txBox="1">
            <a:spLocks/>
          </p:cNvSpPr>
          <p:nvPr/>
        </p:nvSpPr>
        <p:spPr>
          <a:xfrm>
            <a:off x="6172200" y="2602778"/>
            <a:ext cx="5243187" cy="35948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600" dirty="0"/>
              <a:t>Se realizan adaptaciones en los campus universitarios para crear accesibilidad para los estudiantes con discapacidades, pero no se realizan ajustes a los requisitos del curso ni al plan de estudios</a:t>
            </a:r>
          </a:p>
          <a:p>
            <a:pPr lvl="1"/>
            <a:r>
              <a:rPr lang="es-MX" sz="1600" dirty="0">
                <a:latin typeface="Calibri" panose="020F0502020204030204" pitchFamily="34" charset="0"/>
                <a:ea typeface="Roboto"/>
                <a:cs typeface="Calibri" panose="020F0502020204030204" pitchFamily="34" charset="0"/>
                <a:sym typeface="Roboto"/>
              </a:rPr>
              <a:t>Por ejemplo, tutorías especializadas, audiolibros/grabados, anotadores de clases, asientos preferenciales, apuntes de conferencias, guías de estudio, etc.</a:t>
            </a:r>
            <a:endParaRPr lang="en-US" sz="2667" u="sng" dirty="0">
              <a:solidFill>
                <a:schemeClr val="hlink"/>
              </a:solidFill>
              <a:highlight>
                <a:srgbClr val="FFFF00"/>
              </a:highlight>
              <a:latin typeface="Calibri" panose="020F0502020204030204" pitchFamily="34" charset="0"/>
              <a:ea typeface="Roboto"/>
              <a:cs typeface="Calibri" panose="020F0502020204030204" pitchFamily="34" charset="0"/>
              <a:sym typeface="Roboto"/>
            </a:endParaRPr>
          </a:p>
          <a:p>
            <a:pPr marL="186262" indent="0" algn="r">
              <a:buFont typeface="Arial" panose="020B0604020202020204" pitchFamily="34" charset="0"/>
              <a:buNone/>
            </a:pPr>
            <a:endParaRPr lang="en-US" sz="1600" u="sng" dirty="0">
              <a:solidFill>
                <a:schemeClr val="hlink"/>
              </a:solidFill>
              <a:highlight>
                <a:srgbClr val="FFFF00"/>
              </a:highlight>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endParaRPr>
          </a:p>
        </p:txBody>
      </p:sp>
      <p:sp>
        <p:nvSpPr>
          <p:cNvPr id="8" name="Text Placeholder 4">
            <a:extLst>
              <a:ext uri="{FF2B5EF4-FFF2-40B4-BE49-F238E27FC236}">
                <a16:creationId xmlns:a16="http://schemas.microsoft.com/office/drawing/2014/main" id="{CF82F7C6-E21B-442B-8858-50A90156C407}"/>
              </a:ext>
            </a:extLst>
          </p:cNvPr>
          <p:cNvSpPr txBox="1">
            <a:spLocks/>
          </p:cNvSpPr>
          <p:nvPr/>
        </p:nvSpPr>
        <p:spPr>
          <a:xfrm>
            <a:off x="6172200" y="1778867"/>
            <a:ext cx="5486400" cy="824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t>Acomodaciones</a:t>
            </a:r>
            <a:r>
              <a:rPr lang="en-US" b="1" dirty="0"/>
              <a:t>: </a:t>
            </a:r>
            <a:r>
              <a:rPr lang="en-US" b="1" dirty="0" err="1"/>
              <a:t>Educación</a:t>
            </a:r>
            <a:r>
              <a:rPr lang="en-US" b="1" dirty="0"/>
              <a:t> superior</a:t>
            </a:r>
          </a:p>
        </p:txBody>
      </p:sp>
      <p:sp>
        <p:nvSpPr>
          <p:cNvPr id="7" name="Text Placeholder 3">
            <a:extLst>
              <a:ext uri="{FF2B5EF4-FFF2-40B4-BE49-F238E27FC236}">
                <a16:creationId xmlns:a16="http://schemas.microsoft.com/office/drawing/2014/main" id="{27E054C9-22F5-4778-A910-6D495AD56EF0}"/>
              </a:ext>
            </a:extLst>
          </p:cNvPr>
          <p:cNvSpPr txBox="1">
            <a:spLocks/>
          </p:cNvSpPr>
          <p:nvPr/>
        </p:nvSpPr>
        <p:spPr>
          <a:xfrm>
            <a:off x="839788" y="2602779"/>
            <a:ext cx="5157600" cy="368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600" dirty="0"/>
              <a:t>Se realizan modificaciones a las tareas y al plan de estudios para cumplir con los requisitos de acceso gratuito a la educación de publicaciones, también conocido como FAPE, en la educación secundaria</a:t>
            </a:r>
          </a:p>
          <a:p>
            <a:pPr lvl="1"/>
            <a:r>
              <a:rPr lang="es-MX" sz="1600" dirty="0"/>
              <a:t>Por ejemplo, un número reducido de preguntas en las tareas, reducción de temas tratados en clase, uso de una lista de palabras o una lista de fórmulas matemáticas</a:t>
            </a:r>
            <a:endParaRPr lang="en-US" sz="2667" dirty="0">
              <a:highlight>
                <a:srgbClr val="FFFF00"/>
              </a:highlight>
            </a:endParaRPr>
          </a:p>
        </p:txBody>
      </p:sp>
      <p:sp>
        <p:nvSpPr>
          <p:cNvPr id="6" name="Text Placeholder 2">
            <a:extLst>
              <a:ext uri="{FF2B5EF4-FFF2-40B4-BE49-F238E27FC236}">
                <a16:creationId xmlns:a16="http://schemas.microsoft.com/office/drawing/2014/main" id="{F74A9A1E-480F-4BBB-9D29-A70EE6220EF1}"/>
              </a:ext>
            </a:extLst>
          </p:cNvPr>
          <p:cNvSpPr txBox="1">
            <a:spLocks/>
          </p:cNvSpPr>
          <p:nvPr/>
        </p:nvSpPr>
        <p:spPr>
          <a:xfrm>
            <a:off x="839788" y="1778867"/>
            <a:ext cx="5157600" cy="824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t>Modificaciones</a:t>
            </a:r>
            <a:r>
              <a:rPr lang="en-US" b="1" dirty="0"/>
              <a:t>: </a:t>
            </a:r>
            <a:r>
              <a:rPr lang="en-US" b="1" dirty="0" err="1"/>
              <a:t>Grados</a:t>
            </a:r>
            <a:r>
              <a:rPr lang="en-US" b="1" dirty="0"/>
              <a:t> K-12</a:t>
            </a:r>
          </a:p>
        </p:txBody>
      </p:sp>
      <p:sp>
        <p:nvSpPr>
          <p:cNvPr id="5" name="Title 1">
            <a:extLst>
              <a:ext uri="{FF2B5EF4-FFF2-40B4-BE49-F238E27FC236}">
                <a16:creationId xmlns:a16="http://schemas.microsoft.com/office/drawing/2014/main" id="{C2B5FB73-AC48-4FBD-8291-A9CFEAD7CCA1}"/>
              </a:ext>
            </a:extLst>
          </p:cNvPr>
          <p:cNvSpPr>
            <a:spLocks noGrp="1"/>
          </p:cNvSpPr>
          <p:nvPr>
            <p:ph type="title"/>
          </p:nvPr>
        </p:nvSpPr>
        <p:spPr>
          <a:xfrm>
            <a:off x="839788" y="365125"/>
            <a:ext cx="10515600" cy="1325563"/>
          </a:xfrm>
        </p:spPr>
        <p:txBody>
          <a:bodyPr/>
          <a:lstStyle/>
          <a:p>
            <a:r>
              <a:rPr lang="en-US" dirty="0" err="1"/>
              <a:t>Modificaciones</a:t>
            </a:r>
            <a:r>
              <a:rPr lang="en" dirty="0"/>
              <a:t> vs. </a:t>
            </a:r>
            <a:r>
              <a:rPr lang="en-US" dirty="0" err="1"/>
              <a:t>Acomodaciones</a:t>
            </a:r>
            <a:endParaRPr lang="en-US" dirty="0">
              <a:solidFill>
                <a:srgbClr val="DC4405"/>
              </a:solidFill>
            </a:endParaRPr>
          </a:p>
        </p:txBody>
      </p:sp>
    </p:spTree>
    <p:extLst>
      <p:ext uri="{BB962C8B-B14F-4D97-AF65-F5344CB8AC3E}">
        <p14:creationId xmlns:p14="http://schemas.microsoft.com/office/powerpoint/2010/main" val="208395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s-MX">
                <a:solidFill>
                  <a:srgbClr val="DC4405"/>
                </a:solidFill>
              </a:rPr>
              <a:t>La forma de FERPA:</a:t>
            </a:r>
            <a:r>
              <a:rPr lang="es-MX" b="0"/>
              <a:t> Forma de divulgación de información del estudiante</a:t>
            </a:r>
            <a:endParaRPr lang="es-MX">
              <a:solidFill>
                <a:srgbClr val="DC4405"/>
              </a:solidFill>
            </a:endParaRP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200" y="1690735"/>
            <a:ext cx="10515600"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None/>
            </a:pPr>
            <a:r>
              <a:rPr lang="es-MX" sz="2000" b="1" i="1" dirty="0">
                <a:solidFill>
                  <a:srgbClr val="030A13"/>
                </a:solidFill>
              </a:rPr>
              <a:t>“FERPA da a los padres ciertos derechos con respecto a los registros educativos de sus hijos. Estos derechos se transfieren al estudiante cuando cumple 18 años o asiste a una escuela superior al nivel de la escuela secundaria”– Una cita del EE.UU. Departamento de Educación traducida del ingles al español por la oficina de USHE</a:t>
            </a:r>
            <a:br>
              <a:rPr lang="es-MX" sz="2000" b="1" i="1" dirty="0">
                <a:solidFill>
                  <a:srgbClr val="030A13"/>
                </a:solidFill>
              </a:rPr>
            </a:br>
            <a:endParaRPr lang="es-MX" sz="2000" b="1" i="1" dirty="0">
              <a:solidFill>
                <a:srgbClr val="030A13"/>
              </a:solidFill>
            </a:endParaRPr>
          </a:p>
          <a:p>
            <a:pPr marL="609585" indent="-474121">
              <a:spcBef>
                <a:spcPts val="0"/>
              </a:spcBef>
              <a:buSzPct val="70000"/>
              <a:buFont typeface="Calibri"/>
              <a:buChar char="•"/>
            </a:pPr>
            <a:r>
              <a:rPr lang="es-MX" sz="2400" dirty="0"/>
              <a:t>El estudiante tiene que pedir la forma, el padre no puede hacerlo</a:t>
            </a:r>
          </a:p>
          <a:p>
            <a:pPr marL="1066785" lvl="1" indent="-474121">
              <a:spcBef>
                <a:spcPts val="0"/>
              </a:spcBef>
              <a:buSzPct val="70000"/>
              <a:buFont typeface="Calibri"/>
              <a:buChar char="•"/>
            </a:pPr>
            <a:r>
              <a:rPr lang="es-MX" sz="2000" dirty="0"/>
              <a:t>El estudiante tiene que escoger y estar de acuerdo con quien puede recibir los registros o expediente educativo</a:t>
            </a:r>
          </a:p>
          <a:p>
            <a:pPr marL="609585" indent="-474121">
              <a:spcBef>
                <a:spcPts val="0"/>
              </a:spcBef>
              <a:buSzPct val="70000"/>
              <a:buFont typeface="Calibri"/>
              <a:buChar char="•"/>
            </a:pPr>
            <a:r>
              <a:rPr lang="es-MX" sz="2400" dirty="0"/>
              <a:t>Esto puede ser muy útil para estudiantes que tienen planes para aplazar</a:t>
            </a:r>
          </a:p>
          <a:p>
            <a:pPr marL="1066785" lvl="1" indent="-474121">
              <a:spcBef>
                <a:spcPts val="0"/>
              </a:spcBef>
              <a:buSzPct val="70000"/>
              <a:buFont typeface="Calibri"/>
              <a:buChar char="•"/>
            </a:pPr>
            <a:r>
              <a:rPr lang="es-MX" sz="2000" dirty="0"/>
              <a:t>Por ejemplo, servicio militar, misión eclesiástica, servicio humanitario, etc.</a:t>
            </a:r>
            <a:endParaRPr lang="es-MX" dirty="0"/>
          </a:p>
          <a:p>
            <a:pPr marL="135463" indent="0">
              <a:spcBef>
                <a:spcPts val="0"/>
              </a:spcBef>
              <a:buSzPct val="70000"/>
              <a:buFont typeface="Arial" panose="020B0604020202020204" pitchFamily="34" charset="0"/>
              <a:buNone/>
            </a:pPr>
            <a:endParaRPr lang="es-MX" sz="2400" dirty="0"/>
          </a:p>
          <a:p>
            <a:pPr marL="135463" indent="0">
              <a:spcBef>
                <a:spcPts val="0"/>
              </a:spcBef>
              <a:buSzPct val="70000"/>
              <a:buFont typeface="Arial" panose="020B0604020202020204" pitchFamily="34" charset="0"/>
              <a:buNone/>
            </a:pPr>
            <a:r>
              <a:rPr lang="es-MX" sz="2400" dirty="0"/>
              <a:t>Recuerde que, si quiere que un adulto confiado esté involucrado con la información, reuniones, y conversaciones sobre su experiencia en la universidad, debe firmar esta forma</a:t>
            </a:r>
          </a:p>
        </p:txBody>
      </p:sp>
      <p:sp>
        <p:nvSpPr>
          <p:cNvPr id="6" name="TextBox 5">
            <a:extLst>
              <a:ext uri="{FF2B5EF4-FFF2-40B4-BE49-F238E27FC236}">
                <a16:creationId xmlns:a16="http://schemas.microsoft.com/office/drawing/2014/main" id="{412E02D1-A974-4842-AC13-E322391B5356}"/>
              </a:ext>
            </a:extLst>
          </p:cNvPr>
          <p:cNvSpPr txBox="1"/>
          <p:nvPr/>
        </p:nvSpPr>
        <p:spPr>
          <a:xfrm>
            <a:off x="5102578" y="6347458"/>
            <a:ext cx="6720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Fuente: </a:t>
            </a:r>
            <a:r>
              <a:rPr kumimoji="0" lang="es-MX" sz="1600" b="0" i="1" u="sng" strike="noStrike" kern="1200" cap="none" spc="0" normalizeH="0" baseline="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s-MX" sz="1600" b="0" i="1"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49539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0F6EC11-3B85-4B4E-AC2D-3E7A0F031646}"/>
              </a:ext>
            </a:extLst>
          </p:cNvPr>
          <p:cNvPicPr>
            <a:picLocks noChangeAspect="1"/>
          </p:cNvPicPr>
          <p:nvPr/>
        </p:nvPicPr>
        <p:blipFill rotWithShape="1">
          <a:blip r:embed="rId4">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err="1"/>
              <a:t>Centros</a:t>
            </a:r>
            <a:r>
              <a:rPr lang="en-US" dirty="0"/>
              <a:t> para </a:t>
            </a:r>
            <a:r>
              <a:rPr lang="en-US" dirty="0" err="1"/>
              <a:t>estudiantes</a:t>
            </a:r>
            <a:r>
              <a:rPr lang="en-US" dirty="0"/>
              <a:t> con </a:t>
            </a:r>
            <a:r>
              <a:rPr lang="en-US" dirty="0" err="1"/>
              <a:t>diabilidades</a:t>
            </a:r>
            <a:endParaRPr lang="en-US" dirty="0">
              <a:solidFill>
                <a:srgbClr val="DC4405"/>
              </a:solidFill>
            </a:endParaRPr>
          </a:p>
        </p:txBody>
      </p:sp>
      <p:pic>
        <p:nvPicPr>
          <p:cNvPr id="5" name="Picture 4">
            <a:hlinkClick r:id="rId5"/>
            <a:extLst>
              <a:ext uri="{FF2B5EF4-FFF2-40B4-BE49-F238E27FC236}">
                <a16:creationId xmlns:a16="http://schemas.microsoft.com/office/drawing/2014/main" id="{546A24B3-0BE5-40AB-A6E8-8290231AE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6" name="Picture 5">
            <a:hlinkClick r:id="rId7"/>
            <a:extLst>
              <a:ext uri="{FF2B5EF4-FFF2-40B4-BE49-F238E27FC236}">
                <a16:creationId xmlns:a16="http://schemas.microsoft.com/office/drawing/2014/main" id="{0198BF12-9AAF-4805-9092-5069BD083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7" name="Picture 6">
            <a:hlinkClick r:id="rId9"/>
            <a:extLst>
              <a:ext uri="{FF2B5EF4-FFF2-40B4-BE49-F238E27FC236}">
                <a16:creationId xmlns:a16="http://schemas.microsoft.com/office/drawing/2014/main" id="{62B7DAD1-0DFF-49E6-B032-8D652CE799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8" name="Picture 7">
            <a:hlinkClick r:id="rId11"/>
            <a:extLst>
              <a:ext uri="{FF2B5EF4-FFF2-40B4-BE49-F238E27FC236}">
                <a16:creationId xmlns:a16="http://schemas.microsoft.com/office/drawing/2014/main" id="{A04391DA-FF54-4A65-8E8A-DA0BB3D19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9" name="Picture 8">
            <a:hlinkClick r:id="rId13"/>
            <a:extLst>
              <a:ext uri="{FF2B5EF4-FFF2-40B4-BE49-F238E27FC236}">
                <a16:creationId xmlns:a16="http://schemas.microsoft.com/office/drawing/2014/main" id="{963E95AF-A265-46AA-9A99-8416D58419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10" name="Picture 9">
            <a:hlinkClick r:id="rId15"/>
            <a:extLst>
              <a:ext uri="{FF2B5EF4-FFF2-40B4-BE49-F238E27FC236}">
                <a16:creationId xmlns:a16="http://schemas.microsoft.com/office/drawing/2014/main" id="{B38325F6-68EA-4DB3-9A07-159D09BD74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11" name="Picture 10">
            <a:hlinkClick r:id="rId17"/>
            <a:extLst>
              <a:ext uri="{FF2B5EF4-FFF2-40B4-BE49-F238E27FC236}">
                <a16:creationId xmlns:a16="http://schemas.microsoft.com/office/drawing/2014/main" id="{825F9E20-895C-48CA-9105-FE822C176E6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12" name="Picture 11">
            <a:hlinkClick r:id="rId19"/>
            <a:extLst>
              <a:ext uri="{FF2B5EF4-FFF2-40B4-BE49-F238E27FC236}">
                <a16:creationId xmlns:a16="http://schemas.microsoft.com/office/drawing/2014/main" id="{F05F3F9B-4F4A-45E5-9905-B02DA19FF0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3" name="Picture 12">
            <a:hlinkClick r:id="rId21"/>
            <a:extLst>
              <a:ext uri="{FF2B5EF4-FFF2-40B4-BE49-F238E27FC236}">
                <a16:creationId xmlns:a16="http://schemas.microsoft.com/office/drawing/2014/main" id="{9E1B95F1-C52A-4027-A526-AFAF0F1355DB}"/>
              </a:ext>
            </a:extLst>
          </p:cNvPr>
          <p:cNvPicPr>
            <a:picLocks noChangeAspect="1"/>
          </p:cNvPicPr>
          <p:nvPr/>
        </p:nvPicPr>
        <p:blipFill>
          <a:blip r:embed="rId22"/>
          <a:stretch>
            <a:fillRect/>
          </a:stretch>
        </p:blipFill>
        <p:spPr>
          <a:xfrm>
            <a:off x="6859730" y="5236773"/>
            <a:ext cx="1216152" cy="1216152"/>
          </a:xfrm>
          <a:prstGeom prst="rect">
            <a:avLst/>
          </a:prstGeom>
        </p:spPr>
      </p:pic>
      <p:pic>
        <p:nvPicPr>
          <p:cNvPr id="14" name="Picture 13">
            <a:hlinkClick r:id="rId23"/>
            <a:extLst>
              <a:ext uri="{FF2B5EF4-FFF2-40B4-BE49-F238E27FC236}">
                <a16:creationId xmlns:a16="http://schemas.microsoft.com/office/drawing/2014/main" id="{6FD6714B-EA31-455F-8771-B91D132323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kumimoji="0" lang="en-US" sz="2400" b="1" i="1" u="none" strike="noStrike" kern="1200" cap="none" spc="0" normalizeH="0" baseline="0" noProof="0" dirty="0" err="1">
                <a:ln>
                  <a:noFill/>
                </a:ln>
                <a:solidFill>
                  <a:srgbClr val="3A3F51"/>
                </a:solidFill>
                <a:effectLst/>
                <a:uLnTx/>
                <a:uFillTx/>
                <a:latin typeface="Calibri" panose="020F0502020204030204"/>
                <a:ea typeface="+mn-ea"/>
                <a:cs typeface="+mn-cs"/>
              </a:rPr>
              <a:t>privadas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Universidades </a:t>
            </a:r>
            <a:r>
              <a:rPr lang="es-ES" sz="2400" b="1" i="1" dirty="0">
                <a:solidFill>
                  <a:srgbClr val="3A3F51"/>
                </a:solidFill>
              </a:rPr>
              <a:t>públicas</a:t>
            </a:r>
            <a:endPar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endParaRPr>
          </a:p>
        </p:txBody>
      </p:sp>
      <p:pic>
        <p:nvPicPr>
          <p:cNvPr id="17" name="Picture 16" descr="Diagram&#10;&#10;Description automatically generated">
            <a:hlinkClick r:id="rId25"/>
            <a:extLst>
              <a:ext uri="{FF2B5EF4-FFF2-40B4-BE49-F238E27FC236}">
                <a16:creationId xmlns:a16="http://schemas.microsoft.com/office/drawing/2014/main" id="{8F86B4E8-609E-46B6-83C3-89346ADE96F4}"/>
              </a:ext>
            </a:extLst>
          </p:cNvPr>
          <p:cNvPicPr>
            <a:picLocks noChangeAspect="1"/>
          </p:cNvPicPr>
          <p:nvPr/>
        </p:nvPicPr>
        <p:blipFill rotWithShape="1">
          <a:blip r:embed="rId26">
            <a:extLst>
              <a:ext uri="{28A0092B-C50C-407E-A947-70E740481C1C}">
                <a14:useLocalDpi xmlns:a14="http://schemas.microsoft.com/office/drawing/2010/main" val="0"/>
              </a:ext>
            </a:extLst>
          </a:blip>
          <a:srcRect l="3510" t="6380" r="2682" b="7523"/>
          <a:stretch/>
        </p:blipFill>
        <p:spPr>
          <a:xfrm>
            <a:off x="4344108" y="1832893"/>
            <a:ext cx="1609344" cy="922669"/>
          </a:xfrm>
          <a:prstGeom prst="rect">
            <a:avLst/>
          </a:prstGeom>
        </p:spPr>
      </p:pic>
      <p:grpSp>
        <p:nvGrpSpPr>
          <p:cNvPr id="18" name="Group 17">
            <a:extLst>
              <a:ext uri="{FF2B5EF4-FFF2-40B4-BE49-F238E27FC236}">
                <a16:creationId xmlns:a16="http://schemas.microsoft.com/office/drawing/2014/main" id="{9E223023-02E3-4EA5-9BD9-4A1CBB05428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21" name="Picture 20">
            <a:hlinkClick r:id="rId27"/>
            <a:extLst>
              <a:ext uri="{FF2B5EF4-FFF2-40B4-BE49-F238E27FC236}">
                <a16:creationId xmlns:a16="http://schemas.microsoft.com/office/drawing/2014/main" id="{50BA84B7-445D-48D8-8C5E-CDC64CAE836C}"/>
              </a:ext>
            </a:extLst>
          </p:cNvPr>
          <p:cNvPicPr>
            <a:picLocks noChangeAspect="1"/>
          </p:cNvPicPr>
          <p:nvPr/>
        </p:nvPicPr>
        <p:blipFill>
          <a:blip r:embed="rId28"/>
          <a:stretch>
            <a:fillRect/>
          </a:stretch>
        </p:blipFill>
        <p:spPr>
          <a:xfrm>
            <a:off x="550141" y="1922776"/>
            <a:ext cx="2011680" cy="742903"/>
          </a:xfrm>
          <a:prstGeom prst="rect">
            <a:avLst/>
          </a:prstGeom>
        </p:spPr>
      </p:pic>
      <p:pic>
        <p:nvPicPr>
          <p:cNvPr id="22" name="Picture 21">
            <a:hlinkClick r:id="rId29"/>
            <a:extLst>
              <a:ext uri="{FF2B5EF4-FFF2-40B4-BE49-F238E27FC236}">
                <a16:creationId xmlns:a16="http://schemas.microsoft.com/office/drawing/2014/main" id="{9967C05B-E931-467C-9BAC-ADDDD04F0AA9}"/>
              </a:ext>
            </a:extLst>
          </p:cNvPr>
          <p:cNvPicPr>
            <a:picLocks noChangeAspect="1"/>
          </p:cNvPicPr>
          <p:nvPr/>
        </p:nvPicPr>
        <p:blipFill>
          <a:blip r:embed="rId30"/>
          <a:stretch>
            <a:fillRect/>
          </a:stretch>
        </p:blipFill>
        <p:spPr>
          <a:xfrm>
            <a:off x="2792746" y="1837027"/>
            <a:ext cx="1320437" cy="914400"/>
          </a:xfrm>
          <a:prstGeom prst="rect">
            <a:avLst/>
          </a:prstGeom>
        </p:spPr>
      </p:pic>
      <p:pic>
        <p:nvPicPr>
          <p:cNvPr id="23" name="Picture 22">
            <a:hlinkClick r:id="rId31"/>
            <a:extLst>
              <a:ext uri="{FF2B5EF4-FFF2-40B4-BE49-F238E27FC236}">
                <a16:creationId xmlns:a16="http://schemas.microsoft.com/office/drawing/2014/main" id="{4C70C713-84E3-4A2E-9773-FD22A0102A9F}"/>
              </a:ext>
            </a:extLst>
          </p:cNvPr>
          <p:cNvPicPr>
            <a:picLocks noChangeAspect="1"/>
          </p:cNvPicPr>
          <p:nvPr/>
        </p:nvPicPr>
        <p:blipFill rotWithShape="1">
          <a:blip r:embed="rId32"/>
          <a:srcRect l="4340" t="13842" r="3496" b="13213"/>
          <a:stretch/>
        </p:blipFill>
        <p:spPr>
          <a:xfrm>
            <a:off x="6184377" y="1751723"/>
            <a:ext cx="1371600" cy="1085008"/>
          </a:xfrm>
          <a:prstGeom prst="rect">
            <a:avLst/>
          </a:prstGeom>
        </p:spPr>
      </p:pic>
      <p:pic>
        <p:nvPicPr>
          <p:cNvPr id="24" name="Picture 23">
            <a:hlinkClick r:id="rId33"/>
            <a:extLst>
              <a:ext uri="{FF2B5EF4-FFF2-40B4-BE49-F238E27FC236}">
                <a16:creationId xmlns:a16="http://schemas.microsoft.com/office/drawing/2014/main" id="{702A2767-F0B1-46F4-8D2D-AB6CBEA5F88F}"/>
              </a:ext>
            </a:extLst>
          </p:cNvPr>
          <p:cNvPicPr>
            <a:picLocks noChangeAspect="1"/>
          </p:cNvPicPr>
          <p:nvPr/>
        </p:nvPicPr>
        <p:blipFill>
          <a:blip r:embed="rId34"/>
          <a:stretch>
            <a:fillRect/>
          </a:stretch>
        </p:blipFill>
        <p:spPr>
          <a:xfrm>
            <a:off x="7786902" y="1844263"/>
            <a:ext cx="1645920" cy="899928"/>
          </a:xfrm>
          <a:prstGeom prst="rect">
            <a:avLst/>
          </a:prstGeom>
        </p:spPr>
      </p:pic>
      <p:pic>
        <p:nvPicPr>
          <p:cNvPr id="25" name="Picture 24">
            <a:hlinkClick r:id="rId35"/>
            <a:extLst>
              <a:ext uri="{FF2B5EF4-FFF2-40B4-BE49-F238E27FC236}">
                <a16:creationId xmlns:a16="http://schemas.microsoft.com/office/drawing/2014/main" id="{BEA178C6-41B5-482F-B358-3A5DCA985BC0}"/>
              </a:ext>
            </a:extLst>
          </p:cNvPr>
          <p:cNvPicPr>
            <a:picLocks noChangeAspect="1"/>
          </p:cNvPicPr>
          <p:nvPr/>
        </p:nvPicPr>
        <p:blipFill>
          <a:blip r:embed="rId36"/>
          <a:stretch>
            <a:fillRect/>
          </a:stretch>
        </p:blipFill>
        <p:spPr>
          <a:xfrm>
            <a:off x="6002948" y="3202314"/>
            <a:ext cx="2445950" cy="603504"/>
          </a:xfrm>
          <a:prstGeom prst="rect">
            <a:avLst/>
          </a:prstGeom>
        </p:spPr>
      </p:pic>
      <p:pic>
        <p:nvPicPr>
          <p:cNvPr id="26" name="Picture 25">
            <a:hlinkClick r:id="rId37"/>
            <a:extLst>
              <a:ext uri="{FF2B5EF4-FFF2-40B4-BE49-F238E27FC236}">
                <a16:creationId xmlns:a16="http://schemas.microsoft.com/office/drawing/2014/main" id="{041D82DA-6A1C-479B-AFD1-8C8F2BC0E7E5}"/>
              </a:ext>
            </a:extLst>
          </p:cNvPr>
          <p:cNvPicPr>
            <a:picLocks noChangeAspect="1"/>
          </p:cNvPicPr>
          <p:nvPr/>
        </p:nvPicPr>
        <p:blipFill>
          <a:blip r:embed="rId38"/>
          <a:stretch>
            <a:fillRect/>
          </a:stretch>
        </p:blipFill>
        <p:spPr>
          <a:xfrm>
            <a:off x="8690466" y="2914278"/>
            <a:ext cx="1250305" cy="1179576"/>
          </a:xfrm>
          <a:prstGeom prst="rect">
            <a:avLst/>
          </a:prstGeom>
        </p:spPr>
      </p:pic>
      <p:pic>
        <p:nvPicPr>
          <p:cNvPr id="27" name="Picture 26">
            <a:hlinkClick r:id="rId39"/>
            <a:extLst>
              <a:ext uri="{FF2B5EF4-FFF2-40B4-BE49-F238E27FC236}">
                <a16:creationId xmlns:a16="http://schemas.microsoft.com/office/drawing/2014/main" id="{59EE34FF-AAFD-4B1E-A014-BC0762C88919}"/>
              </a:ext>
            </a:extLst>
          </p:cNvPr>
          <p:cNvPicPr>
            <a:picLocks noChangeAspect="1"/>
          </p:cNvPicPr>
          <p:nvPr/>
        </p:nvPicPr>
        <p:blipFill>
          <a:blip r:embed="rId40"/>
          <a:stretch>
            <a:fillRect/>
          </a:stretch>
        </p:blipFill>
        <p:spPr>
          <a:xfrm>
            <a:off x="10182340" y="3001146"/>
            <a:ext cx="1465653" cy="1005840"/>
          </a:xfrm>
          <a:prstGeom prst="rect">
            <a:avLst/>
          </a:prstGeom>
        </p:spPr>
      </p:pic>
    </p:spTree>
    <p:extLst>
      <p:ext uri="{BB962C8B-B14F-4D97-AF65-F5344CB8AC3E}">
        <p14:creationId xmlns:p14="http://schemas.microsoft.com/office/powerpoint/2010/main" val="17127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a:xfrm>
            <a:off x="838200" y="365125"/>
            <a:ext cx="10515600" cy="1325563"/>
          </a:xfrm>
        </p:spPr>
        <p:txBody>
          <a:bodyPr/>
          <a:lstStyle/>
          <a:p>
            <a:pPr algn="ctr"/>
            <a:r>
              <a:rPr lang="es-ES" dirty="0"/>
              <a:t>Maneras de pagar por los gastos de la universidad</a:t>
            </a:r>
            <a:endParaRPr lang="es-MX" dirty="0"/>
          </a:p>
        </p:txBody>
      </p:sp>
      <p:pic>
        <p:nvPicPr>
          <p:cNvPr id="40" name="Content Placeholder 16" descr="Confused person">
            <a:extLst>
              <a:ext uri="{FF2B5EF4-FFF2-40B4-BE49-F238E27FC236}">
                <a16:creationId xmlns:a16="http://schemas.microsoft.com/office/drawing/2014/main" id="{062FE29F-8395-4EED-9E83-8361D1118F45}"/>
              </a:ext>
            </a:extLst>
          </p:cNvPr>
          <p:cNvPicPr>
            <a:picLocks noGrp="1" noChangeAspect="1"/>
          </p:cNvPicPr>
          <p:nvPr>
            <p:ph idx="1"/>
          </p:nvPr>
        </p:nvPicPr>
        <p:blipFill>
          <a:blip r:embed="rId11">
            <a:extLst>
              <a:ext uri="{96DAC541-7B7A-43D3-8B79-37D633B846F1}">
                <asvg:svgBlip xmlns:asvg="http://schemas.microsoft.com/office/drawing/2016/SVG/main" r:embed="rId12"/>
              </a:ext>
            </a:extLst>
          </a:blip>
          <a:stretch>
            <a:fillRect/>
          </a:stretch>
        </p:blipFill>
        <p:spPr>
          <a:xfrm>
            <a:off x="643224" y="2404660"/>
            <a:ext cx="3569087" cy="3569087"/>
          </a:xfrm>
        </p:spPr>
      </p:pic>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a:t>
            </a:r>
            <a:r>
              <a:rPr lang="es-MX" sz="1600" dirty="0" err="1"/>
              <a:t>Distinctas</a:t>
            </a:r>
            <a:r>
              <a:rPr lang="es-MX" sz="1600" dirty="0"/>
              <a:t> de Estudiantes</a:t>
            </a:r>
          </a:p>
        </p:txBody>
      </p:sp>
    </p:spTree>
    <p:extLst>
      <p:ext uri="{BB962C8B-B14F-4D97-AF65-F5344CB8AC3E}">
        <p14:creationId xmlns:p14="http://schemas.microsoft.com/office/powerpoint/2010/main" val="186939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7200" dirty="0" err="1"/>
              <a:t>Preguntas</a:t>
            </a:r>
            <a:r>
              <a:rPr lang="en-US" sz="7200" dirty="0"/>
              <a:t>?</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err="1"/>
              <a:t>Información</a:t>
            </a:r>
            <a:r>
              <a:rPr lang="en-US" dirty="0"/>
              <a:t> del </a:t>
            </a:r>
            <a:r>
              <a:rPr lang="en-US" dirty="0" err="1"/>
              <a:t>contacto</a:t>
            </a:r>
            <a:endParaRPr lang="en-US" dirty="0"/>
          </a:p>
        </p:txBody>
      </p:sp>
    </p:spTree>
    <p:extLst>
      <p:ext uri="{BB962C8B-B14F-4D97-AF65-F5344CB8AC3E}">
        <p14:creationId xmlns:p14="http://schemas.microsoft.com/office/powerpoint/2010/main" val="78432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518075"/>
            <a:ext cx="4429125" cy="4960620"/>
          </a:xfrm>
        </p:spPr>
        <p:txBody>
          <a:bodyPr>
            <a:normAutofit fontScale="92500" lnSpcReduction="20000"/>
          </a:bodyPr>
          <a:lstStyle/>
          <a:p>
            <a:r>
              <a:rPr lang="en-US" sz="2800" dirty="0"/>
              <a:t>C</a:t>
            </a:r>
            <a:r>
              <a:rPr lang="es-MX" sz="2800" dirty="0"/>
              <a:t>ualquier forma de educación después de la </a:t>
            </a:r>
            <a:r>
              <a:rPr lang="es-MX" sz="2800" dirty="0" err="1"/>
              <a:t>high</a:t>
            </a:r>
            <a:r>
              <a:rPr lang="es-MX" sz="2800" dirty="0"/>
              <a:t> </a:t>
            </a:r>
            <a:r>
              <a:rPr lang="es-MX" sz="2800" dirty="0" err="1"/>
              <a:t>school</a:t>
            </a:r>
            <a:endParaRPr lang="es-MX" sz="2800" dirty="0"/>
          </a:p>
          <a:p>
            <a:pPr marL="457200" indent="-457200">
              <a:buFont typeface="Arial" panose="020B0604020202020204" pitchFamily="34" charset="0"/>
              <a:buChar char="•"/>
            </a:pPr>
            <a:r>
              <a:rPr lang="es-MX" sz="2800" dirty="0"/>
              <a:t>Universidad técnica</a:t>
            </a:r>
          </a:p>
          <a:p>
            <a:pPr marL="457200" indent="-457200">
              <a:buFont typeface="Arial" panose="020B0604020202020204" pitchFamily="34" charset="0"/>
              <a:buChar char="•"/>
            </a:pPr>
            <a:r>
              <a:rPr lang="es-MX" sz="2800" dirty="0"/>
              <a:t>Universidad de dos años</a:t>
            </a:r>
          </a:p>
          <a:p>
            <a:pPr marL="457200" indent="-457200">
              <a:buFont typeface="Arial" panose="020B0604020202020204" pitchFamily="34" charset="0"/>
              <a:buChar char="•"/>
            </a:pPr>
            <a:r>
              <a:rPr lang="es-MX" sz="2800" dirty="0"/>
              <a:t>Universidad de cuatro años</a:t>
            </a:r>
          </a:p>
          <a:p>
            <a:endParaRPr lang="es-MX" sz="2800" dirty="0"/>
          </a:p>
          <a:p>
            <a:r>
              <a:rPr lang="es-MX" sz="2800" dirty="0"/>
              <a:t>Formas de educación:</a:t>
            </a:r>
          </a:p>
          <a:p>
            <a:pPr marL="457200" indent="-457200">
              <a:buFont typeface="Arial" panose="020B0604020202020204" pitchFamily="34" charset="0"/>
              <a:buChar char="•"/>
            </a:pPr>
            <a:r>
              <a:rPr lang="es-MX" sz="2800" dirty="0"/>
              <a:t>Certificados y otras credenciales</a:t>
            </a:r>
          </a:p>
          <a:p>
            <a:pPr marL="457200" indent="-457200">
              <a:buFont typeface="Arial" panose="020B0604020202020204" pitchFamily="34" charset="0"/>
              <a:buChar char="•"/>
            </a:pPr>
            <a:r>
              <a:rPr lang="es-MX" sz="2800" dirty="0"/>
              <a:t>Título de asociado</a:t>
            </a:r>
          </a:p>
          <a:p>
            <a:pPr marL="457200" indent="-457200">
              <a:buFont typeface="Arial" panose="020B0604020202020204" pitchFamily="34" charset="0"/>
              <a:buChar char="•"/>
            </a:pPr>
            <a:r>
              <a:rPr lang="es-MX" sz="2800" dirty="0"/>
              <a:t>Licenciatura</a:t>
            </a:r>
          </a:p>
          <a:p>
            <a:pPr marL="457200" indent="-457200">
              <a:buFont typeface="Arial" panose="020B0604020202020204" pitchFamily="34" charset="0"/>
              <a:buChar char="•"/>
            </a:pPr>
            <a:r>
              <a:rPr lang="en-US" sz="2800" dirty="0" err="1"/>
              <a:t>Maestr</a:t>
            </a:r>
            <a:r>
              <a:rPr lang="es-MX" sz="2800" dirty="0"/>
              <a:t>í</a:t>
            </a:r>
            <a:r>
              <a:rPr lang="en-US" sz="2800" dirty="0"/>
              <a:t>as y </a:t>
            </a:r>
            <a:r>
              <a:rPr lang="es-MX" sz="2800" dirty="0"/>
              <a:t>títulos profesionales</a:t>
            </a:r>
          </a:p>
          <a:p>
            <a:endParaRPr lang="es-MX" sz="2800" dirty="0">
              <a:highlight>
                <a:srgbClr val="FFC845"/>
              </a:highlight>
            </a:endParaRPr>
          </a:p>
          <a:p>
            <a:endParaRPr lang="es-MX" sz="2800" dirty="0">
              <a:highlight>
                <a:srgbClr val="FFC845"/>
              </a:highlight>
            </a:endParaRPr>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03804"/>
            <a:ext cx="4257992" cy="1110645"/>
          </a:xfrm>
        </p:spPr>
        <p:txBody>
          <a:bodyPr anchor="ctr">
            <a:normAutofit fontScale="90000"/>
          </a:bodyPr>
          <a:lstStyle/>
          <a:p>
            <a:r>
              <a:rPr lang="es-MX" sz="4400" dirty="0"/>
              <a:t>¿Qué es educación superior?</a:t>
            </a:r>
          </a:p>
        </p:txBody>
      </p:sp>
      <p:pic>
        <p:nvPicPr>
          <p:cNvPr id="2" name="Picture 1">
            <a:extLst>
              <a:ext uri="{FF2B5EF4-FFF2-40B4-BE49-F238E27FC236}">
                <a16:creationId xmlns:a16="http://schemas.microsoft.com/office/drawing/2014/main" id="{1DCC663D-7485-40C4-9C4D-B5F13983D549}"/>
              </a:ext>
            </a:extLst>
          </p:cNvPr>
          <p:cNvPicPr>
            <a:picLocks noChangeAspect="1"/>
          </p:cNvPicPr>
          <p:nvPr/>
        </p:nvPicPr>
        <p:blipFill>
          <a:blip r:embed="rId3"/>
          <a:stretch>
            <a:fillRect/>
          </a:stretch>
        </p:blipFill>
        <p:spPr>
          <a:xfrm>
            <a:off x="5392234" y="203804"/>
            <a:ext cx="6546569" cy="6274891"/>
          </a:xfrm>
          <a:prstGeom prst="rect">
            <a:avLst/>
          </a:prstGeom>
        </p:spPr>
      </p:pic>
    </p:spTree>
    <p:extLst>
      <p:ext uri="{BB962C8B-B14F-4D97-AF65-F5344CB8AC3E}">
        <p14:creationId xmlns:p14="http://schemas.microsoft.com/office/powerpoint/2010/main" val="120420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381C-A2B2-4715-B930-24A9B6B4B976}"/>
              </a:ext>
            </a:extLst>
          </p:cNvPr>
          <p:cNvSpPr>
            <a:spLocks noGrp="1"/>
          </p:cNvSpPr>
          <p:nvPr>
            <p:ph type="title"/>
          </p:nvPr>
        </p:nvSpPr>
        <p:spPr>
          <a:xfrm>
            <a:off x="838200" y="182881"/>
            <a:ext cx="10515600" cy="1031786"/>
          </a:xfrm>
        </p:spPr>
        <p:txBody>
          <a:bodyPr/>
          <a:lstStyle/>
          <a:p>
            <a:r>
              <a:rPr lang="es-MX" dirty="0"/>
              <a:t>¿Cuánto cuesta la universidad?</a:t>
            </a:r>
            <a:endParaRPr lang="es-MX" dirty="0">
              <a:highlight>
                <a:srgbClr val="FFFF00"/>
              </a:highlight>
            </a:endParaRPr>
          </a:p>
        </p:txBody>
      </p:sp>
      <p:sp>
        <p:nvSpPr>
          <p:cNvPr id="3" name="Content Placeholder 2">
            <a:extLst>
              <a:ext uri="{FF2B5EF4-FFF2-40B4-BE49-F238E27FC236}">
                <a16:creationId xmlns:a16="http://schemas.microsoft.com/office/drawing/2014/main" id="{196FB5AD-B9EF-4DE9-8D20-DAF39A9C225E}"/>
              </a:ext>
            </a:extLst>
          </p:cNvPr>
          <p:cNvSpPr>
            <a:spLocks noGrp="1"/>
          </p:cNvSpPr>
          <p:nvPr>
            <p:ph idx="1"/>
          </p:nvPr>
        </p:nvSpPr>
        <p:spPr>
          <a:xfrm>
            <a:off x="838200" y="6280242"/>
            <a:ext cx="10820400" cy="518868"/>
          </a:xfrm>
        </p:spPr>
        <p:txBody>
          <a:bodyPr>
            <a:normAutofit/>
          </a:bodyPr>
          <a:lstStyle/>
          <a:p>
            <a:pPr marL="0" indent="0">
              <a:buNone/>
            </a:pPr>
            <a:r>
              <a:rPr lang="es-ES" sz="2200" dirty="0"/>
              <a:t>*No olvide costos externos como - la comida, la vivienda, los libros, el transporte, etc.</a:t>
            </a:r>
            <a:endParaRPr lang="en-US" sz="2200" dirty="0">
              <a:highlight>
                <a:srgbClr val="FFFF00"/>
              </a:highlight>
            </a:endParaRPr>
          </a:p>
          <a:p>
            <a:pPr marL="0" indent="0">
              <a:buNone/>
            </a:pPr>
            <a:endParaRPr lang="en-US" sz="2200" dirty="0">
              <a:highlight>
                <a:srgbClr val="FFFF00"/>
              </a:highlight>
            </a:endParaRPr>
          </a:p>
          <a:p>
            <a:endParaRPr lang="en-US" sz="2200" dirty="0">
              <a:highlight>
                <a:srgbClr val="FFFF00"/>
              </a:highlight>
            </a:endParaRPr>
          </a:p>
        </p:txBody>
      </p:sp>
      <p:graphicFrame>
        <p:nvGraphicFramePr>
          <p:cNvPr id="7" name="Table 6">
            <a:extLst>
              <a:ext uri="{FF2B5EF4-FFF2-40B4-BE49-F238E27FC236}">
                <a16:creationId xmlns:a16="http://schemas.microsoft.com/office/drawing/2014/main" id="{540342C7-1C35-4170-A6CC-4330A3AD526A}"/>
              </a:ext>
            </a:extLst>
          </p:cNvPr>
          <p:cNvGraphicFramePr>
            <a:graphicFrameLocks noGrp="1"/>
          </p:cNvGraphicFramePr>
          <p:nvPr>
            <p:extLst/>
          </p:nvPr>
        </p:nvGraphicFramePr>
        <p:xfrm>
          <a:off x="838200" y="986025"/>
          <a:ext cx="10820400" cy="21945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42024117"/>
                    </a:ext>
                  </a:extLst>
                </a:gridCol>
                <a:gridCol w="5410200">
                  <a:extLst>
                    <a:ext uri="{9D8B030D-6E8A-4147-A177-3AD203B41FA5}">
                      <a16:colId xmlns:a16="http://schemas.microsoft.com/office/drawing/2014/main" val="1587662665"/>
                    </a:ext>
                  </a:extLst>
                </a:gridCol>
              </a:tblGrid>
              <a:tr h="735122">
                <a:tc gridSpan="2">
                  <a:txBody>
                    <a:bodyPr/>
                    <a:lstStyle/>
                    <a:p>
                      <a:r>
                        <a:rPr lang="es-ES" sz="2400" dirty="0">
                          <a:solidFill>
                            <a:schemeClr val="bg1"/>
                          </a:solidFill>
                        </a:rPr>
                        <a:t>El promedio de matrícula y tarifas de las universidades de dos años en Utah para el año 2022</a:t>
                      </a:r>
                    </a:p>
                  </a:txBody>
                  <a:tcPr>
                    <a:lnL w="12700" cmpd="sng">
                      <a:noFill/>
                    </a:lnL>
                    <a:lnR w="12700" cmpd="sng">
                      <a:noFill/>
                    </a:lnR>
                    <a:lnT w="12700" cmpd="sng">
                      <a:noFill/>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solidFill>
                      <a:srgbClr val="00AFD7"/>
                    </a:solidFill>
                  </a:tcPr>
                </a:tc>
                <a:tc hMerge="1">
                  <a:txBody>
                    <a:bodyPr/>
                    <a:lstStyle/>
                    <a:p>
                      <a:endParaRPr lang="en-US" dirty="0"/>
                    </a:p>
                  </a:txBody>
                  <a:tcPr/>
                </a:tc>
                <a:extLst>
                  <a:ext uri="{0D108BD9-81ED-4DB2-BD59-A6C34878D82A}">
                    <a16:rowId xmlns:a16="http://schemas.microsoft.com/office/drawing/2014/main" val="104678994"/>
                  </a:ext>
                </a:extLst>
              </a:tr>
              <a:tr h="378970">
                <a:tc>
                  <a:txBody>
                    <a:bodyPr/>
                    <a:lstStyle/>
                    <a:p>
                      <a:r>
                        <a:rPr lang="en-US" sz="2400" dirty="0">
                          <a:solidFill>
                            <a:schemeClr val="tx1"/>
                          </a:solidFill>
                        </a:rPr>
                        <a:t>Las universidades </a:t>
                      </a:r>
                      <a:r>
                        <a:rPr lang="es-MX" sz="2400" noProof="0" dirty="0">
                          <a:solidFill>
                            <a:schemeClr val="tx1"/>
                          </a:solidFill>
                        </a:rPr>
                        <a:t>técnicos</a:t>
                      </a:r>
                      <a:endParaRPr lang="es-MX" sz="2400" noProof="0" dirty="0">
                        <a:solidFill>
                          <a:schemeClr val="tx1"/>
                        </a:solidFill>
                        <a:highlight>
                          <a:srgbClr val="FFFF00"/>
                        </a:highlight>
                      </a:endParaRP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$2.10/hour + fees</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740501"/>
                  </a:ext>
                </a:extLst>
              </a:tr>
              <a:tr h="378970">
                <a:tc>
                  <a:txBody>
                    <a:bodyPr/>
                    <a:lstStyle/>
                    <a:p>
                      <a:r>
                        <a:rPr lang="es-ES" sz="2400" u="none" dirty="0">
                          <a:solidFill>
                            <a:schemeClr val="tx1"/>
                          </a:solidFill>
                        </a:rPr>
                        <a:t>Las universidades de dos años</a:t>
                      </a: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$3,173</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solidFill>
                        <a:srgbClr val="00AF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349633"/>
                  </a:ext>
                </a:extLst>
              </a:tr>
              <a:tr h="378970">
                <a:tc>
                  <a:txBody>
                    <a:bodyPr/>
                    <a:lstStyle/>
                    <a:p>
                      <a:r>
                        <a:rPr lang="es-ES" sz="2400" dirty="0">
                          <a:solidFill>
                            <a:schemeClr val="tx1"/>
                          </a:solidFill>
                        </a:rPr>
                        <a:t>Las universidades de cuatro años</a:t>
                      </a:r>
                    </a:p>
                  </a:txBody>
                  <a:tcPr>
                    <a:lnL w="12700" cap="flat" cmpd="sng" algn="ctr">
                      <a:noFill/>
                      <a:prstDash val="solid"/>
                      <a:round/>
                      <a:headEnd type="none" w="med" len="med"/>
                      <a:tailEnd type="none" w="med" len="med"/>
                    </a:lnL>
                    <a:lnR w="12700" cap="flat" cmpd="sng" algn="ctr">
                      <a:solidFill>
                        <a:srgbClr val="00AFD7"/>
                      </a:solid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$6,921</a:t>
                      </a:r>
                    </a:p>
                  </a:txBody>
                  <a:tcPr>
                    <a:lnL w="12700" cap="flat" cmpd="sng" algn="ctr">
                      <a:solidFill>
                        <a:srgbClr val="00AFD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AF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529607"/>
                  </a:ext>
                </a:extLst>
              </a:tr>
            </a:tbl>
          </a:graphicData>
        </a:graphic>
      </p:graphicFrame>
      <p:graphicFrame>
        <p:nvGraphicFramePr>
          <p:cNvPr id="10" name="Table 9">
            <a:extLst>
              <a:ext uri="{FF2B5EF4-FFF2-40B4-BE49-F238E27FC236}">
                <a16:creationId xmlns:a16="http://schemas.microsoft.com/office/drawing/2014/main" id="{EED10970-8A1C-458D-ACB6-8A9EDDC43333}"/>
              </a:ext>
            </a:extLst>
          </p:cNvPr>
          <p:cNvGraphicFramePr>
            <a:graphicFrameLocks noGrp="1"/>
          </p:cNvGraphicFramePr>
          <p:nvPr>
            <p:extLst/>
          </p:nvPr>
        </p:nvGraphicFramePr>
        <p:xfrm>
          <a:off x="838200" y="3180585"/>
          <a:ext cx="10820400" cy="12801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42024117"/>
                    </a:ext>
                  </a:extLst>
                </a:gridCol>
                <a:gridCol w="5410200">
                  <a:extLst>
                    <a:ext uri="{9D8B030D-6E8A-4147-A177-3AD203B41FA5}">
                      <a16:colId xmlns:a16="http://schemas.microsoft.com/office/drawing/2014/main" val="1587662665"/>
                    </a:ext>
                  </a:extLst>
                </a:gridCol>
              </a:tblGrid>
              <a:tr h="428364">
                <a:tc gridSpan="2">
                  <a:txBody>
                    <a:bodyPr/>
                    <a:lstStyle/>
                    <a:p>
                      <a:r>
                        <a:rPr lang="es-ES" sz="2400" dirty="0">
                          <a:solidFill>
                            <a:schemeClr val="bg1"/>
                          </a:solidFill>
                        </a:rPr>
                        <a:t>El costo promedio de matrícula y tarifas de las universidades sin lucros de dos y cuatro años en los Estados Unidos</a:t>
                      </a:r>
                    </a:p>
                  </a:txBody>
                  <a:tcPr>
                    <a:lnL w="12700" cmpd="sng">
                      <a:noFill/>
                    </a:lnL>
                    <a:lnR w="12700" cmpd="sng">
                      <a:noFill/>
                    </a:lnR>
                    <a:lnT w="12700" cmpd="sng">
                      <a:noFill/>
                    </a:lnT>
                    <a:lnB w="12700" cap="flat" cmpd="sng" algn="ctr">
                      <a:solidFill>
                        <a:srgbClr val="323E48"/>
                      </a:solidFill>
                      <a:prstDash val="solid"/>
                      <a:round/>
                      <a:headEnd type="none" w="med" len="med"/>
                      <a:tailEnd type="none" w="med" len="med"/>
                    </a:lnB>
                    <a:lnTlToBr w="12700" cmpd="sng">
                      <a:noFill/>
                      <a:prstDash val="solid"/>
                    </a:lnTlToBr>
                    <a:lnBlToTr w="12700" cmpd="sng">
                      <a:noFill/>
                      <a:prstDash val="solid"/>
                    </a:lnBlToTr>
                    <a:solidFill>
                      <a:srgbClr val="33737F"/>
                    </a:solidFill>
                  </a:tcPr>
                </a:tc>
                <a:tc hMerge="1">
                  <a:txBody>
                    <a:bodyPr/>
                    <a:lstStyle/>
                    <a:p>
                      <a:endParaRPr lang="en-US" dirty="0"/>
                    </a:p>
                  </a:txBody>
                  <a:tcPr/>
                </a:tc>
                <a:extLst>
                  <a:ext uri="{0D108BD9-81ED-4DB2-BD59-A6C34878D82A}">
                    <a16:rowId xmlns:a16="http://schemas.microsoft.com/office/drawing/2014/main" val="104678994"/>
                  </a:ext>
                </a:extLst>
              </a:tr>
              <a:tr h="370840">
                <a:tc>
                  <a:txBody>
                    <a:bodyPr/>
                    <a:lstStyle/>
                    <a:p>
                      <a:r>
                        <a:rPr lang="es-MX" sz="2400" noProof="0" dirty="0">
                          <a:solidFill>
                            <a:schemeClr val="tx1"/>
                          </a:solidFill>
                        </a:rPr>
                        <a:t>Universidades a escala nacional</a:t>
                      </a:r>
                      <a:endParaRPr lang="es-MX" sz="2400" noProof="0" dirty="0">
                        <a:solidFill>
                          <a:schemeClr val="tx1"/>
                        </a:solidFill>
                        <a:highlight>
                          <a:srgbClr val="FFFF00"/>
                        </a:highlight>
                      </a:endParaRPr>
                    </a:p>
                  </a:txBody>
                  <a:tcPr>
                    <a:lnL w="12700" cap="flat" cmpd="sng" algn="ctr">
                      <a:noFill/>
                      <a:prstDash val="solid"/>
                      <a:round/>
                      <a:headEnd type="none" w="med" len="med"/>
                      <a:tailEnd type="none" w="med" len="med"/>
                    </a:lnL>
                    <a:lnR w="12700" cap="flat" cmpd="sng" algn="ctr">
                      <a:solidFill>
                        <a:srgbClr val="323E48"/>
                      </a:solid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$26,382</a:t>
                      </a:r>
                    </a:p>
                  </a:txBody>
                  <a:tcPr>
                    <a:lnL w="12700" cap="flat" cmpd="sng" algn="ctr">
                      <a:solidFill>
                        <a:srgbClr val="323E4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23E4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7740501"/>
                  </a:ext>
                </a:extLst>
              </a:tr>
            </a:tbl>
          </a:graphicData>
        </a:graphic>
      </p:graphicFrame>
      <p:graphicFrame>
        <p:nvGraphicFramePr>
          <p:cNvPr id="11" name="Table 10">
            <a:extLst>
              <a:ext uri="{FF2B5EF4-FFF2-40B4-BE49-F238E27FC236}">
                <a16:creationId xmlns:a16="http://schemas.microsoft.com/office/drawing/2014/main" id="{F1B391F7-996F-482E-9B87-69EE61237615}"/>
              </a:ext>
            </a:extLst>
          </p:cNvPr>
          <p:cNvGraphicFramePr>
            <a:graphicFrameLocks noGrp="1"/>
          </p:cNvGraphicFramePr>
          <p:nvPr>
            <p:extLst/>
          </p:nvPr>
        </p:nvGraphicFramePr>
        <p:xfrm>
          <a:off x="838200" y="4460745"/>
          <a:ext cx="10820400" cy="17373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42024117"/>
                    </a:ext>
                  </a:extLst>
                </a:gridCol>
                <a:gridCol w="5410200">
                  <a:extLst>
                    <a:ext uri="{9D8B030D-6E8A-4147-A177-3AD203B41FA5}">
                      <a16:colId xmlns:a16="http://schemas.microsoft.com/office/drawing/2014/main" val="1587662665"/>
                    </a:ext>
                  </a:extLst>
                </a:gridCol>
              </a:tblGrid>
              <a:tr h="496813">
                <a:tc gridSpan="2">
                  <a:txBody>
                    <a:bodyPr/>
                    <a:lstStyle/>
                    <a:p>
                      <a:r>
                        <a:rPr lang="es-ES" sz="2400" dirty="0">
                          <a:solidFill>
                            <a:schemeClr val="bg1"/>
                          </a:solidFill>
                        </a:rPr>
                        <a:t>El costo promedio de matrícula y tarifas de las universidades privadas en los Estados Unidos</a:t>
                      </a:r>
                    </a:p>
                  </a:txBody>
                  <a:tcPr>
                    <a:lnL w="12700" cmpd="sng">
                      <a:noFill/>
                    </a:lnL>
                    <a:lnR w="12700" cmpd="sng">
                      <a:noFill/>
                    </a:lnR>
                    <a:lnT w="12700" cmpd="sng">
                      <a:noFill/>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solidFill>
                      <a:srgbClr val="323E48"/>
                    </a:solidFill>
                  </a:tcPr>
                </a:tc>
                <a:tc hMerge="1">
                  <a:txBody>
                    <a:bodyPr/>
                    <a:lstStyle/>
                    <a:p>
                      <a:endParaRPr lang="en-US" dirty="0"/>
                    </a:p>
                  </a:txBody>
                  <a:tcPr/>
                </a:tc>
                <a:extLst>
                  <a:ext uri="{0D108BD9-81ED-4DB2-BD59-A6C34878D82A}">
                    <a16:rowId xmlns:a16="http://schemas.microsoft.com/office/drawing/2014/main" val="104678994"/>
                  </a:ext>
                </a:extLst>
              </a:tr>
              <a:tr h="370840">
                <a:tc>
                  <a:txBody>
                    <a:bodyPr/>
                    <a:lstStyle/>
                    <a:p>
                      <a:r>
                        <a:rPr lang="es-ES" sz="2400" dirty="0">
                          <a:solidFill>
                            <a:schemeClr val="tx1"/>
                          </a:solidFill>
                        </a:rPr>
                        <a:t>Las universidades de dos años</a:t>
                      </a:r>
                    </a:p>
                  </a:txBody>
                  <a:tcPr>
                    <a:lnL w="12700" cap="flat" cmpd="sng" algn="ctr">
                      <a:noFill/>
                      <a:prstDash val="solid"/>
                      <a:round/>
                      <a:headEnd type="none" w="med" len="med"/>
                      <a:tailEnd type="none" w="med" len="med"/>
                    </a:lnL>
                    <a:lnR w="12700" cap="flat" cmpd="sng" algn="ctr">
                      <a:solidFill>
                        <a:srgbClr val="304E93"/>
                      </a:solid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$18,000</a:t>
                      </a:r>
                    </a:p>
                  </a:txBody>
                  <a:tcPr>
                    <a:lnL w="12700" cap="flat" cmpd="sng" algn="ctr">
                      <a:solidFill>
                        <a:srgbClr val="304E9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solidFill>
                        <a:srgbClr val="304E9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2349633"/>
                  </a:ext>
                </a:extLst>
              </a:tr>
              <a:tr h="0">
                <a:tc>
                  <a:txBody>
                    <a:bodyPr/>
                    <a:lstStyle/>
                    <a:p>
                      <a:r>
                        <a:rPr lang="es-ES" sz="2400" dirty="0">
                          <a:solidFill>
                            <a:schemeClr val="tx1"/>
                          </a:solidFill>
                        </a:rPr>
                        <a:t>Las universidades de cuatro años</a:t>
                      </a:r>
                    </a:p>
                  </a:txBody>
                  <a:tcPr>
                    <a:lnL w="12700" cap="flat" cmpd="sng" algn="ctr">
                      <a:noFill/>
                      <a:prstDash val="solid"/>
                      <a:round/>
                      <a:headEnd type="none" w="med" len="med"/>
                      <a:tailEnd type="none" w="med" len="med"/>
                    </a:lnL>
                    <a:lnR w="12700" cap="flat" cmpd="sng" algn="ctr">
                      <a:solidFill>
                        <a:srgbClr val="304E93"/>
                      </a:solid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t>$37,600</a:t>
                      </a:r>
                    </a:p>
                  </a:txBody>
                  <a:tcPr>
                    <a:lnL w="12700" cap="flat" cmpd="sng" algn="ctr">
                      <a:solidFill>
                        <a:srgbClr val="304E9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04E9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5529607"/>
                  </a:ext>
                </a:extLst>
              </a:tr>
            </a:tbl>
          </a:graphicData>
        </a:graphic>
      </p:graphicFrame>
    </p:spTree>
    <p:extLst>
      <p:ext uri="{BB962C8B-B14F-4D97-AF65-F5344CB8AC3E}">
        <p14:creationId xmlns:p14="http://schemas.microsoft.com/office/powerpoint/2010/main" val="215253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Pentagon 22">
            <a:extLst>
              <a:ext uri="{FF2B5EF4-FFF2-40B4-BE49-F238E27FC236}">
                <a16:creationId xmlns:a16="http://schemas.microsoft.com/office/drawing/2014/main" id="{128F51E8-2E39-4B52-A59E-4101AAE26EF7}"/>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Graphic 23" descr="Users">
            <a:extLst>
              <a:ext uri="{FF2B5EF4-FFF2-40B4-BE49-F238E27FC236}">
                <a16:creationId xmlns:a16="http://schemas.microsoft.com/office/drawing/2014/main" id="{B7032621-B40A-4C25-87C6-B1B20911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Arrow: Pentagon 25">
            <a:extLst>
              <a:ext uri="{FF2B5EF4-FFF2-40B4-BE49-F238E27FC236}">
                <a16:creationId xmlns:a16="http://schemas.microsoft.com/office/drawing/2014/main" id="{154255F0-7D8A-4D03-9EF8-0165C178F70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7" name="Graphic 26" descr="Construction worker">
            <a:extLst>
              <a:ext uri="{FF2B5EF4-FFF2-40B4-BE49-F238E27FC236}">
                <a16:creationId xmlns:a16="http://schemas.microsoft.com/office/drawing/2014/main" id="{6F388267-D58E-4ADE-A7DD-97B877A12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512" y="2949621"/>
            <a:ext cx="1156286" cy="1156286"/>
          </a:xfrm>
          <a:prstGeom prst="rect">
            <a:avLst/>
          </a:prstGeom>
        </p:spPr>
      </p:pic>
      <p:sp>
        <p:nvSpPr>
          <p:cNvPr id="28" name="Arrow: Pentagon 27">
            <a:extLst>
              <a:ext uri="{FF2B5EF4-FFF2-40B4-BE49-F238E27FC236}">
                <a16:creationId xmlns:a16="http://schemas.microsoft.com/office/drawing/2014/main" id="{F7A18685-DD20-4A82-A838-1D0CABD7FAB6}"/>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Graphic 28" descr="Downward trend">
            <a:extLst>
              <a:ext uri="{FF2B5EF4-FFF2-40B4-BE49-F238E27FC236}">
                <a16:creationId xmlns:a16="http://schemas.microsoft.com/office/drawing/2014/main" id="{9856B7B1-060C-4BC1-8B59-8D8A2F462F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0895" y="4879572"/>
            <a:ext cx="1156285" cy="1156285"/>
          </a:xfrm>
          <a:prstGeom prst="rect">
            <a:avLst/>
          </a:prstGeom>
        </p:spPr>
      </p:pic>
      <p:sp>
        <p:nvSpPr>
          <p:cNvPr id="32" name="Arrow: Pentagon 31">
            <a:extLst>
              <a:ext uri="{FF2B5EF4-FFF2-40B4-BE49-F238E27FC236}">
                <a16:creationId xmlns:a16="http://schemas.microsoft.com/office/drawing/2014/main" id="{A8CFCE8B-AC1D-46C9-BC96-17589F5E49AB}"/>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Document">
            <a:extLst>
              <a:ext uri="{FF2B5EF4-FFF2-40B4-BE49-F238E27FC236}">
                <a16:creationId xmlns:a16="http://schemas.microsoft.com/office/drawing/2014/main" id="{2D1B39CC-6959-4197-9523-A72FDE275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7359" y="3018331"/>
            <a:ext cx="1165469" cy="1165469"/>
          </a:xfrm>
          <a:prstGeom prst="rect">
            <a:avLst/>
          </a:prstGeom>
        </p:spPr>
      </p:pic>
      <p:sp>
        <p:nvSpPr>
          <p:cNvPr id="34" name="Arrow: Pentagon 33">
            <a:extLst>
              <a:ext uri="{FF2B5EF4-FFF2-40B4-BE49-F238E27FC236}">
                <a16:creationId xmlns:a16="http://schemas.microsoft.com/office/drawing/2014/main" id="{F67DF5EE-B110-4379-ABFB-0C56AC56C04C}"/>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itle 1">
            <a:extLst>
              <a:ext uri="{FF2B5EF4-FFF2-40B4-BE49-F238E27FC236}">
                <a16:creationId xmlns:a16="http://schemas.microsoft.com/office/drawing/2014/main" id="{7292A26B-9184-4FFB-9858-1BC59853E7A4}"/>
              </a:ext>
            </a:extLst>
          </p:cNvPr>
          <p:cNvSpPr>
            <a:spLocks noGrp="1"/>
          </p:cNvSpPr>
          <p:nvPr>
            <p:ph type="title"/>
          </p:nvPr>
        </p:nvSpPr>
        <p:spPr/>
        <p:txBody>
          <a:bodyPr/>
          <a:lstStyle/>
          <a:p>
            <a:pPr algn="ctr"/>
            <a:r>
              <a:rPr lang="es-ES" dirty="0"/>
              <a:t>Maneras de pagar por los gastos de la universidad</a:t>
            </a:r>
            <a:endParaRPr lang="es-MX" dirty="0"/>
          </a:p>
        </p:txBody>
      </p:sp>
      <p:pic>
        <p:nvPicPr>
          <p:cNvPr id="41" name="Graphic 40" descr="Dollar">
            <a:extLst>
              <a:ext uri="{FF2B5EF4-FFF2-40B4-BE49-F238E27FC236}">
                <a16:creationId xmlns:a16="http://schemas.microsoft.com/office/drawing/2014/main" id="{D5E62EB9-801C-4E2F-B3AA-DFE3556DAF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93312" y="2913320"/>
            <a:ext cx="632637" cy="632637"/>
          </a:xfrm>
          <a:prstGeom prst="rect">
            <a:avLst/>
          </a:prstGeom>
        </p:spPr>
      </p:pic>
      <p:pic>
        <p:nvPicPr>
          <p:cNvPr id="42" name="Graphic 41" descr="Graduation cap">
            <a:extLst>
              <a:ext uri="{FF2B5EF4-FFF2-40B4-BE49-F238E27FC236}">
                <a16:creationId xmlns:a16="http://schemas.microsoft.com/office/drawing/2014/main" id="{0115ECE5-82C4-4F18-946A-C915E7639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3009" y="2814970"/>
            <a:ext cx="914400" cy="914400"/>
          </a:xfrm>
          <a:prstGeom prst="rect">
            <a:avLst/>
          </a:prstGeom>
        </p:spPr>
      </p:pic>
      <p:sp>
        <p:nvSpPr>
          <p:cNvPr id="43" name="Content Placeholder 2">
            <a:extLst>
              <a:ext uri="{FF2B5EF4-FFF2-40B4-BE49-F238E27FC236}">
                <a16:creationId xmlns:a16="http://schemas.microsoft.com/office/drawing/2014/main" id="{767DC11F-9F39-4044-A05A-3AFAE18FAB5A}"/>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400" dirty="0"/>
              <a:t>Maneras de ahorrar para la universidad</a:t>
            </a:r>
          </a:p>
        </p:txBody>
      </p:sp>
      <p:sp>
        <p:nvSpPr>
          <p:cNvPr id="44" name="Content Placeholder 2">
            <a:extLst>
              <a:ext uri="{FF2B5EF4-FFF2-40B4-BE49-F238E27FC236}">
                <a16:creationId xmlns:a16="http://schemas.microsoft.com/office/drawing/2014/main" id="{546885D8-BC9B-443F-AFEF-E5D3425B9BFA}"/>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Llenar FAFSA</a:t>
            </a:r>
          </a:p>
        </p:txBody>
      </p:sp>
      <p:sp>
        <p:nvSpPr>
          <p:cNvPr id="45" name="Content Placeholder 2">
            <a:extLst>
              <a:ext uri="{FF2B5EF4-FFF2-40B4-BE49-F238E27FC236}">
                <a16:creationId xmlns:a16="http://schemas.microsoft.com/office/drawing/2014/main" id="{3DC5866F-FAC2-4395-9C01-EB7B2A6C48D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Ganar y Ahorrar</a:t>
            </a:r>
          </a:p>
        </p:txBody>
      </p:sp>
      <p:sp>
        <p:nvSpPr>
          <p:cNvPr id="47" name="Content Placeholder 2">
            <a:extLst>
              <a:ext uri="{FF2B5EF4-FFF2-40B4-BE49-F238E27FC236}">
                <a16:creationId xmlns:a16="http://schemas.microsoft.com/office/drawing/2014/main" id="{010EA1A2-5CCF-4612-ABC5-6F29E8E07531}"/>
              </a:ext>
            </a:extLst>
          </p:cNvPr>
          <p:cNvSpPr txBox="1">
            <a:spLocks/>
          </p:cNvSpPr>
          <p:nvPr/>
        </p:nvSpPr>
        <p:spPr>
          <a:xfrm>
            <a:off x="9722671" y="5578696"/>
            <a:ext cx="1709900" cy="73098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Buscar Maneras Creativas para Reducir Costos</a:t>
            </a:r>
          </a:p>
        </p:txBody>
      </p:sp>
      <p:sp>
        <p:nvSpPr>
          <p:cNvPr id="48" name="Rectangle 47">
            <a:extLst>
              <a:ext uri="{FF2B5EF4-FFF2-40B4-BE49-F238E27FC236}">
                <a16:creationId xmlns:a16="http://schemas.microsoft.com/office/drawing/2014/main" id="{D00BC255-C9F8-4372-9F1C-2D38FFAA0B82}"/>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ontent Placeholder 2">
            <a:extLst>
              <a:ext uri="{FF2B5EF4-FFF2-40B4-BE49-F238E27FC236}">
                <a16:creationId xmlns:a16="http://schemas.microsoft.com/office/drawing/2014/main" id="{8DEC3D33-A4BF-41A1-985A-96F8471A6663}"/>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t>Aplicar para Becas</a:t>
            </a:r>
          </a:p>
        </p:txBody>
      </p:sp>
      <p:pic>
        <p:nvPicPr>
          <p:cNvPr id="55" name="Graphic 54" descr="Laptop">
            <a:extLst>
              <a:ext uri="{FF2B5EF4-FFF2-40B4-BE49-F238E27FC236}">
                <a16:creationId xmlns:a16="http://schemas.microsoft.com/office/drawing/2014/main" id="{C5D4B1FB-50B6-4D1B-9AE0-0764B5A19ED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86152" y="1761207"/>
            <a:ext cx="1339822" cy="1339822"/>
          </a:xfrm>
          <a:prstGeom prst="rect">
            <a:avLst/>
          </a:prstGeom>
        </p:spPr>
      </p:pic>
      <p:sp>
        <p:nvSpPr>
          <p:cNvPr id="25" name="Content Placeholder 2">
            <a:extLst>
              <a:ext uri="{FF2B5EF4-FFF2-40B4-BE49-F238E27FC236}">
                <a16:creationId xmlns:a16="http://schemas.microsoft.com/office/drawing/2014/main" id="{209C806A-EFD4-4B6D-989F-9C86FF9B804B}"/>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dirty="0"/>
              <a:t>Situaciones Distintas de Estudiantes</a:t>
            </a:r>
          </a:p>
        </p:txBody>
      </p:sp>
      <p:pic>
        <p:nvPicPr>
          <p:cNvPr id="30" name="Content Placeholder 16" descr="Confused person">
            <a:extLst>
              <a:ext uri="{FF2B5EF4-FFF2-40B4-BE49-F238E27FC236}">
                <a16:creationId xmlns:a16="http://schemas.microsoft.com/office/drawing/2014/main" id="{1677E0F4-285A-4A4A-95AB-59033F82B10B}"/>
              </a:ext>
            </a:extLst>
          </p:cNvPr>
          <p:cNvPicPr>
            <a:picLocks noGrp="1" noChangeAspect="1"/>
          </p:cNvPicPr>
          <p:nvPr>
            <p:ph idx="1"/>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p:spPr>
      </p:pic>
    </p:spTree>
    <p:extLst>
      <p:ext uri="{BB962C8B-B14F-4D97-AF65-F5344CB8AC3E}">
        <p14:creationId xmlns:p14="http://schemas.microsoft.com/office/powerpoint/2010/main" val="347066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r>
              <a:rPr lang="en-US" sz="6000" dirty="0" err="1"/>
              <a:t>Ganar</a:t>
            </a:r>
            <a:r>
              <a:rPr lang="en-US" sz="6000" dirty="0">
                <a:solidFill>
                  <a:schemeClr val="bg1"/>
                </a:solidFill>
              </a:rPr>
              <a:t> y </a:t>
            </a:r>
            <a:r>
              <a:rPr lang="en-US" sz="6000" dirty="0" err="1">
                <a:solidFill>
                  <a:schemeClr val="bg1"/>
                </a:solidFill>
              </a:rPr>
              <a:t>Ahorrar</a:t>
            </a:r>
            <a:endParaRPr lang="en-US" sz="6000" dirty="0">
              <a:solidFill>
                <a:schemeClr val="bg1"/>
              </a:solidFill>
            </a:endParaRPr>
          </a:p>
        </p:txBody>
      </p:sp>
    </p:spTree>
    <p:extLst>
      <p:ext uri="{BB962C8B-B14F-4D97-AF65-F5344CB8AC3E}">
        <p14:creationId xmlns:p14="http://schemas.microsoft.com/office/powerpoint/2010/main" val="3396262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D36C1D2-AD07-4488-9E36-4582F500DFAA}"/>
              </a:ext>
            </a:extLst>
          </p:cNvPr>
          <p:cNvGraphicFramePr/>
          <p:nvPr>
            <p:extLst>
              <p:ext uri="{D42A27DB-BD31-4B8C-83A1-F6EECF244321}">
                <p14:modId xmlns:p14="http://schemas.microsoft.com/office/powerpoint/2010/main" val="710378021"/>
              </p:ext>
            </p:extLst>
          </p:nvPr>
        </p:nvGraphicFramePr>
        <p:xfrm>
          <a:off x="4683760" y="256060"/>
          <a:ext cx="7264400" cy="6345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3">
            <a:extLst>
              <a:ext uri="{FF2B5EF4-FFF2-40B4-BE49-F238E27FC236}">
                <a16:creationId xmlns:a16="http://schemas.microsoft.com/office/drawing/2014/main" id="{2F02D550-D701-43EE-91FB-B8966E1B935F}"/>
              </a:ext>
            </a:extLst>
          </p:cNvPr>
          <p:cNvSpPr>
            <a:spLocks noGrp="1"/>
          </p:cNvSpPr>
          <p:nvPr>
            <p:ph type="title"/>
          </p:nvPr>
        </p:nvSpPr>
        <p:spPr>
          <a:xfrm>
            <a:off x="839788" y="1880855"/>
            <a:ext cx="4600313" cy="1600200"/>
          </a:xfrm>
        </p:spPr>
        <p:txBody>
          <a:bodyPr anchor="ctr">
            <a:normAutofit fontScale="90000"/>
          </a:bodyPr>
          <a:lstStyle/>
          <a:p>
            <a:r>
              <a:rPr lang="es-MX" sz="4400" dirty="0">
                <a:solidFill>
                  <a:srgbClr val="00AF66"/>
                </a:solidFill>
              </a:rPr>
              <a:t>Considere trabajar mientras asiste a la universidad</a:t>
            </a:r>
          </a:p>
        </p:txBody>
      </p:sp>
      <p:sp>
        <p:nvSpPr>
          <p:cNvPr id="4" name="Title 3">
            <a:extLst>
              <a:ext uri="{FF2B5EF4-FFF2-40B4-BE49-F238E27FC236}">
                <a16:creationId xmlns:a16="http://schemas.microsoft.com/office/drawing/2014/main" id="{BA33CA26-E75D-4CCE-B007-6FB6D953A8FD}"/>
              </a:ext>
            </a:extLst>
          </p:cNvPr>
          <p:cNvSpPr txBox="1">
            <a:spLocks/>
          </p:cNvSpPr>
          <p:nvPr/>
        </p:nvSpPr>
        <p:spPr>
          <a:xfrm>
            <a:off x="839788" y="3429000"/>
            <a:ext cx="4600313"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AF66"/>
                </a:solidFill>
                <a:latin typeface="+mn-lt"/>
                <a:ea typeface="+mj-ea"/>
                <a:cs typeface="+mj-cs"/>
              </a:defRPr>
            </a:lvl1pPr>
          </a:lstStyle>
          <a:p>
            <a:r>
              <a:rPr lang="es-MX" sz="2000" b="0" dirty="0">
                <a:solidFill>
                  <a:schemeClr val="tx1"/>
                </a:solidFill>
              </a:rPr>
              <a:t>El programa de trabajo y estudio, trabajo de medio tiempo, trabajos temporales, y pasantías ofrecen oportunidades para aprender y ganar experiencia afuera de la sala de clase al estudiar.</a:t>
            </a:r>
          </a:p>
        </p:txBody>
      </p:sp>
    </p:spTree>
    <p:extLst>
      <p:ext uri="{BB962C8B-B14F-4D97-AF65-F5344CB8AC3E}">
        <p14:creationId xmlns:p14="http://schemas.microsoft.com/office/powerpoint/2010/main" val="366248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E47DEC-7DAF-4EFB-963F-47C79DE20E2C}"/>
              </a:ext>
            </a:extLst>
          </p:cNvPr>
          <p:cNvSpPr>
            <a:spLocks noGrp="1"/>
          </p:cNvSpPr>
          <p:nvPr>
            <p:ph type="title"/>
          </p:nvPr>
        </p:nvSpPr>
        <p:spPr>
          <a:xfrm>
            <a:off x="7090118" y="215054"/>
            <a:ext cx="4449842" cy="1611630"/>
          </a:xfrm>
        </p:spPr>
        <p:txBody>
          <a:bodyPr anchor="ctr">
            <a:normAutofit fontScale="90000"/>
          </a:bodyPr>
          <a:lstStyle/>
          <a:p>
            <a:r>
              <a:rPr lang="es-MX" sz="4400" dirty="0"/>
              <a:t>Programas de Trabajo y Estudio (</a:t>
            </a:r>
            <a:r>
              <a:rPr lang="es-MX" sz="4400" dirty="0" err="1"/>
              <a:t>Work-study</a:t>
            </a:r>
            <a:r>
              <a:rPr lang="es-MX" sz="4400" dirty="0"/>
              <a:t>)</a:t>
            </a:r>
          </a:p>
        </p:txBody>
      </p:sp>
      <p:pic>
        <p:nvPicPr>
          <p:cNvPr id="6" name="Content Placeholder 5">
            <a:extLst>
              <a:ext uri="{FF2B5EF4-FFF2-40B4-BE49-F238E27FC236}">
                <a16:creationId xmlns:a16="http://schemas.microsoft.com/office/drawing/2014/main" id="{4CB24B0E-B0E0-4DBF-AD35-3D370EBDE0F3}"/>
              </a:ext>
            </a:extLst>
          </p:cNvPr>
          <p:cNvPicPr>
            <a:picLocks noGrp="1" noChangeAspect="1"/>
          </p:cNvPicPr>
          <p:nvPr>
            <p:ph idx="1"/>
          </p:nvPr>
        </p:nvPicPr>
        <p:blipFill>
          <a:blip r:embed="rId3"/>
          <a:stretch>
            <a:fillRect/>
          </a:stretch>
        </p:blipFill>
        <p:spPr>
          <a:xfrm>
            <a:off x="486137" y="1369364"/>
            <a:ext cx="6172200" cy="4119272"/>
          </a:xfrm>
          <a:ln w="76200">
            <a:solidFill>
              <a:srgbClr val="00AF66"/>
            </a:solidFill>
          </a:ln>
        </p:spPr>
      </p:pic>
      <p:sp>
        <p:nvSpPr>
          <p:cNvPr id="7" name="Text Placeholder 3">
            <a:extLst>
              <a:ext uri="{FF2B5EF4-FFF2-40B4-BE49-F238E27FC236}">
                <a16:creationId xmlns:a16="http://schemas.microsoft.com/office/drawing/2014/main" id="{5EA6AF17-3FC4-4D48-B2CC-05B37E4420FC}"/>
              </a:ext>
            </a:extLst>
          </p:cNvPr>
          <p:cNvSpPr>
            <a:spLocks noGrp="1"/>
          </p:cNvSpPr>
          <p:nvPr>
            <p:ph type="body" sz="half" idx="2"/>
          </p:nvPr>
        </p:nvSpPr>
        <p:spPr>
          <a:xfrm>
            <a:off x="7090117" y="2000250"/>
            <a:ext cx="4449843" cy="4688416"/>
          </a:xfrm>
        </p:spPr>
        <p:txBody>
          <a:bodyPr>
            <a:normAutofit/>
          </a:bodyPr>
          <a:lstStyle/>
          <a:p>
            <a:r>
              <a:rPr lang="es-MX" sz="2000" dirty="0"/>
              <a:t>El programa de trabajo y estudio es un trabajo de medio tiempo, y por lo general es un trabajo en el campus. Las trabajos en este programa  son flexibles con su horario de clases. También le ayuda a crear conecciones con profesores y compañeros.</a:t>
            </a:r>
          </a:p>
          <a:p>
            <a:r>
              <a:rPr lang="es-MX" sz="2000" dirty="0"/>
              <a:t>Algunos ejemplos de posiciones son:</a:t>
            </a:r>
          </a:p>
          <a:p>
            <a:pPr marL="342900" indent="-342900">
              <a:buFont typeface="Arial" panose="020B0604020202020204" pitchFamily="34" charset="0"/>
              <a:buChar char="•"/>
            </a:pPr>
            <a:r>
              <a:rPr lang="es-MX" sz="2000" dirty="0"/>
              <a:t>Asistente de Oficina</a:t>
            </a:r>
          </a:p>
          <a:p>
            <a:pPr marL="342900" indent="-342900">
              <a:buFont typeface="Arial" panose="020B0604020202020204" pitchFamily="34" charset="0"/>
              <a:buChar char="•"/>
            </a:pPr>
            <a:r>
              <a:rPr lang="es-MX" sz="2000" dirty="0"/>
              <a:t>Aistente del Profesor</a:t>
            </a:r>
          </a:p>
          <a:p>
            <a:pPr marL="342900" indent="-342900">
              <a:buFont typeface="Arial" panose="020B0604020202020204" pitchFamily="34" charset="0"/>
              <a:buChar char="•"/>
            </a:pPr>
            <a:r>
              <a:rPr lang="es-MX" sz="2000" dirty="0"/>
              <a:t>Trabajo en el centro de salud</a:t>
            </a:r>
          </a:p>
          <a:p>
            <a:pPr marL="342900" indent="-342900">
              <a:buFont typeface="Arial" panose="020B0604020202020204" pitchFamily="34" charset="0"/>
              <a:buChar char="•"/>
            </a:pPr>
            <a:r>
              <a:rPr lang="es-MX" sz="2000" dirty="0"/>
              <a:t>Trabajo en la biblioteca</a:t>
            </a:r>
          </a:p>
          <a:p>
            <a:pPr marL="342900" indent="-342900">
              <a:buFont typeface="Arial" panose="020B0604020202020204" pitchFamily="34" charset="0"/>
              <a:buChar char="•"/>
            </a:pPr>
            <a:r>
              <a:rPr lang="es-MX" sz="2000" dirty="0"/>
              <a:t>Algunos trabajos afuera del campus</a:t>
            </a:r>
          </a:p>
        </p:txBody>
      </p:sp>
    </p:spTree>
    <p:extLst>
      <p:ext uri="{BB962C8B-B14F-4D97-AF65-F5344CB8AC3E}">
        <p14:creationId xmlns:p14="http://schemas.microsoft.com/office/powerpoint/2010/main" val="414590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3ABC5E7A-CDE8-4A71-AAE3-4452E388CB5A}"/>
              </a:ext>
            </a:extLst>
          </p:cNvPr>
          <p:cNvSpPr/>
          <p:nvPr/>
        </p:nvSpPr>
        <p:spPr>
          <a:xfrm flipH="1" flipV="1">
            <a:off x="5451675" y="4257798"/>
            <a:ext cx="6138441" cy="2291592"/>
          </a:xfrm>
          <a:prstGeom prst="wedgeRectCallout">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itle 3">
            <a:extLst>
              <a:ext uri="{FF2B5EF4-FFF2-40B4-BE49-F238E27FC236}">
                <a16:creationId xmlns:a16="http://schemas.microsoft.com/office/drawing/2014/main" id="{13A09CB9-00A0-4DA9-A3D4-083AAB9C9204}"/>
              </a:ext>
            </a:extLst>
          </p:cNvPr>
          <p:cNvSpPr>
            <a:spLocks noGrp="1"/>
          </p:cNvSpPr>
          <p:nvPr>
            <p:ph type="title"/>
          </p:nvPr>
        </p:nvSpPr>
        <p:spPr>
          <a:xfrm>
            <a:off x="839788" y="457200"/>
            <a:ext cx="4159709" cy="978061"/>
          </a:xfrm>
        </p:spPr>
        <p:txBody>
          <a:bodyPr anchor="ctr"/>
          <a:lstStyle/>
          <a:p>
            <a:r>
              <a:rPr lang="es-MX" dirty="0"/>
              <a:t>Trabajo de medio tiempo</a:t>
            </a:r>
          </a:p>
        </p:txBody>
      </p:sp>
      <p:sp>
        <p:nvSpPr>
          <p:cNvPr id="7" name="Content Placeholder 4">
            <a:extLst>
              <a:ext uri="{FF2B5EF4-FFF2-40B4-BE49-F238E27FC236}">
                <a16:creationId xmlns:a16="http://schemas.microsoft.com/office/drawing/2014/main" id="{A453FDDB-8669-4215-859F-BC20551B9370}"/>
              </a:ext>
            </a:extLst>
          </p:cNvPr>
          <p:cNvSpPr>
            <a:spLocks noGrp="1"/>
          </p:cNvSpPr>
          <p:nvPr>
            <p:ph type="body" sz="half" idx="2"/>
          </p:nvPr>
        </p:nvSpPr>
        <p:spPr>
          <a:xfrm>
            <a:off x="839788" y="1435261"/>
            <a:ext cx="4159709" cy="4433727"/>
          </a:xfrm>
        </p:spPr>
        <p:txBody>
          <a:bodyPr>
            <a:normAutofit/>
          </a:bodyPr>
          <a:lstStyle/>
          <a:p>
            <a:r>
              <a:rPr lang="es-MX" sz="2000" dirty="0"/>
              <a:t>Las estudiantes que trabajan de medio tiempo en vez de tiempo completo durante sus estudios tienen más éxito en la universidad</a:t>
            </a:r>
          </a:p>
          <a:p>
            <a:r>
              <a:rPr lang="es-MX" sz="2000" dirty="0"/>
              <a:t>Puede ser difícil el encontrar tiempo para estudiar y trabajar, pero los estudios deben tener la prioridad </a:t>
            </a:r>
          </a:p>
          <a:p>
            <a:r>
              <a:rPr lang="es-MX" sz="2000" dirty="0"/>
              <a:t>Busque oportunidades que estén conectadas con sus metas profesionales, porque trabajos así pueden ayudarle con experiencia y conexiones </a:t>
            </a:r>
            <a:endParaRPr lang="es-MX" sz="1400" dirty="0"/>
          </a:p>
        </p:txBody>
      </p:sp>
      <p:pic>
        <p:nvPicPr>
          <p:cNvPr id="8" name="Picture 7">
            <a:extLst>
              <a:ext uri="{FF2B5EF4-FFF2-40B4-BE49-F238E27FC236}">
                <a16:creationId xmlns:a16="http://schemas.microsoft.com/office/drawing/2014/main" id="{953E7964-F5C5-4172-A734-7F5E3A10660A}"/>
              </a:ext>
            </a:extLst>
          </p:cNvPr>
          <p:cNvPicPr>
            <a:picLocks noChangeAspect="1"/>
          </p:cNvPicPr>
          <p:nvPr/>
        </p:nvPicPr>
        <p:blipFill>
          <a:blip r:embed="rId3"/>
          <a:stretch>
            <a:fillRect/>
          </a:stretch>
        </p:blipFill>
        <p:spPr>
          <a:xfrm>
            <a:off x="6096000" y="630823"/>
            <a:ext cx="4721714" cy="3147809"/>
          </a:xfrm>
          <a:prstGeom prst="rect">
            <a:avLst/>
          </a:prstGeom>
          <a:ln w="76200">
            <a:solidFill>
              <a:srgbClr val="00AF66"/>
            </a:solidFill>
          </a:ln>
        </p:spPr>
      </p:pic>
      <p:sp>
        <p:nvSpPr>
          <p:cNvPr id="9" name="Content Placeholder 4">
            <a:extLst>
              <a:ext uri="{FF2B5EF4-FFF2-40B4-BE49-F238E27FC236}">
                <a16:creationId xmlns:a16="http://schemas.microsoft.com/office/drawing/2014/main" id="{A55C049B-EE1C-4590-92C2-2D61E2435702}"/>
              </a:ext>
            </a:extLst>
          </p:cNvPr>
          <p:cNvSpPr txBox="1">
            <a:spLocks/>
          </p:cNvSpPr>
          <p:nvPr/>
        </p:nvSpPr>
        <p:spPr>
          <a:xfrm>
            <a:off x="5591054" y="4409379"/>
            <a:ext cx="5879457" cy="1956121"/>
          </a:xfrm>
          <a:prstGeom prst="rect">
            <a:avLst/>
          </a:prstGeom>
          <a:noFill/>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s-MX" sz="2400" b="1" dirty="0"/>
              <a:t>Hay varias preguntas que debe hacer cuando esté buscando trabajo:</a:t>
            </a:r>
          </a:p>
          <a:p>
            <a:pPr marL="342900" indent="-342900">
              <a:buFont typeface="Arial" panose="020B0604020202020204" pitchFamily="34" charset="0"/>
              <a:buChar char="•"/>
            </a:pPr>
            <a:r>
              <a:rPr lang="es-MX" sz="2400" dirty="0"/>
              <a:t>¿Este trabajo me ayudará con mi meta de graduación?</a:t>
            </a:r>
          </a:p>
          <a:p>
            <a:pPr marL="342900" indent="-342900">
              <a:buFont typeface="Arial" panose="020B0604020202020204" pitchFamily="34" charset="0"/>
              <a:buChar char="•"/>
            </a:pPr>
            <a:r>
              <a:rPr lang="es-MX" sz="2400" dirty="0"/>
              <a:t>¿Seré capaz de manejar las tareas del trabajo y mis estudios también?</a:t>
            </a:r>
          </a:p>
          <a:p>
            <a:pPr marL="342900" indent="-342900">
              <a:buFont typeface="Arial" panose="020B0604020202020204" pitchFamily="34" charset="0"/>
              <a:buChar char="•"/>
            </a:pPr>
            <a:r>
              <a:rPr lang="es-MX" sz="2400" dirty="0"/>
              <a:t>¿Este trabajo me está dando experiencias y oportunidades de crear redes en mi especialización de estudio?</a:t>
            </a:r>
            <a:endParaRPr lang="es-MX" dirty="0"/>
          </a:p>
        </p:txBody>
      </p:sp>
    </p:spTree>
    <p:extLst>
      <p:ext uri="{BB962C8B-B14F-4D97-AF65-F5344CB8AC3E}">
        <p14:creationId xmlns:p14="http://schemas.microsoft.com/office/powerpoint/2010/main" val="214004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6815C65-FF98-4C90-BE9C-835FF0CE82BA}"/>
              </a:ext>
            </a:extLst>
          </p:cNvPr>
          <p:cNvSpPr>
            <a:spLocks noGrp="1"/>
          </p:cNvSpPr>
          <p:nvPr>
            <p:ph type="title"/>
          </p:nvPr>
        </p:nvSpPr>
        <p:spPr>
          <a:xfrm>
            <a:off x="7560802" y="457200"/>
            <a:ext cx="3932237" cy="1600200"/>
          </a:xfrm>
        </p:spPr>
        <p:txBody>
          <a:bodyPr/>
          <a:lstStyle/>
          <a:p>
            <a:r>
              <a:rPr lang="es-MX" dirty="0"/>
              <a:t>Trabajo temporal y de verano</a:t>
            </a:r>
          </a:p>
        </p:txBody>
      </p:sp>
      <p:pic>
        <p:nvPicPr>
          <p:cNvPr id="6" name="Picture Placeholder 6">
            <a:extLst>
              <a:ext uri="{FF2B5EF4-FFF2-40B4-BE49-F238E27FC236}">
                <a16:creationId xmlns:a16="http://schemas.microsoft.com/office/drawing/2014/main" id="{CFA88597-C676-413E-A75A-3BA5E3106492}"/>
              </a:ext>
            </a:extLst>
          </p:cNvPr>
          <p:cNvPicPr>
            <a:picLocks noGrp="1" noChangeAspect="1"/>
          </p:cNvPicPr>
          <p:nvPr>
            <p:ph type="pic" idx="1"/>
          </p:nvPr>
        </p:nvPicPr>
        <p:blipFill>
          <a:blip r:embed="rId3"/>
          <a:srcRect l="2763" r="2763"/>
          <a:stretch>
            <a:fillRect/>
          </a:stretch>
        </p:blipFill>
        <p:spPr>
          <a:xfrm>
            <a:off x="541644" y="987425"/>
            <a:ext cx="6172200" cy="4873625"/>
          </a:xfrm>
          <a:ln w="76200">
            <a:solidFill>
              <a:srgbClr val="00AF66"/>
            </a:solidFill>
          </a:ln>
        </p:spPr>
      </p:pic>
      <p:sp>
        <p:nvSpPr>
          <p:cNvPr id="7" name="Content Placeholder 4">
            <a:extLst>
              <a:ext uri="{FF2B5EF4-FFF2-40B4-BE49-F238E27FC236}">
                <a16:creationId xmlns:a16="http://schemas.microsoft.com/office/drawing/2014/main" id="{F2FA4588-AFC4-48CC-AFE8-7C86E12C2655}"/>
              </a:ext>
            </a:extLst>
          </p:cNvPr>
          <p:cNvSpPr>
            <a:spLocks noGrp="1"/>
          </p:cNvSpPr>
          <p:nvPr>
            <p:ph type="body" sz="half" idx="2"/>
          </p:nvPr>
        </p:nvSpPr>
        <p:spPr>
          <a:xfrm>
            <a:off x="7560802" y="2057400"/>
            <a:ext cx="3932237" cy="4514850"/>
          </a:xfrm>
        </p:spPr>
        <p:txBody>
          <a:bodyPr>
            <a:normAutofit fontScale="85000" lnSpcReduction="20000"/>
          </a:bodyPr>
          <a:lstStyle/>
          <a:p>
            <a:r>
              <a:rPr lang="es-MX" sz="2400" dirty="0"/>
              <a:t>Una de las mejores maneras para ahorrar es aprovechar los descansos estacionales de la universidad del verano o el invierno, y trabajar de tiempo completo</a:t>
            </a:r>
          </a:p>
          <a:p>
            <a:r>
              <a:rPr lang="es-MX" sz="2400" dirty="0"/>
              <a:t>Busque oportunidades temporales tal como:</a:t>
            </a:r>
          </a:p>
          <a:p>
            <a:pPr marL="342900" indent="-342900">
              <a:buFont typeface="Arial" panose="020B0604020202020204" pitchFamily="34" charset="0"/>
              <a:buChar char="•"/>
            </a:pPr>
            <a:r>
              <a:rPr lang="es-MX" sz="2400" dirty="0"/>
              <a:t>Programas del verano</a:t>
            </a:r>
          </a:p>
          <a:p>
            <a:pPr marL="342900" indent="-342900">
              <a:buFont typeface="Arial" panose="020B0604020202020204" pitchFamily="34" charset="0"/>
              <a:buChar char="•"/>
            </a:pPr>
            <a:r>
              <a:rPr lang="es-MX" sz="2400" dirty="0"/>
              <a:t>Llegar a ser una salvavida o consejero del campamento de verano</a:t>
            </a:r>
          </a:p>
          <a:p>
            <a:pPr marL="342900" indent="-342900">
              <a:buFont typeface="Arial" panose="020B0604020202020204" pitchFamily="34" charset="0"/>
              <a:buChar char="•"/>
            </a:pPr>
            <a:r>
              <a:rPr lang="es-MX" sz="2400" dirty="0"/>
              <a:t>Oportunidades en las ventas</a:t>
            </a:r>
          </a:p>
          <a:p>
            <a:pPr marL="342900" indent="-342900">
              <a:buFont typeface="Arial" panose="020B0604020202020204" pitchFamily="34" charset="0"/>
              <a:buChar char="•"/>
            </a:pPr>
            <a:r>
              <a:rPr lang="es-MX" sz="2400" dirty="0"/>
              <a:t>Oportunidades en hospitalidad, como restaurantes, hoteles, etc.</a:t>
            </a:r>
          </a:p>
          <a:p>
            <a:pPr marL="342900" indent="-342900">
              <a:buFont typeface="Arial" panose="020B0604020202020204" pitchFamily="34" charset="0"/>
              <a:buChar char="•"/>
            </a:pPr>
            <a:r>
              <a:rPr lang="es-MX" sz="2400" dirty="0"/>
              <a:t>Otras oportunidades en su comunidad local</a:t>
            </a:r>
          </a:p>
          <a:p>
            <a:pPr marL="0" indent="0">
              <a:buNone/>
            </a:pPr>
            <a:endParaRPr lang="es-MX" sz="2400" dirty="0"/>
          </a:p>
          <a:p>
            <a:pPr marL="0" indent="0">
              <a:buNone/>
            </a:pPr>
            <a:endParaRPr lang="es-MX" dirty="0"/>
          </a:p>
        </p:txBody>
      </p:sp>
    </p:spTree>
    <p:extLst>
      <p:ext uri="{BB962C8B-B14F-4D97-AF65-F5344CB8AC3E}">
        <p14:creationId xmlns:p14="http://schemas.microsoft.com/office/powerpoint/2010/main" val="1143742594"/>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72727</TotalTime>
  <Words>1645</Words>
  <Application>Microsoft Office PowerPoint</Application>
  <PresentationFormat>Widescreen</PresentationFormat>
  <Paragraphs>155</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Roboto</vt:lpstr>
      <vt:lpstr>Office Theme</vt:lpstr>
      <vt:lpstr>Ganar y Ahorrar</vt:lpstr>
      <vt:lpstr>¿Qué es educación superior?</vt:lpstr>
      <vt:lpstr>¿Cuánto cuesta la universidad?</vt:lpstr>
      <vt:lpstr>Maneras de pagar por los gastos de la universidad</vt:lpstr>
      <vt:lpstr>Ganar y Ahorrar</vt:lpstr>
      <vt:lpstr>Considere trabajar mientras asiste a la universidad</vt:lpstr>
      <vt:lpstr>Programas de Trabajo y Estudio (Work-study)</vt:lpstr>
      <vt:lpstr>Trabajo de medio tiempo</vt:lpstr>
      <vt:lpstr>Trabajo temporal y de verano</vt:lpstr>
      <vt:lpstr>Pasantías</vt:lpstr>
      <vt:lpstr>Opciones para ahorrar</vt:lpstr>
      <vt:lpstr>Estudiantes con Disabilidades</vt:lpstr>
      <vt:lpstr>Modificaciones vs. Acomodaciones</vt:lpstr>
      <vt:lpstr>La forma de FERPA: Forma de divulgación de información del estudiante</vt:lpstr>
      <vt:lpstr>Centros para estudiantes con diabilidades</vt:lpstr>
      <vt:lpstr>Maneras de pagar por los gastos de la universidad</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581</cp:revision>
  <dcterms:created xsi:type="dcterms:W3CDTF">2019-05-28T19:51:00Z</dcterms:created>
  <dcterms:modified xsi:type="dcterms:W3CDTF">2023-10-25T19:51:06Z</dcterms:modified>
</cp:coreProperties>
</file>