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786" r:id="rId2"/>
    <p:sldId id="787" r:id="rId3"/>
    <p:sldId id="806" r:id="rId4"/>
    <p:sldId id="808" r:id="rId5"/>
    <p:sldId id="809" r:id="rId6"/>
    <p:sldId id="810" r:id="rId7"/>
    <p:sldId id="811" r:id="rId8"/>
    <p:sldId id="812" r:id="rId9"/>
    <p:sldId id="813" r:id="rId10"/>
    <p:sldId id="814" r:id="rId11"/>
    <p:sldId id="815" r:id="rId12"/>
    <p:sldId id="816" r:id="rId13"/>
    <p:sldId id="817" r:id="rId14"/>
    <p:sldId id="856" r:id="rId15"/>
    <p:sldId id="836" r:id="rId16"/>
    <p:sldId id="837" r:id="rId17"/>
    <p:sldId id="838" r:id="rId18"/>
    <p:sldId id="839" r:id="rId19"/>
    <p:sldId id="857" r:id="rId20"/>
    <p:sldId id="840" r:id="rId21"/>
    <p:sldId id="841" r:id="rId22"/>
    <p:sldId id="842" r:id="rId23"/>
    <p:sldId id="843" r:id="rId24"/>
    <p:sldId id="844" r:id="rId25"/>
    <p:sldId id="845" r:id="rId26"/>
    <p:sldId id="846" r:id="rId27"/>
    <p:sldId id="847" r:id="rId28"/>
    <p:sldId id="848" r:id="rId29"/>
    <p:sldId id="849" r:id="rId30"/>
    <p:sldId id="854" r:id="rId31"/>
    <p:sldId id="855" r:id="rId32"/>
    <p:sldId id="8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5756AB-CFA1-4731-8DD3-59CBD3371AE9}">
          <p14:sldIdLst>
            <p14:sldId id="786"/>
            <p14:sldId id="787"/>
            <p14:sldId id="806"/>
            <p14:sldId id="808"/>
            <p14:sldId id="809"/>
            <p14:sldId id="810"/>
            <p14:sldId id="811"/>
            <p14:sldId id="812"/>
            <p14:sldId id="813"/>
            <p14:sldId id="814"/>
            <p14:sldId id="815"/>
            <p14:sldId id="816"/>
            <p14:sldId id="817"/>
            <p14:sldId id="856"/>
          </p14:sldIdLst>
        </p14:section>
        <p14:section name="Situaciones distintas de estudiantes" id="{C9B147A6-ED4B-4009-9137-F9A26659B44D}">
          <p14:sldIdLst>
            <p14:sldId id="836"/>
            <p14:sldId id="837"/>
            <p14:sldId id="838"/>
            <p14:sldId id="839"/>
            <p14:sldId id="857"/>
            <p14:sldId id="840"/>
            <p14:sldId id="841"/>
            <p14:sldId id="842"/>
            <p14:sldId id="843"/>
            <p14:sldId id="844"/>
            <p14:sldId id="845"/>
            <p14:sldId id="846"/>
            <p14:sldId id="847"/>
            <p14:sldId id="848"/>
            <p14:sldId id="849"/>
            <p14:sldId id="854"/>
            <p14:sldId id="855"/>
            <p14:sldId id="819"/>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7"/>
    <a:srgbClr val="FFC845"/>
    <a:srgbClr val="33737F"/>
    <a:srgbClr val="DC4405"/>
    <a:srgbClr val="00AF66"/>
    <a:srgbClr val="40C1AC"/>
    <a:srgbClr val="304E93"/>
    <a:srgbClr val="323E48"/>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1120" autoAdjust="0"/>
  </p:normalViewPr>
  <p:slideViewPr>
    <p:cSldViewPr snapToGrid="0" snapToObjects="1">
      <p:cViewPr varScale="1">
        <p:scale>
          <a:sx n="67" d="100"/>
          <a:sy n="67" d="100"/>
        </p:scale>
        <p:origin x="1070" y="48"/>
      </p:cViewPr>
      <p:guideLst>
        <p:guide orient="horz" pos="2184"/>
        <p:guide pos="3840"/>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E039E-A76A-46B8-8F99-0B83538E3549}" type="doc">
      <dgm:prSet loTypeId="urn:microsoft.com/office/officeart/2005/8/layout/cycle6" loCatId="relationship" qsTypeId="urn:microsoft.com/office/officeart/2005/8/quickstyle/simple1" qsCatId="simple" csTypeId="urn:microsoft.com/office/officeart/2005/8/colors/colorful4" csCatId="colorful" phldr="1"/>
      <dgm:spPr/>
    </dgm:pt>
    <dgm:pt modelId="{7A430B77-DFD6-473B-94CC-F2A758628480}">
      <dgm:prSet phldrT="[Text]" custT="1"/>
      <dgm:spPr>
        <a:solidFill>
          <a:srgbClr val="00AF66"/>
        </a:solidFill>
      </dgm:spPr>
      <dgm:t>
        <a:bodyPr/>
        <a:lstStyle/>
        <a:p>
          <a:pPr algn="ctr"/>
          <a:r>
            <a:rPr lang="es-MX" sz="2000" b="1" noProof="0" dirty="0">
              <a:solidFill>
                <a:schemeClr val="tx1"/>
              </a:solidFill>
            </a:rPr>
            <a:t>Ayuda federal</a:t>
          </a:r>
        </a:p>
      </dgm:t>
    </dgm:pt>
    <dgm:pt modelId="{9B3EC1ED-4743-4241-88CD-BA621364F264}" type="parTrans" cxnId="{BFB1D16B-8882-4669-9568-8A4BA0D2DA28}">
      <dgm:prSet/>
      <dgm:spPr/>
      <dgm:t>
        <a:bodyPr/>
        <a:lstStyle/>
        <a:p>
          <a:endParaRPr lang="en-US"/>
        </a:p>
      </dgm:t>
    </dgm:pt>
    <dgm:pt modelId="{0DE65AF4-D25B-4460-9F2C-ECBDD1158D62}" type="sibTrans" cxnId="{BFB1D16B-8882-4669-9568-8A4BA0D2DA28}">
      <dgm:prSet/>
      <dgm:spPr/>
      <dgm:t>
        <a:bodyPr/>
        <a:lstStyle/>
        <a:p>
          <a:endParaRPr lang="en-US"/>
        </a:p>
      </dgm:t>
    </dgm:pt>
    <dgm:pt modelId="{A914253F-BDA7-47F6-BDD8-CB6D385E0A61}">
      <dgm:prSet phldrT="[Text]" custT="1"/>
      <dgm:spPr>
        <a:solidFill>
          <a:srgbClr val="323E48"/>
        </a:solidFill>
      </dgm:spPr>
      <dgm:t>
        <a:bodyPr/>
        <a:lstStyle/>
        <a:p>
          <a:r>
            <a:rPr lang="es-MX" sz="2000" b="1" noProof="0" dirty="0">
              <a:solidFill>
                <a:schemeClr val="bg1"/>
              </a:solidFill>
            </a:rPr>
            <a:t>Algunas becas de donantes privadas</a:t>
          </a:r>
        </a:p>
      </dgm:t>
    </dgm:pt>
    <dgm:pt modelId="{6B7038BA-B7DF-4E1B-AE60-0BBC8092EA30}" type="parTrans" cxnId="{CFA7940F-B455-4362-8985-D1FCF380042F}">
      <dgm:prSet/>
      <dgm:spPr/>
      <dgm:t>
        <a:bodyPr/>
        <a:lstStyle/>
        <a:p>
          <a:endParaRPr lang="en-US"/>
        </a:p>
      </dgm:t>
    </dgm:pt>
    <dgm:pt modelId="{90318D7E-3E8D-46D4-AFA1-4B1CDBACCB16}" type="sibTrans" cxnId="{CFA7940F-B455-4362-8985-D1FCF380042F}">
      <dgm:prSet/>
      <dgm:spPr/>
      <dgm:t>
        <a:bodyPr/>
        <a:lstStyle/>
        <a:p>
          <a:endParaRPr lang="en-US"/>
        </a:p>
      </dgm:t>
    </dgm:pt>
    <dgm:pt modelId="{F9551E2E-AFE8-4B81-ABDF-082427D529B8}">
      <dgm:prSet phldrT="[Text]" custT="1"/>
      <dgm:spPr>
        <a:solidFill>
          <a:srgbClr val="FFC845"/>
        </a:solidFill>
      </dgm:spPr>
      <dgm:t>
        <a:bodyPr/>
        <a:lstStyle/>
        <a:p>
          <a:r>
            <a:rPr lang="es-MX" sz="2000" b="1" noProof="0" dirty="0">
              <a:solidFill>
                <a:schemeClr val="tx1"/>
              </a:solidFill>
            </a:rPr>
            <a:t>Ayuda y becas del estado</a:t>
          </a:r>
        </a:p>
      </dgm:t>
    </dgm:pt>
    <dgm:pt modelId="{D8C5314C-753E-42C4-B3C2-EE9F292AED23}" type="parTrans" cxnId="{F6D1CE35-E3AE-4097-9B82-C21F91A23BBD}">
      <dgm:prSet/>
      <dgm:spPr/>
      <dgm:t>
        <a:bodyPr/>
        <a:lstStyle/>
        <a:p>
          <a:endParaRPr lang="en-US"/>
        </a:p>
      </dgm:t>
    </dgm:pt>
    <dgm:pt modelId="{E87F3638-5E85-4A7C-A7EB-10E1E6C91DFB}" type="sibTrans" cxnId="{F6D1CE35-E3AE-4097-9B82-C21F91A23BBD}">
      <dgm:prSet/>
      <dgm:spPr/>
      <dgm:t>
        <a:bodyPr/>
        <a:lstStyle/>
        <a:p>
          <a:endParaRPr lang="en-US"/>
        </a:p>
      </dgm:t>
    </dgm:pt>
    <dgm:pt modelId="{EEAB4895-9223-4486-BB85-D956DEB4B169}">
      <dgm:prSet phldrT="[Text]" custT="1"/>
      <dgm:spPr>
        <a:solidFill>
          <a:srgbClr val="00B5DF"/>
        </a:solidFill>
      </dgm:spPr>
      <dgm:t>
        <a:bodyPr/>
        <a:lstStyle/>
        <a:p>
          <a:pPr algn="ctr"/>
          <a:r>
            <a:rPr lang="es-MX" sz="2000" b="1" noProof="0" dirty="0">
              <a:solidFill>
                <a:schemeClr val="tx1"/>
              </a:solidFill>
            </a:rPr>
            <a:t>Ayuda y becas de la universidad</a:t>
          </a:r>
        </a:p>
      </dgm:t>
    </dgm:pt>
    <dgm:pt modelId="{65861463-3957-42F1-B381-5AAE9E6C5EDF}" type="parTrans" cxnId="{0A77E7A2-12F1-4AAC-8176-480168AFF89E}">
      <dgm:prSet/>
      <dgm:spPr/>
      <dgm:t>
        <a:bodyPr/>
        <a:lstStyle/>
        <a:p>
          <a:endParaRPr lang="en-US"/>
        </a:p>
      </dgm:t>
    </dgm:pt>
    <dgm:pt modelId="{EE0BDE9A-F9A4-4008-8D63-E4D29F068FED}" type="sibTrans" cxnId="{0A77E7A2-12F1-4AAC-8176-480168AFF89E}">
      <dgm:prSet/>
      <dgm:spPr/>
      <dgm:t>
        <a:bodyPr/>
        <a:lstStyle/>
        <a:p>
          <a:endParaRPr lang="en-US"/>
        </a:p>
      </dgm:t>
    </dgm:pt>
    <dgm:pt modelId="{AB315FAD-B381-4817-8D80-2CD40CFCC7F1}">
      <dgm:prSet phldrT="[Text]" custT="1"/>
      <dgm:spPr>
        <a:solidFill>
          <a:srgbClr val="00AF66"/>
        </a:solidFill>
      </dgm:spPr>
      <dgm:t>
        <a:bodyPr/>
        <a:lstStyle/>
        <a:p>
          <a:pPr algn="l"/>
          <a:r>
            <a:rPr lang="es-MX" sz="1600" noProof="0" dirty="0">
              <a:solidFill>
                <a:schemeClr val="tx1"/>
              </a:solidFill>
            </a:rPr>
            <a:t>Becas federales</a:t>
          </a:r>
        </a:p>
      </dgm:t>
    </dgm:pt>
    <dgm:pt modelId="{B66D5DA4-4A91-4F39-8039-0B14F0AA3A32}" type="parTrans" cxnId="{91A71940-D193-481F-B275-D0BF533494A2}">
      <dgm:prSet/>
      <dgm:spPr/>
      <dgm:t>
        <a:bodyPr/>
        <a:lstStyle/>
        <a:p>
          <a:endParaRPr lang="en-US"/>
        </a:p>
      </dgm:t>
    </dgm:pt>
    <dgm:pt modelId="{19BB2293-6612-4A1F-A632-F14E343DCB03}" type="sibTrans" cxnId="{91A71940-D193-481F-B275-D0BF533494A2}">
      <dgm:prSet/>
      <dgm:spPr/>
      <dgm:t>
        <a:bodyPr/>
        <a:lstStyle/>
        <a:p>
          <a:endParaRPr lang="en-US"/>
        </a:p>
      </dgm:t>
    </dgm:pt>
    <dgm:pt modelId="{BF15A4E5-A081-4D2F-ABE5-C7914D1C6CCB}">
      <dgm:prSet phldrT="[Text]" custT="1"/>
      <dgm:spPr>
        <a:solidFill>
          <a:srgbClr val="00AF66"/>
        </a:solidFill>
      </dgm:spPr>
      <dgm:t>
        <a:bodyPr/>
        <a:lstStyle/>
        <a:p>
          <a:pPr algn="l"/>
          <a:r>
            <a:rPr lang="es-MX" sz="1600" noProof="0" dirty="0">
              <a:solidFill>
                <a:schemeClr val="tx1"/>
              </a:solidFill>
            </a:rPr>
            <a:t>Trabajo y estudio (FWS)</a:t>
          </a:r>
        </a:p>
      </dgm:t>
    </dgm:pt>
    <dgm:pt modelId="{F0596F8D-E18E-4926-AC06-4DF24C578CFB}" type="parTrans" cxnId="{FE9BACAE-0D3A-4D92-B41C-2E00B643B34D}">
      <dgm:prSet/>
      <dgm:spPr/>
      <dgm:t>
        <a:bodyPr/>
        <a:lstStyle/>
        <a:p>
          <a:endParaRPr lang="en-US"/>
        </a:p>
      </dgm:t>
    </dgm:pt>
    <dgm:pt modelId="{44E13EA6-DF13-4037-A637-7B6F60C79FBF}" type="sibTrans" cxnId="{FE9BACAE-0D3A-4D92-B41C-2E00B643B34D}">
      <dgm:prSet/>
      <dgm:spPr/>
      <dgm:t>
        <a:bodyPr/>
        <a:lstStyle/>
        <a:p>
          <a:endParaRPr lang="en-US"/>
        </a:p>
      </dgm:t>
    </dgm:pt>
    <dgm:pt modelId="{57BFBA16-DF70-4DB0-9944-C26C9A7DF6D7}">
      <dgm:prSet phldrT="[Text]" custT="1"/>
      <dgm:spPr>
        <a:solidFill>
          <a:srgbClr val="00AF66"/>
        </a:solidFill>
      </dgm:spPr>
      <dgm:t>
        <a:bodyPr/>
        <a:lstStyle/>
        <a:p>
          <a:pPr algn="l"/>
          <a:r>
            <a:rPr lang="es-MX" sz="1600" noProof="0" dirty="0">
              <a:solidFill>
                <a:schemeClr val="tx1"/>
              </a:solidFill>
            </a:rPr>
            <a:t>Préstamos para los estudios</a:t>
          </a:r>
        </a:p>
      </dgm:t>
    </dgm:pt>
    <dgm:pt modelId="{1082AA92-F7B3-465B-9253-49EE7005105F}" type="parTrans" cxnId="{55A78E84-1C5D-4E17-99CB-5BC3161794B6}">
      <dgm:prSet/>
      <dgm:spPr/>
      <dgm:t>
        <a:bodyPr/>
        <a:lstStyle/>
        <a:p>
          <a:endParaRPr lang="en-US"/>
        </a:p>
      </dgm:t>
    </dgm:pt>
    <dgm:pt modelId="{80CB58D4-E411-4FDB-90D2-14897B63F2AD}" type="sibTrans" cxnId="{55A78E84-1C5D-4E17-99CB-5BC3161794B6}">
      <dgm:prSet/>
      <dgm:spPr/>
      <dgm:t>
        <a:bodyPr/>
        <a:lstStyle/>
        <a:p>
          <a:endParaRPr lang="en-US"/>
        </a:p>
      </dgm:t>
    </dgm:pt>
    <dgm:pt modelId="{E7740CA4-6E2D-4EEA-BF1C-72E56DDB7A72}">
      <dgm:prSet phldrT="[Text]" custT="1"/>
      <dgm:spPr>
        <a:solidFill>
          <a:srgbClr val="00B5DF"/>
        </a:solidFill>
      </dgm:spPr>
      <dgm:t>
        <a:bodyPr/>
        <a:lstStyle/>
        <a:p>
          <a:pPr algn="l"/>
          <a:r>
            <a:rPr lang="es-MX" sz="1400" b="0" noProof="0" dirty="0">
              <a:solidFill>
                <a:schemeClr val="tx1"/>
              </a:solidFill>
            </a:rPr>
            <a:t>Universidades Técnicas</a:t>
          </a:r>
        </a:p>
      </dgm:t>
    </dgm:pt>
    <dgm:pt modelId="{72C72C70-41ED-45C9-8CA4-88D79786F797}" type="parTrans" cxnId="{9D504C85-1704-49D0-B2CC-C076F29848DF}">
      <dgm:prSet/>
      <dgm:spPr/>
      <dgm:t>
        <a:bodyPr/>
        <a:lstStyle/>
        <a:p>
          <a:endParaRPr lang="en-US"/>
        </a:p>
      </dgm:t>
    </dgm:pt>
    <dgm:pt modelId="{860DB324-D39E-44D0-9706-0FD6609AE6B2}" type="sibTrans" cxnId="{9D504C85-1704-49D0-B2CC-C076F29848DF}">
      <dgm:prSet/>
      <dgm:spPr/>
      <dgm:t>
        <a:bodyPr/>
        <a:lstStyle/>
        <a:p>
          <a:endParaRPr lang="en-US"/>
        </a:p>
      </dgm:t>
    </dgm:pt>
    <dgm:pt modelId="{F8862428-7811-420A-A740-F6D877E2D6E1}">
      <dgm:prSet phldrT="[Text]" custT="1"/>
      <dgm:spPr>
        <a:solidFill>
          <a:srgbClr val="00B5DF"/>
        </a:solidFill>
      </dgm:spPr>
      <dgm:t>
        <a:bodyPr/>
        <a:lstStyle/>
        <a:p>
          <a:pPr algn="l"/>
          <a:r>
            <a:rPr lang="es-MX" sz="1400" b="0" noProof="0" dirty="0">
              <a:solidFill>
                <a:schemeClr val="tx1"/>
              </a:solidFill>
            </a:rPr>
            <a:t>Universidades de dos años</a:t>
          </a:r>
        </a:p>
      </dgm:t>
    </dgm:pt>
    <dgm:pt modelId="{C01A9DE4-0898-4016-883D-011C7847CD6A}" type="parTrans" cxnId="{E9B52794-3D69-4A30-A1C2-18426950CFA4}">
      <dgm:prSet/>
      <dgm:spPr/>
      <dgm:t>
        <a:bodyPr/>
        <a:lstStyle/>
        <a:p>
          <a:endParaRPr lang="en-US"/>
        </a:p>
      </dgm:t>
    </dgm:pt>
    <dgm:pt modelId="{9C1962FA-5BFD-41E6-A723-106C2B7F7240}" type="sibTrans" cxnId="{E9B52794-3D69-4A30-A1C2-18426950CFA4}">
      <dgm:prSet/>
      <dgm:spPr/>
      <dgm:t>
        <a:bodyPr/>
        <a:lstStyle/>
        <a:p>
          <a:endParaRPr lang="en-US"/>
        </a:p>
      </dgm:t>
    </dgm:pt>
    <dgm:pt modelId="{35E34215-294A-443F-883D-A54EF7947272}">
      <dgm:prSet phldrT="[Text]" custT="1"/>
      <dgm:spPr>
        <a:solidFill>
          <a:srgbClr val="00B5DF"/>
        </a:solidFill>
      </dgm:spPr>
      <dgm:t>
        <a:bodyPr/>
        <a:lstStyle/>
        <a:p>
          <a:pPr algn="l"/>
          <a:r>
            <a:rPr lang="es-MX" sz="1400" b="0" noProof="0" dirty="0">
              <a:solidFill>
                <a:schemeClr val="tx1"/>
              </a:solidFill>
            </a:rPr>
            <a:t>Universidades de cuatro años</a:t>
          </a:r>
        </a:p>
      </dgm:t>
    </dgm:pt>
    <dgm:pt modelId="{ABB150F7-E550-44DD-9290-BEA675A98A57}" type="parTrans" cxnId="{17F98FC3-E3EF-461B-AC19-9C9C53553796}">
      <dgm:prSet/>
      <dgm:spPr/>
      <dgm:t>
        <a:bodyPr/>
        <a:lstStyle/>
        <a:p>
          <a:endParaRPr lang="en-US"/>
        </a:p>
      </dgm:t>
    </dgm:pt>
    <dgm:pt modelId="{9C83ECC5-5D0D-418B-966F-56DD377B40F6}" type="sibTrans" cxnId="{17F98FC3-E3EF-461B-AC19-9C9C53553796}">
      <dgm:prSet/>
      <dgm:spPr/>
      <dgm:t>
        <a:bodyPr/>
        <a:lstStyle/>
        <a:p>
          <a:endParaRPr lang="en-US"/>
        </a:p>
      </dgm:t>
    </dgm:pt>
    <dgm:pt modelId="{052668CA-7A75-4A64-BEBC-80F4EFF9DBF1}" type="pres">
      <dgm:prSet presAssocID="{01FE039E-A76A-46B8-8F99-0B83538E3549}" presName="cycle" presStyleCnt="0">
        <dgm:presLayoutVars>
          <dgm:dir/>
          <dgm:resizeHandles val="exact"/>
        </dgm:presLayoutVars>
      </dgm:prSet>
      <dgm:spPr/>
    </dgm:pt>
    <dgm:pt modelId="{FD2EB978-3484-4032-9000-D4F6D7907F2D}" type="pres">
      <dgm:prSet presAssocID="{7A430B77-DFD6-473B-94CC-F2A758628480}" presName="node" presStyleLbl="node1" presStyleIdx="0" presStyleCnt="4" custScaleX="127099" custScaleY="137600">
        <dgm:presLayoutVars>
          <dgm:bulletEnabled val="1"/>
        </dgm:presLayoutVars>
      </dgm:prSet>
      <dgm:spPr/>
    </dgm:pt>
    <dgm:pt modelId="{C51BA630-4736-4381-95C8-719D31096493}" type="pres">
      <dgm:prSet presAssocID="{7A430B77-DFD6-473B-94CC-F2A758628480}" presName="spNode" presStyleCnt="0"/>
      <dgm:spPr/>
    </dgm:pt>
    <dgm:pt modelId="{09F0E4C3-81D7-4442-8FCE-3FB975A16D91}" type="pres">
      <dgm:prSet presAssocID="{0DE65AF4-D25B-4460-9F2C-ECBDD1158D62}" presName="sibTrans" presStyleLbl="sibTrans1D1" presStyleIdx="0" presStyleCnt="4"/>
      <dgm:spPr/>
    </dgm:pt>
    <dgm:pt modelId="{6B0BEED4-67A5-44DB-80EC-FE8F1B0F7230}" type="pres">
      <dgm:prSet presAssocID="{EEAB4895-9223-4486-BB85-D956DEB4B169}" presName="node" presStyleLbl="node1" presStyleIdx="1" presStyleCnt="4" custScaleX="127099" custScaleY="137600">
        <dgm:presLayoutVars>
          <dgm:bulletEnabled val="1"/>
        </dgm:presLayoutVars>
      </dgm:prSet>
      <dgm:spPr/>
    </dgm:pt>
    <dgm:pt modelId="{F98C4DDB-C706-46F9-8A4D-C0E0D03BF2B2}" type="pres">
      <dgm:prSet presAssocID="{EEAB4895-9223-4486-BB85-D956DEB4B169}" presName="spNode" presStyleCnt="0"/>
      <dgm:spPr/>
    </dgm:pt>
    <dgm:pt modelId="{F02EF64A-4E29-45F1-9580-B2388EAFAACF}" type="pres">
      <dgm:prSet presAssocID="{EE0BDE9A-F9A4-4008-8D63-E4D29F068FED}" presName="sibTrans" presStyleLbl="sibTrans1D1" presStyleIdx="1" presStyleCnt="4"/>
      <dgm:spPr/>
    </dgm:pt>
    <dgm:pt modelId="{1AFA2C8C-6A45-4A12-A6A6-28F87262FF22}" type="pres">
      <dgm:prSet presAssocID="{A914253F-BDA7-47F6-BDD8-CB6D385E0A61}" presName="node" presStyleLbl="node1" presStyleIdx="2" presStyleCnt="4" custScaleX="127099" custScaleY="137600">
        <dgm:presLayoutVars>
          <dgm:bulletEnabled val="1"/>
        </dgm:presLayoutVars>
      </dgm:prSet>
      <dgm:spPr/>
    </dgm:pt>
    <dgm:pt modelId="{D0EA2C15-3D55-4867-B75C-A9B1B5DA197F}" type="pres">
      <dgm:prSet presAssocID="{A914253F-BDA7-47F6-BDD8-CB6D385E0A61}" presName="spNode" presStyleCnt="0"/>
      <dgm:spPr/>
    </dgm:pt>
    <dgm:pt modelId="{EFDAB6D0-24A7-46BD-95FD-C4CD8C321C5B}" type="pres">
      <dgm:prSet presAssocID="{90318D7E-3E8D-46D4-AFA1-4B1CDBACCB16}" presName="sibTrans" presStyleLbl="sibTrans1D1" presStyleIdx="2" presStyleCnt="4"/>
      <dgm:spPr/>
    </dgm:pt>
    <dgm:pt modelId="{6DF6F4F9-A61E-4A5B-8111-3D4DB51A14D8}" type="pres">
      <dgm:prSet presAssocID="{F9551E2E-AFE8-4B81-ABDF-082427D529B8}" presName="node" presStyleLbl="node1" presStyleIdx="3" presStyleCnt="4" custScaleX="127099" custScaleY="137600">
        <dgm:presLayoutVars>
          <dgm:bulletEnabled val="1"/>
        </dgm:presLayoutVars>
      </dgm:prSet>
      <dgm:spPr/>
    </dgm:pt>
    <dgm:pt modelId="{251D8B76-C562-4C46-9328-D3B9AA304D16}" type="pres">
      <dgm:prSet presAssocID="{F9551E2E-AFE8-4B81-ABDF-082427D529B8}" presName="spNode" presStyleCnt="0"/>
      <dgm:spPr/>
    </dgm:pt>
    <dgm:pt modelId="{7995F641-CEED-4ABC-B185-FB87254BD8D2}" type="pres">
      <dgm:prSet presAssocID="{E87F3638-5E85-4A7C-A7EB-10E1E6C91DFB}" presName="sibTrans" presStyleLbl="sibTrans1D1" presStyleIdx="3" presStyleCnt="4"/>
      <dgm:spPr/>
    </dgm:pt>
  </dgm:ptLst>
  <dgm:cxnLst>
    <dgm:cxn modelId="{49FA950C-0E16-4F74-9946-A3645102AB39}" type="presOf" srcId="{EEAB4895-9223-4486-BB85-D956DEB4B169}" destId="{6B0BEED4-67A5-44DB-80EC-FE8F1B0F7230}" srcOrd="0" destOrd="0" presId="urn:microsoft.com/office/officeart/2005/8/layout/cycle6"/>
    <dgm:cxn modelId="{CFA7940F-B455-4362-8985-D1FCF380042F}" srcId="{01FE039E-A76A-46B8-8F99-0B83538E3549}" destId="{A914253F-BDA7-47F6-BDD8-CB6D385E0A61}" srcOrd="2" destOrd="0" parTransId="{6B7038BA-B7DF-4E1B-AE60-0BBC8092EA30}" sibTransId="{90318D7E-3E8D-46D4-AFA1-4B1CDBACCB16}"/>
    <dgm:cxn modelId="{BA8BF00F-1ADB-4D1D-9E7B-92011F19CDFF}" type="presOf" srcId="{E7740CA4-6E2D-4EEA-BF1C-72E56DDB7A72}" destId="{6B0BEED4-67A5-44DB-80EC-FE8F1B0F7230}" srcOrd="0" destOrd="1" presId="urn:microsoft.com/office/officeart/2005/8/layout/cycle6"/>
    <dgm:cxn modelId="{0AE76829-30F0-415E-BE6C-4D6A7786247D}" type="presOf" srcId="{EE0BDE9A-F9A4-4008-8D63-E4D29F068FED}" destId="{F02EF64A-4E29-45F1-9580-B2388EAFAACF}" srcOrd="0" destOrd="0" presId="urn:microsoft.com/office/officeart/2005/8/layout/cycle6"/>
    <dgm:cxn modelId="{27471D2F-5187-48B6-92A1-D1CF1C3C8B0C}" type="presOf" srcId="{AB315FAD-B381-4817-8D80-2CD40CFCC7F1}" destId="{FD2EB978-3484-4032-9000-D4F6D7907F2D}" srcOrd="0" destOrd="1" presId="urn:microsoft.com/office/officeart/2005/8/layout/cycle6"/>
    <dgm:cxn modelId="{CB151C33-5DAB-4777-B098-4EBF38540C8A}" type="presOf" srcId="{A914253F-BDA7-47F6-BDD8-CB6D385E0A61}" destId="{1AFA2C8C-6A45-4A12-A6A6-28F87262FF22}" srcOrd="0" destOrd="0" presId="urn:microsoft.com/office/officeart/2005/8/layout/cycle6"/>
    <dgm:cxn modelId="{F6D1CE35-E3AE-4097-9B82-C21F91A23BBD}" srcId="{01FE039E-A76A-46B8-8F99-0B83538E3549}" destId="{F9551E2E-AFE8-4B81-ABDF-082427D529B8}" srcOrd="3" destOrd="0" parTransId="{D8C5314C-753E-42C4-B3C2-EE9F292AED23}" sibTransId="{E87F3638-5E85-4A7C-A7EB-10E1E6C91DFB}"/>
    <dgm:cxn modelId="{91A71940-D193-481F-B275-D0BF533494A2}" srcId="{7A430B77-DFD6-473B-94CC-F2A758628480}" destId="{AB315FAD-B381-4817-8D80-2CD40CFCC7F1}" srcOrd="0" destOrd="0" parTransId="{B66D5DA4-4A91-4F39-8039-0B14F0AA3A32}" sibTransId="{19BB2293-6612-4A1F-A632-F14E343DCB03}"/>
    <dgm:cxn modelId="{01F6A649-FBC9-4E66-B519-C863455F7FCF}" type="presOf" srcId="{E87F3638-5E85-4A7C-A7EB-10E1E6C91DFB}" destId="{7995F641-CEED-4ABC-B185-FB87254BD8D2}" srcOrd="0" destOrd="0" presId="urn:microsoft.com/office/officeart/2005/8/layout/cycle6"/>
    <dgm:cxn modelId="{BFB1D16B-8882-4669-9568-8A4BA0D2DA28}" srcId="{01FE039E-A76A-46B8-8F99-0B83538E3549}" destId="{7A430B77-DFD6-473B-94CC-F2A758628480}" srcOrd="0" destOrd="0" parTransId="{9B3EC1ED-4743-4241-88CD-BA621364F264}" sibTransId="{0DE65AF4-D25B-4460-9F2C-ECBDD1158D62}"/>
    <dgm:cxn modelId="{8DCEE076-2AA0-4396-945F-D2B9700B009E}" type="presOf" srcId="{0DE65AF4-D25B-4460-9F2C-ECBDD1158D62}" destId="{09F0E4C3-81D7-4442-8FCE-3FB975A16D91}" srcOrd="0" destOrd="0" presId="urn:microsoft.com/office/officeart/2005/8/layout/cycle6"/>
    <dgm:cxn modelId="{55A78E84-1C5D-4E17-99CB-5BC3161794B6}" srcId="{7A430B77-DFD6-473B-94CC-F2A758628480}" destId="{57BFBA16-DF70-4DB0-9944-C26C9A7DF6D7}" srcOrd="2" destOrd="0" parTransId="{1082AA92-F7B3-465B-9253-49EE7005105F}" sibTransId="{80CB58D4-E411-4FDB-90D2-14897B63F2AD}"/>
    <dgm:cxn modelId="{9D504C85-1704-49D0-B2CC-C076F29848DF}" srcId="{EEAB4895-9223-4486-BB85-D956DEB4B169}" destId="{E7740CA4-6E2D-4EEA-BF1C-72E56DDB7A72}" srcOrd="0" destOrd="0" parTransId="{72C72C70-41ED-45C9-8CA4-88D79786F797}" sibTransId="{860DB324-D39E-44D0-9706-0FD6609AE6B2}"/>
    <dgm:cxn modelId="{53557285-B887-4302-A884-B0A8B604BD3D}" type="presOf" srcId="{F8862428-7811-420A-A740-F6D877E2D6E1}" destId="{6B0BEED4-67A5-44DB-80EC-FE8F1B0F7230}" srcOrd="0" destOrd="2" presId="urn:microsoft.com/office/officeart/2005/8/layout/cycle6"/>
    <dgm:cxn modelId="{9B788992-46E0-454A-B4E5-AC03AEB05F4C}" type="presOf" srcId="{01FE039E-A76A-46B8-8F99-0B83538E3549}" destId="{052668CA-7A75-4A64-BEBC-80F4EFF9DBF1}" srcOrd="0" destOrd="0" presId="urn:microsoft.com/office/officeart/2005/8/layout/cycle6"/>
    <dgm:cxn modelId="{E9B52794-3D69-4A30-A1C2-18426950CFA4}" srcId="{EEAB4895-9223-4486-BB85-D956DEB4B169}" destId="{F8862428-7811-420A-A740-F6D877E2D6E1}" srcOrd="1" destOrd="0" parTransId="{C01A9DE4-0898-4016-883D-011C7847CD6A}" sibTransId="{9C1962FA-5BFD-41E6-A723-106C2B7F7240}"/>
    <dgm:cxn modelId="{0A77E7A2-12F1-4AAC-8176-480168AFF89E}" srcId="{01FE039E-A76A-46B8-8F99-0B83538E3549}" destId="{EEAB4895-9223-4486-BB85-D956DEB4B169}" srcOrd="1" destOrd="0" parTransId="{65861463-3957-42F1-B381-5AAE9E6C5EDF}" sibTransId="{EE0BDE9A-F9A4-4008-8D63-E4D29F068FED}"/>
    <dgm:cxn modelId="{367C1BA8-5A18-4024-BF5D-4CD37AC3A55D}" type="presOf" srcId="{35E34215-294A-443F-883D-A54EF7947272}" destId="{6B0BEED4-67A5-44DB-80EC-FE8F1B0F7230}" srcOrd="0" destOrd="3" presId="urn:microsoft.com/office/officeart/2005/8/layout/cycle6"/>
    <dgm:cxn modelId="{FE9BACAE-0D3A-4D92-B41C-2E00B643B34D}" srcId="{7A430B77-DFD6-473B-94CC-F2A758628480}" destId="{BF15A4E5-A081-4D2F-ABE5-C7914D1C6CCB}" srcOrd="1" destOrd="0" parTransId="{F0596F8D-E18E-4926-AC06-4DF24C578CFB}" sibTransId="{44E13EA6-DF13-4037-A637-7B6F60C79FBF}"/>
    <dgm:cxn modelId="{2CF6D7B2-25F3-4C0E-8422-80F2C3B4F167}" type="presOf" srcId="{90318D7E-3E8D-46D4-AFA1-4B1CDBACCB16}" destId="{EFDAB6D0-24A7-46BD-95FD-C4CD8C321C5B}" srcOrd="0" destOrd="0" presId="urn:microsoft.com/office/officeart/2005/8/layout/cycle6"/>
    <dgm:cxn modelId="{0B34BEB4-0D71-4A29-AE12-B70F06FCB324}" type="presOf" srcId="{F9551E2E-AFE8-4B81-ABDF-082427D529B8}" destId="{6DF6F4F9-A61E-4A5B-8111-3D4DB51A14D8}" srcOrd="0" destOrd="0" presId="urn:microsoft.com/office/officeart/2005/8/layout/cycle6"/>
    <dgm:cxn modelId="{EFFD21BE-F845-40AD-AC52-84B3C38D8B59}" type="presOf" srcId="{7A430B77-DFD6-473B-94CC-F2A758628480}" destId="{FD2EB978-3484-4032-9000-D4F6D7907F2D}" srcOrd="0" destOrd="0" presId="urn:microsoft.com/office/officeart/2005/8/layout/cycle6"/>
    <dgm:cxn modelId="{17F98FC3-E3EF-461B-AC19-9C9C53553796}" srcId="{EEAB4895-9223-4486-BB85-D956DEB4B169}" destId="{35E34215-294A-443F-883D-A54EF7947272}" srcOrd="2" destOrd="0" parTransId="{ABB150F7-E550-44DD-9290-BEA675A98A57}" sibTransId="{9C83ECC5-5D0D-418B-966F-56DD377B40F6}"/>
    <dgm:cxn modelId="{44180BCD-F349-4A56-9D5E-1B19108FEC89}" type="presOf" srcId="{BF15A4E5-A081-4D2F-ABE5-C7914D1C6CCB}" destId="{FD2EB978-3484-4032-9000-D4F6D7907F2D}" srcOrd="0" destOrd="2" presId="urn:microsoft.com/office/officeart/2005/8/layout/cycle6"/>
    <dgm:cxn modelId="{DCFC75F1-A6D3-48FB-B56D-41E5D55B03B1}" type="presOf" srcId="{57BFBA16-DF70-4DB0-9944-C26C9A7DF6D7}" destId="{FD2EB978-3484-4032-9000-D4F6D7907F2D}" srcOrd="0" destOrd="3" presId="urn:microsoft.com/office/officeart/2005/8/layout/cycle6"/>
    <dgm:cxn modelId="{1E5AC8F4-CEA3-417A-86B0-729C3870AD55}" type="presParOf" srcId="{052668CA-7A75-4A64-BEBC-80F4EFF9DBF1}" destId="{FD2EB978-3484-4032-9000-D4F6D7907F2D}" srcOrd="0" destOrd="0" presId="urn:microsoft.com/office/officeart/2005/8/layout/cycle6"/>
    <dgm:cxn modelId="{5E589189-CB3E-4478-8A5B-5C60FDD5278D}" type="presParOf" srcId="{052668CA-7A75-4A64-BEBC-80F4EFF9DBF1}" destId="{C51BA630-4736-4381-95C8-719D31096493}" srcOrd="1" destOrd="0" presId="urn:microsoft.com/office/officeart/2005/8/layout/cycle6"/>
    <dgm:cxn modelId="{A840837D-26A2-4E83-B4D3-E6D43EB6D08E}" type="presParOf" srcId="{052668CA-7A75-4A64-BEBC-80F4EFF9DBF1}" destId="{09F0E4C3-81D7-4442-8FCE-3FB975A16D91}" srcOrd="2" destOrd="0" presId="urn:microsoft.com/office/officeart/2005/8/layout/cycle6"/>
    <dgm:cxn modelId="{B375121B-6E74-4FE2-95E8-2B40841F2881}" type="presParOf" srcId="{052668CA-7A75-4A64-BEBC-80F4EFF9DBF1}" destId="{6B0BEED4-67A5-44DB-80EC-FE8F1B0F7230}" srcOrd="3" destOrd="0" presId="urn:microsoft.com/office/officeart/2005/8/layout/cycle6"/>
    <dgm:cxn modelId="{94406182-6FB9-46E6-9525-B9EEDDECFA4B}" type="presParOf" srcId="{052668CA-7A75-4A64-BEBC-80F4EFF9DBF1}" destId="{F98C4DDB-C706-46F9-8A4D-C0E0D03BF2B2}" srcOrd="4" destOrd="0" presId="urn:microsoft.com/office/officeart/2005/8/layout/cycle6"/>
    <dgm:cxn modelId="{81C45970-5B19-4DAB-8867-F0EC35BA6FE4}" type="presParOf" srcId="{052668CA-7A75-4A64-BEBC-80F4EFF9DBF1}" destId="{F02EF64A-4E29-45F1-9580-B2388EAFAACF}" srcOrd="5" destOrd="0" presId="urn:microsoft.com/office/officeart/2005/8/layout/cycle6"/>
    <dgm:cxn modelId="{8A853F86-A8AC-4E30-A860-3D70EECAC4A0}" type="presParOf" srcId="{052668CA-7A75-4A64-BEBC-80F4EFF9DBF1}" destId="{1AFA2C8C-6A45-4A12-A6A6-28F87262FF22}" srcOrd="6" destOrd="0" presId="urn:microsoft.com/office/officeart/2005/8/layout/cycle6"/>
    <dgm:cxn modelId="{C3B1A0BD-326C-4570-B065-87D586F89DA4}" type="presParOf" srcId="{052668CA-7A75-4A64-BEBC-80F4EFF9DBF1}" destId="{D0EA2C15-3D55-4867-B75C-A9B1B5DA197F}" srcOrd="7" destOrd="0" presId="urn:microsoft.com/office/officeart/2005/8/layout/cycle6"/>
    <dgm:cxn modelId="{48162384-BBD7-4F49-B90F-E515FCA2BB6B}" type="presParOf" srcId="{052668CA-7A75-4A64-BEBC-80F4EFF9DBF1}" destId="{EFDAB6D0-24A7-46BD-95FD-C4CD8C321C5B}" srcOrd="8" destOrd="0" presId="urn:microsoft.com/office/officeart/2005/8/layout/cycle6"/>
    <dgm:cxn modelId="{398C578B-ADDC-47E2-8132-EA2C97AC3726}" type="presParOf" srcId="{052668CA-7A75-4A64-BEBC-80F4EFF9DBF1}" destId="{6DF6F4F9-A61E-4A5B-8111-3D4DB51A14D8}" srcOrd="9" destOrd="0" presId="urn:microsoft.com/office/officeart/2005/8/layout/cycle6"/>
    <dgm:cxn modelId="{115290E8-E62E-45C9-90BE-CA1347480B86}" type="presParOf" srcId="{052668CA-7A75-4A64-BEBC-80F4EFF9DBF1}" destId="{251D8B76-C562-4C46-9328-D3B9AA304D16}" srcOrd="10" destOrd="0" presId="urn:microsoft.com/office/officeart/2005/8/layout/cycle6"/>
    <dgm:cxn modelId="{EF396C7E-9B5E-4100-A9A8-2D79E44B5BFB}" type="presParOf" srcId="{052668CA-7A75-4A64-BEBC-80F4EFF9DBF1}" destId="{7995F641-CEED-4ABC-B185-FB87254BD8D2}"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EB978-3484-4032-9000-D4F6D7907F2D}">
      <dsp:nvSpPr>
        <dsp:cNvPr id="0" name=""/>
        <dsp:cNvSpPr/>
      </dsp:nvSpPr>
      <dsp:spPr>
        <a:xfrm>
          <a:off x="3640831" y="-235512"/>
          <a:ext cx="2468888" cy="1737365"/>
        </a:xfrm>
        <a:prstGeom prst="roundRect">
          <a:avLst/>
        </a:prstGeom>
        <a:solidFill>
          <a:srgbClr val="00A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MX" sz="2000" b="1" kern="1200" noProof="0" dirty="0">
              <a:solidFill>
                <a:schemeClr val="tx1"/>
              </a:solidFill>
            </a:rPr>
            <a:t>Ayuda federal</a:t>
          </a:r>
        </a:p>
        <a:p>
          <a:pPr marL="171450" lvl="1" indent="-171450" algn="l" defTabSz="711200">
            <a:lnSpc>
              <a:spcPct val="90000"/>
            </a:lnSpc>
            <a:spcBef>
              <a:spcPct val="0"/>
            </a:spcBef>
            <a:spcAft>
              <a:spcPct val="15000"/>
            </a:spcAft>
            <a:buChar char="•"/>
          </a:pPr>
          <a:r>
            <a:rPr lang="es-MX" sz="1600" kern="1200" noProof="0" dirty="0">
              <a:solidFill>
                <a:schemeClr val="tx1"/>
              </a:solidFill>
            </a:rPr>
            <a:t>Becas federales</a:t>
          </a:r>
        </a:p>
        <a:p>
          <a:pPr marL="171450" lvl="1" indent="-171450" algn="l" defTabSz="711200">
            <a:lnSpc>
              <a:spcPct val="90000"/>
            </a:lnSpc>
            <a:spcBef>
              <a:spcPct val="0"/>
            </a:spcBef>
            <a:spcAft>
              <a:spcPct val="15000"/>
            </a:spcAft>
            <a:buChar char="•"/>
          </a:pPr>
          <a:r>
            <a:rPr lang="es-MX" sz="1600" kern="1200" noProof="0" dirty="0">
              <a:solidFill>
                <a:schemeClr val="tx1"/>
              </a:solidFill>
            </a:rPr>
            <a:t>Trabajo y estudio (FWS)</a:t>
          </a:r>
        </a:p>
        <a:p>
          <a:pPr marL="171450" lvl="1" indent="-171450" algn="l" defTabSz="711200">
            <a:lnSpc>
              <a:spcPct val="90000"/>
            </a:lnSpc>
            <a:spcBef>
              <a:spcPct val="0"/>
            </a:spcBef>
            <a:spcAft>
              <a:spcPct val="15000"/>
            </a:spcAft>
            <a:buChar char="•"/>
          </a:pPr>
          <a:r>
            <a:rPr lang="es-MX" sz="1600" kern="1200" noProof="0" dirty="0">
              <a:solidFill>
                <a:schemeClr val="tx1"/>
              </a:solidFill>
            </a:rPr>
            <a:t>Préstamos para los estudios</a:t>
          </a:r>
        </a:p>
      </dsp:txBody>
      <dsp:txXfrm>
        <a:off x="3725642" y="-150701"/>
        <a:ext cx="2299266" cy="1567743"/>
      </dsp:txXfrm>
    </dsp:sp>
    <dsp:sp modelId="{09F0E4C3-81D7-4442-8FCE-3FB975A16D91}">
      <dsp:nvSpPr>
        <dsp:cNvPr id="0" name=""/>
        <dsp:cNvSpPr/>
      </dsp:nvSpPr>
      <dsp:spPr>
        <a:xfrm>
          <a:off x="2787177" y="633170"/>
          <a:ext cx="4176196" cy="4176196"/>
        </a:xfrm>
        <a:custGeom>
          <a:avLst/>
          <a:gdLst/>
          <a:ahLst/>
          <a:cxnLst/>
          <a:rect l="0" t="0" r="0" b="0"/>
          <a:pathLst>
            <a:path>
              <a:moveTo>
                <a:pt x="3331010" y="410205"/>
              </a:moveTo>
              <a:arcTo wR="2088098" hR="2088098" stAng="18391769" swAng="171591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B0BEED4-67A5-44DB-80EC-FE8F1B0F7230}">
      <dsp:nvSpPr>
        <dsp:cNvPr id="0" name=""/>
        <dsp:cNvSpPr/>
      </dsp:nvSpPr>
      <dsp:spPr>
        <a:xfrm>
          <a:off x="5728929" y="1852586"/>
          <a:ext cx="2468888" cy="1737365"/>
        </a:xfrm>
        <a:prstGeom prst="roundRect">
          <a:avLst/>
        </a:prstGeom>
        <a:solidFill>
          <a:srgbClr val="00B5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MX" sz="2000" b="1" kern="1200" noProof="0" dirty="0">
              <a:solidFill>
                <a:schemeClr val="tx1"/>
              </a:solidFill>
            </a:rPr>
            <a:t>Ayuda y becas de la universidad</a:t>
          </a:r>
        </a:p>
        <a:p>
          <a:pPr marL="114300" lvl="1" indent="-114300" algn="l" defTabSz="622300">
            <a:lnSpc>
              <a:spcPct val="90000"/>
            </a:lnSpc>
            <a:spcBef>
              <a:spcPct val="0"/>
            </a:spcBef>
            <a:spcAft>
              <a:spcPct val="15000"/>
            </a:spcAft>
            <a:buChar char="•"/>
          </a:pPr>
          <a:r>
            <a:rPr lang="es-MX" sz="1400" b="0" kern="1200" noProof="0" dirty="0">
              <a:solidFill>
                <a:schemeClr val="tx1"/>
              </a:solidFill>
            </a:rPr>
            <a:t>Universidades Técnicas</a:t>
          </a:r>
        </a:p>
        <a:p>
          <a:pPr marL="114300" lvl="1" indent="-114300" algn="l" defTabSz="622300">
            <a:lnSpc>
              <a:spcPct val="90000"/>
            </a:lnSpc>
            <a:spcBef>
              <a:spcPct val="0"/>
            </a:spcBef>
            <a:spcAft>
              <a:spcPct val="15000"/>
            </a:spcAft>
            <a:buChar char="•"/>
          </a:pPr>
          <a:r>
            <a:rPr lang="es-MX" sz="1400" b="0" kern="1200" noProof="0" dirty="0">
              <a:solidFill>
                <a:schemeClr val="tx1"/>
              </a:solidFill>
            </a:rPr>
            <a:t>Universidades de dos años</a:t>
          </a:r>
        </a:p>
        <a:p>
          <a:pPr marL="114300" lvl="1" indent="-114300" algn="l" defTabSz="622300">
            <a:lnSpc>
              <a:spcPct val="90000"/>
            </a:lnSpc>
            <a:spcBef>
              <a:spcPct val="0"/>
            </a:spcBef>
            <a:spcAft>
              <a:spcPct val="15000"/>
            </a:spcAft>
            <a:buChar char="•"/>
          </a:pPr>
          <a:r>
            <a:rPr lang="es-MX" sz="1400" b="0" kern="1200" noProof="0" dirty="0">
              <a:solidFill>
                <a:schemeClr val="tx1"/>
              </a:solidFill>
            </a:rPr>
            <a:t>Universidades de cuatro años</a:t>
          </a:r>
        </a:p>
      </dsp:txBody>
      <dsp:txXfrm>
        <a:off x="5813740" y="1937397"/>
        <a:ext cx="2299266" cy="1567743"/>
      </dsp:txXfrm>
    </dsp:sp>
    <dsp:sp modelId="{F02EF64A-4E29-45F1-9580-B2388EAFAACF}">
      <dsp:nvSpPr>
        <dsp:cNvPr id="0" name=""/>
        <dsp:cNvSpPr/>
      </dsp:nvSpPr>
      <dsp:spPr>
        <a:xfrm>
          <a:off x="2787177" y="633170"/>
          <a:ext cx="4176196" cy="4176196"/>
        </a:xfrm>
        <a:custGeom>
          <a:avLst/>
          <a:gdLst/>
          <a:ahLst/>
          <a:cxnLst/>
          <a:rect l="0" t="0" r="0" b="0"/>
          <a:pathLst>
            <a:path>
              <a:moveTo>
                <a:pt x="3982525" y="2966334"/>
              </a:moveTo>
              <a:arcTo wR="2088098" hR="2088098" stAng="1492316" swAng="1715914"/>
            </a:path>
          </a:pathLst>
        </a:custGeom>
        <a:noFill/>
        <a:ln w="6350" cap="flat" cmpd="sng" algn="ctr">
          <a:solidFill>
            <a:schemeClr val="accent4">
              <a:hueOff val="-58371"/>
              <a:satOff val="0"/>
              <a:lumOff val="451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FA2C8C-6A45-4A12-A6A6-28F87262FF22}">
      <dsp:nvSpPr>
        <dsp:cNvPr id="0" name=""/>
        <dsp:cNvSpPr/>
      </dsp:nvSpPr>
      <dsp:spPr>
        <a:xfrm>
          <a:off x="3640831" y="3940684"/>
          <a:ext cx="2468888" cy="1737365"/>
        </a:xfrm>
        <a:prstGeom prst="roundRect">
          <a:avLst/>
        </a:prstGeom>
        <a:solidFill>
          <a:srgbClr val="323E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noProof="0" dirty="0">
              <a:solidFill>
                <a:schemeClr val="bg1"/>
              </a:solidFill>
            </a:rPr>
            <a:t>Algunas becas de donantes privadas</a:t>
          </a:r>
        </a:p>
      </dsp:txBody>
      <dsp:txXfrm>
        <a:off x="3725642" y="4025495"/>
        <a:ext cx="2299266" cy="1567743"/>
      </dsp:txXfrm>
    </dsp:sp>
    <dsp:sp modelId="{EFDAB6D0-24A7-46BD-95FD-C4CD8C321C5B}">
      <dsp:nvSpPr>
        <dsp:cNvPr id="0" name=""/>
        <dsp:cNvSpPr/>
      </dsp:nvSpPr>
      <dsp:spPr>
        <a:xfrm>
          <a:off x="2787177" y="633170"/>
          <a:ext cx="4176196" cy="4176196"/>
        </a:xfrm>
        <a:custGeom>
          <a:avLst/>
          <a:gdLst/>
          <a:ahLst/>
          <a:cxnLst/>
          <a:rect l="0" t="0" r="0" b="0"/>
          <a:pathLst>
            <a:path>
              <a:moveTo>
                <a:pt x="845186" y="3765991"/>
              </a:moveTo>
              <a:arcTo wR="2088098" hR="2088098" stAng="7591769" swAng="1715914"/>
            </a:path>
          </a:pathLst>
        </a:custGeom>
        <a:noFill/>
        <a:ln w="6350" cap="flat" cmpd="sng" algn="ctr">
          <a:solidFill>
            <a:schemeClr val="accent4">
              <a:hueOff val="-116741"/>
              <a:satOff val="0"/>
              <a:lumOff val="9019"/>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F6F4F9-A61E-4A5B-8111-3D4DB51A14D8}">
      <dsp:nvSpPr>
        <dsp:cNvPr id="0" name=""/>
        <dsp:cNvSpPr/>
      </dsp:nvSpPr>
      <dsp:spPr>
        <a:xfrm>
          <a:off x="1552732" y="1852586"/>
          <a:ext cx="2468888" cy="1737365"/>
        </a:xfrm>
        <a:prstGeom prst="roundRect">
          <a:avLst/>
        </a:prstGeom>
        <a:solidFill>
          <a:srgbClr val="FFC8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noProof="0" dirty="0">
              <a:solidFill>
                <a:schemeClr val="tx1"/>
              </a:solidFill>
            </a:rPr>
            <a:t>Ayuda y becas del estado</a:t>
          </a:r>
        </a:p>
      </dsp:txBody>
      <dsp:txXfrm>
        <a:off x="1637543" y="1937397"/>
        <a:ext cx="2299266" cy="1567743"/>
      </dsp:txXfrm>
    </dsp:sp>
    <dsp:sp modelId="{7995F641-CEED-4ABC-B185-FB87254BD8D2}">
      <dsp:nvSpPr>
        <dsp:cNvPr id="0" name=""/>
        <dsp:cNvSpPr/>
      </dsp:nvSpPr>
      <dsp:spPr>
        <a:xfrm>
          <a:off x="2787177" y="633170"/>
          <a:ext cx="4176196" cy="4176196"/>
        </a:xfrm>
        <a:custGeom>
          <a:avLst/>
          <a:gdLst/>
          <a:ahLst/>
          <a:cxnLst/>
          <a:rect l="0" t="0" r="0" b="0"/>
          <a:pathLst>
            <a:path>
              <a:moveTo>
                <a:pt x="193670" y="1209861"/>
              </a:moveTo>
              <a:arcTo wR="2088098" hR="2088098" stAng="12292316" swAng="1715914"/>
            </a:path>
          </a:pathLst>
        </a:custGeom>
        <a:noFill/>
        <a:ln w="6350" cap="flat" cmpd="sng" algn="ctr">
          <a:solidFill>
            <a:schemeClr val="accent4">
              <a:hueOff val="-175112"/>
              <a:satOff val="0"/>
              <a:lumOff val="13529"/>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31A46A8B-EC22-4FFD-9931-176D6EEE4EFA}" type="slidenum">
              <a:rPr lang="en-US" smtClean="0"/>
              <a:t>1</a:t>
            </a:fld>
            <a:endParaRPr lang="en-US"/>
          </a:p>
        </p:txBody>
      </p:sp>
    </p:spTree>
    <p:extLst>
      <p:ext uri="{BB962C8B-B14F-4D97-AF65-F5344CB8AC3E}">
        <p14:creationId xmlns:p14="http://schemas.microsoft.com/office/powerpoint/2010/main" val="408984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only for students who choose to take out a student loan.</a:t>
            </a:r>
          </a:p>
        </p:txBody>
      </p:sp>
      <p:sp>
        <p:nvSpPr>
          <p:cNvPr id="4" name="Slide Number Placeholder 3"/>
          <p:cNvSpPr>
            <a:spLocks noGrp="1"/>
          </p:cNvSpPr>
          <p:nvPr>
            <p:ph type="sldNum" sz="quarter" idx="5"/>
          </p:nvPr>
        </p:nvSpPr>
        <p:spPr/>
        <p:txBody>
          <a:bodyPr/>
          <a:lstStyle/>
          <a:p>
            <a:fld id="{31A46A8B-EC22-4FFD-9931-176D6EEE4EFA}" type="slidenum">
              <a:rPr lang="en-US" smtClean="0"/>
              <a:t>12</a:t>
            </a:fld>
            <a:endParaRPr lang="en-US"/>
          </a:p>
        </p:txBody>
      </p:sp>
    </p:spTree>
    <p:extLst>
      <p:ext uri="{BB962C8B-B14F-4D97-AF65-F5344CB8AC3E}">
        <p14:creationId xmlns:p14="http://schemas.microsoft.com/office/powerpoint/2010/main" val="130719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13</a:t>
            </a:fld>
            <a:endParaRPr lang="en-US"/>
          </a:p>
        </p:txBody>
      </p:sp>
    </p:spTree>
    <p:extLst>
      <p:ext uri="{BB962C8B-B14F-4D97-AF65-F5344CB8AC3E}">
        <p14:creationId xmlns:p14="http://schemas.microsoft.com/office/powerpoint/2010/main" val="47458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15</a:t>
            </a:fld>
            <a:endParaRPr lang="en-US"/>
          </a:p>
        </p:txBody>
      </p:sp>
    </p:spTree>
    <p:extLst>
      <p:ext uri="{BB962C8B-B14F-4D97-AF65-F5344CB8AC3E}">
        <p14:creationId xmlns:p14="http://schemas.microsoft.com/office/powerpoint/2010/main" val="298769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16</a:t>
            </a:fld>
            <a:endParaRPr lang="en-US"/>
          </a:p>
        </p:txBody>
      </p:sp>
    </p:spTree>
    <p:extLst>
      <p:ext uri="{BB962C8B-B14F-4D97-AF65-F5344CB8AC3E}">
        <p14:creationId xmlns:p14="http://schemas.microsoft.com/office/powerpoint/2010/main" val="942906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know what college you are going to attend and that you know you will be deferring, talk to your college about deferment. </a:t>
            </a:r>
          </a:p>
        </p:txBody>
      </p:sp>
      <p:sp>
        <p:nvSpPr>
          <p:cNvPr id="4" name="Slide Number Placeholder 3"/>
          <p:cNvSpPr>
            <a:spLocks noGrp="1"/>
          </p:cNvSpPr>
          <p:nvPr>
            <p:ph type="sldNum" sz="quarter" idx="5"/>
          </p:nvPr>
        </p:nvSpPr>
        <p:spPr/>
        <p:txBody>
          <a:bodyPr/>
          <a:lstStyle/>
          <a:p>
            <a:fld id="{31A46A8B-EC22-4FFD-9931-176D6EEE4EFA}" type="slidenum">
              <a:rPr lang="en-US" smtClean="0"/>
              <a:t>17</a:t>
            </a:fld>
            <a:endParaRPr lang="en-US"/>
          </a:p>
        </p:txBody>
      </p:sp>
    </p:spTree>
    <p:extLst>
      <p:ext uri="{BB962C8B-B14F-4D97-AF65-F5344CB8AC3E}">
        <p14:creationId xmlns:p14="http://schemas.microsoft.com/office/powerpoint/2010/main" val="126683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we recommend applying for scholarships and completing the FAFSA if you will be deferring. There are many different benefits to doing those that will benefit other factors.</a:t>
            </a:r>
          </a:p>
        </p:txBody>
      </p:sp>
      <p:sp>
        <p:nvSpPr>
          <p:cNvPr id="4" name="Slide Number Placeholder 3"/>
          <p:cNvSpPr>
            <a:spLocks noGrp="1"/>
          </p:cNvSpPr>
          <p:nvPr>
            <p:ph type="sldNum" sz="quarter" idx="5"/>
          </p:nvPr>
        </p:nvSpPr>
        <p:spPr/>
        <p:txBody>
          <a:bodyPr/>
          <a:lstStyle/>
          <a:p>
            <a:fld id="{31A46A8B-EC22-4FFD-9931-176D6EEE4EFA}" type="slidenum">
              <a:rPr lang="en-US" smtClean="0"/>
              <a:t>18</a:t>
            </a:fld>
            <a:endParaRPr lang="en-US"/>
          </a:p>
        </p:txBody>
      </p:sp>
    </p:spTree>
    <p:extLst>
      <p:ext uri="{BB962C8B-B14F-4D97-AF65-F5344CB8AC3E}">
        <p14:creationId xmlns:p14="http://schemas.microsoft.com/office/powerpoint/2010/main" val="25618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if the parent wants access to see the students tuition, fees, grades, etc., they will need to get permission from the student and that student must sign a student information release form. Otherwise the parent will be cut off from any information regarding the student’s education. </a:t>
            </a:r>
          </a:p>
        </p:txBody>
      </p:sp>
      <p:sp>
        <p:nvSpPr>
          <p:cNvPr id="4" name="Slide Number Placeholder 3"/>
          <p:cNvSpPr>
            <a:spLocks noGrp="1"/>
          </p:cNvSpPr>
          <p:nvPr>
            <p:ph type="sldNum" sz="quarter" idx="5"/>
          </p:nvPr>
        </p:nvSpPr>
        <p:spPr/>
        <p:txBody>
          <a:bodyPr/>
          <a:lstStyle/>
          <a:p>
            <a:fld id="{31A46A8B-EC22-4FFD-9931-176D6EEE4EFA}" type="slidenum">
              <a:rPr lang="en-US" smtClean="0"/>
              <a:t>19</a:t>
            </a:fld>
            <a:endParaRPr lang="en-US"/>
          </a:p>
        </p:txBody>
      </p:sp>
    </p:spTree>
    <p:extLst>
      <p:ext uri="{BB962C8B-B14F-4D97-AF65-F5344CB8AC3E}">
        <p14:creationId xmlns:p14="http://schemas.microsoft.com/office/powerpoint/2010/main" val="63533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20</a:t>
            </a:fld>
            <a:endParaRPr lang="en-US"/>
          </a:p>
        </p:txBody>
      </p:sp>
    </p:spTree>
    <p:extLst>
      <p:ext uri="{BB962C8B-B14F-4D97-AF65-F5344CB8AC3E}">
        <p14:creationId xmlns:p14="http://schemas.microsoft.com/office/powerpoint/2010/main" val="251937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DACA: Deferred Action for Childhood Arrivals, TPS:  Temporary Protected Status, DED:  Deferred Enforced Departure</a:t>
            </a:r>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21</a:t>
            </a:fld>
            <a:endParaRPr lang="en-US"/>
          </a:p>
        </p:txBody>
      </p:sp>
    </p:spTree>
    <p:extLst>
      <p:ext uri="{BB962C8B-B14F-4D97-AF65-F5344CB8AC3E}">
        <p14:creationId xmlns:p14="http://schemas.microsoft.com/office/powerpoint/2010/main" val="1651317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QR Code</a:t>
            </a:r>
          </a:p>
        </p:txBody>
      </p:sp>
      <p:sp>
        <p:nvSpPr>
          <p:cNvPr id="4" name="Slide Number Placeholder 3"/>
          <p:cNvSpPr>
            <a:spLocks noGrp="1"/>
          </p:cNvSpPr>
          <p:nvPr>
            <p:ph type="sldNum" sz="quarter" idx="5"/>
          </p:nvPr>
        </p:nvSpPr>
        <p:spPr/>
        <p:txBody>
          <a:bodyPr/>
          <a:lstStyle/>
          <a:p>
            <a:fld id="{31A46A8B-EC22-4FFD-9931-176D6EEE4EFA}" type="slidenum">
              <a:rPr lang="en-US" smtClean="0"/>
              <a:t>23</a:t>
            </a:fld>
            <a:endParaRPr lang="en-US"/>
          </a:p>
        </p:txBody>
      </p:sp>
    </p:spTree>
    <p:extLst>
      <p:ext uri="{BB962C8B-B14F-4D97-AF65-F5344CB8AC3E}">
        <p14:creationId xmlns:p14="http://schemas.microsoft.com/office/powerpoint/2010/main" val="360394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word college includes a student earning a certificate at a technical college, an associate’s degree, a bachelor’s degree or a graduate professional degree. The image on your screen is an excerpt from the Utah College Guide, page 4, that talks about post-secondary options as 1,2,4 or more. In other words, high school is not enough in today’s economy. And that most jobs today require a college education beyond an HS diploma. Essentially, we want students to know their options post-high school for success in life and the workplace.  </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a:t>
            </a:fld>
            <a:endParaRPr lang="en-US"/>
          </a:p>
        </p:txBody>
      </p:sp>
    </p:spTree>
    <p:extLst>
      <p:ext uri="{BB962C8B-B14F-4D97-AF65-F5344CB8AC3E}">
        <p14:creationId xmlns:p14="http://schemas.microsoft.com/office/powerpoint/2010/main" val="1678605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25</a:t>
            </a:fld>
            <a:endParaRPr lang="en-US"/>
          </a:p>
        </p:txBody>
      </p:sp>
    </p:spTree>
    <p:extLst>
      <p:ext uri="{BB962C8B-B14F-4D97-AF65-F5344CB8AC3E}">
        <p14:creationId xmlns:p14="http://schemas.microsoft.com/office/powerpoint/2010/main" val="2344778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27</a:t>
            </a:fld>
            <a:endParaRPr lang="en-US"/>
          </a:p>
        </p:txBody>
      </p:sp>
    </p:spTree>
    <p:extLst>
      <p:ext uri="{BB962C8B-B14F-4D97-AF65-F5344CB8AC3E}">
        <p14:creationId xmlns:p14="http://schemas.microsoft.com/office/powerpoint/2010/main" val="176294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28</a:t>
            </a:fld>
            <a:endParaRPr lang="en-US"/>
          </a:p>
        </p:txBody>
      </p:sp>
    </p:spTree>
    <p:extLst>
      <p:ext uri="{BB962C8B-B14F-4D97-AF65-F5344CB8AC3E}">
        <p14:creationId xmlns:p14="http://schemas.microsoft.com/office/powerpoint/2010/main" val="2344778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29</a:t>
            </a:fld>
            <a:endParaRPr lang="en-US"/>
          </a:p>
        </p:txBody>
      </p:sp>
    </p:spTree>
    <p:extLst>
      <p:ext uri="{BB962C8B-B14F-4D97-AF65-F5344CB8AC3E}">
        <p14:creationId xmlns:p14="http://schemas.microsoft.com/office/powerpoint/2010/main" val="197259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30</a:t>
            </a:fld>
            <a:endParaRPr lang="en-US"/>
          </a:p>
        </p:txBody>
      </p:sp>
    </p:spTree>
    <p:extLst>
      <p:ext uri="{BB962C8B-B14F-4D97-AF65-F5344CB8AC3E}">
        <p14:creationId xmlns:p14="http://schemas.microsoft.com/office/powerpoint/2010/main" val="438407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31</a:t>
            </a:fld>
            <a:endParaRPr lang="en-US"/>
          </a:p>
        </p:txBody>
      </p:sp>
    </p:spTree>
    <p:extLst>
      <p:ext uri="{BB962C8B-B14F-4D97-AF65-F5344CB8AC3E}">
        <p14:creationId xmlns:p14="http://schemas.microsoft.com/office/powerpoint/2010/main" val="141056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46A8B-EC22-4FFD-9931-176D6EEE4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669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FAFSA is a gateway, it does not guarantee aid or scholarship opportunities, but it opens the door and connects most of the possible ways to pay for college. Every student has a different situation and will have different results from completing the FAFSA. </a:t>
            </a:r>
          </a:p>
        </p:txBody>
      </p:sp>
      <p:sp>
        <p:nvSpPr>
          <p:cNvPr id="4" name="Slide Number Placeholder 3"/>
          <p:cNvSpPr>
            <a:spLocks noGrp="1"/>
          </p:cNvSpPr>
          <p:nvPr>
            <p:ph type="sldNum" sz="quarter" idx="5"/>
          </p:nvPr>
        </p:nvSpPr>
        <p:spPr/>
        <p:txBody>
          <a:bodyPr/>
          <a:lstStyle/>
          <a:p>
            <a:fld id="{31A46A8B-EC22-4FFD-9931-176D6EEE4EFA}" type="slidenum">
              <a:rPr lang="en-US" smtClean="0"/>
              <a:t>4</a:t>
            </a:fld>
            <a:endParaRPr lang="en-US"/>
          </a:p>
        </p:txBody>
      </p:sp>
    </p:spTree>
    <p:extLst>
      <p:ext uri="{BB962C8B-B14F-4D97-AF65-F5344CB8AC3E}">
        <p14:creationId xmlns:p14="http://schemas.microsoft.com/office/powerpoint/2010/main" val="346923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Complete the FAFSA to get access to federal aid that includes grants, Work-Study, and student loans. In addition, the FAFSA has additional uses as it gives access to state aid (e.g., the Opportunity and Utah Promise scholarships), institutional aid (i.e., scholarship requirements), and in many cases is a requirement for private scholarships. Although the FAFSA does not guarantee access to all funding above nor do all students qualify for the aid and scholarships, it is the first step seniors should take in high school to cover college costs.</a:t>
            </a:r>
          </a:p>
        </p:txBody>
      </p:sp>
      <p:sp>
        <p:nvSpPr>
          <p:cNvPr id="4" name="Slide Number Placeholder 3"/>
          <p:cNvSpPr>
            <a:spLocks noGrp="1"/>
          </p:cNvSpPr>
          <p:nvPr>
            <p:ph type="sldNum" sz="quarter" idx="5"/>
          </p:nvPr>
        </p:nvSpPr>
        <p:spPr/>
        <p:txBody>
          <a:bodyPr/>
          <a:lstStyle/>
          <a:p>
            <a:fld id="{702D1CDC-B6D9-4ECF-AC0F-E6C8B1F6272A}" type="slidenum">
              <a:rPr lang="en-US" smtClean="0"/>
              <a:t>5</a:t>
            </a:fld>
            <a:endParaRPr lang="en-US"/>
          </a:p>
        </p:txBody>
      </p:sp>
    </p:spTree>
    <p:extLst>
      <p:ext uri="{BB962C8B-B14F-4D97-AF65-F5344CB8AC3E}">
        <p14:creationId xmlns:p14="http://schemas.microsoft.com/office/powerpoint/2010/main" val="65176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Spanish version it would be good to explain what “</a:t>
            </a:r>
            <a:r>
              <a:rPr lang="en-US" dirty="0" err="1"/>
              <a:t>bienes</a:t>
            </a:r>
            <a:r>
              <a:rPr lang="en-US" dirty="0"/>
              <a:t> are”. I noticed from FAFSA night events that the word assets doesn’t translate great. </a:t>
            </a:r>
            <a:r>
              <a:rPr lang="en-US" dirty="0" err="1"/>
              <a:t>Bienes</a:t>
            </a:r>
            <a:r>
              <a:rPr lang="en-US" dirty="0"/>
              <a:t> it the word they use of the FAFSA but a lot of people didn’t understand what they were asking with it.</a:t>
            </a:r>
          </a:p>
        </p:txBody>
      </p:sp>
      <p:sp>
        <p:nvSpPr>
          <p:cNvPr id="4" name="Slide Number Placeholder 3"/>
          <p:cNvSpPr>
            <a:spLocks noGrp="1"/>
          </p:cNvSpPr>
          <p:nvPr>
            <p:ph type="sldNum" sz="quarter" idx="5"/>
          </p:nvPr>
        </p:nvSpPr>
        <p:spPr/>
        <p:txBody>
          <a:bodyPr/>
          <a:lstStyle/>
          <a:p>
            <a:fld id="{31A46A8B-EC22-4FFD-9931-176D6EEE4EFA}" type="slidenum">
              <a:rPr lang="en-US" smtClean="0"/>
              <a:t>6</a:t>
            </a:fld>
            <a:endParaRPr lang="en-US"/>
          </a:p>
        </p:txBody>
      </p:sp>
    </p:spTree>
    <p:extLst>
      <p:ext uri="{BB962C8B-B14F-4D97-AF65-F5344CB8AC3E}">
        <p14:creationId xmlns:p14="http://schemas.microsoft.com/office/powerpoint/2010/main" val="19472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31A46A8B-EC22-4FFD-9931-176D6EEE4EFA}" type="slidenum">
              <a:rPr lang="en-US" smtClean="0"/>
              <a:t>8</a:t>
            </a:fld>
            <a:endParaRPr lang="en-US"/>
          </a:p>
        </p:txBody>
      </p:sp>
    </p:spTree>
    <p:extLst>
      <p:ext uri="{BB962C8B-B14F-4D97-AF65-F5344CB8AC3E}">
        <p14:creationId xmlns:p14="http://schemas.microsoft.com/office/powerpoint/2010/main" val="188617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10</a:t>
            </a:fld>
            <a:endParaRPr lang="en-US"/>
          </a:p>
        </p:txBody>
      </p:sp>
    </p:spTree>
    <p:extLst>
      <p:ext uri="{BB962C8B-B14F-4D97-AF65-F5344CB8AC3E}">
        <p14:creationId xmlns:p14="http://schemas.microsoft.com/office/powerpoint/2010/main" val="1678917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that student loans should be used as a last resort after exhausting all other paying for college resources and that it is recommended to use federal student loans over private loans from a bank or lender. There are better benefits with using federal student loans than private loans.</a:t>
            </a:r>
          </a:p>
        </p:txBody>
      </p:sp>
      <p:sp>
        <p:nvSpPr>
          <p:cNvPr id="4" name="Slide Number Placeholder 3"/>
          <p:cNvSpPr>
            <a:spLocks noGrp="1"/>
          </p:cNvSpPr>
          <p:nvPr>
            <p:ph type="sldNum" sz="quarter" idx="5"/>
          </p:nvPr>
        </p:nvSpPr>
        <p:spPr/>
        <p:txBody>
          <a:bodyPr/>
          <a:lstStyle/>
          <a:p>
            <a:fld id="{31A46A8B-EC22-4FFD-9931-176D6EEE4EFA}" type="slidenum">
              <a:rPr lang="en-US" smtClean="0"/>
              <a:t>11</a:t>
            </a:fld>
            <a:endParaRPr lang="en-US"/>
          </a:p>
        </p:txBody>
      </p:sp>
    </p:spTree>
    <p:extLst>
      <p:ext uri="{BB962C8B-B14F-4D97-AF65-F5344CB8AC3E}">
        <p14:creationId xmlns:p14="http://schemas.microsoft.com/office/powerpoint/2010/main" val="3861520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0.png"/><Relationship Id="rId18" Type="http://schemas.openxmlformats.org/officeDocument/2006/relationships/image" Target="../media/image11.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21.sv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25.svg"/><Relationship Id="rId1" Type="http://schemas.openxmlformats.org/officeDocument/2006/relationships/slideLayout" Target="../slideLayouts/slideLayout14.xml"/><Relationship Id="rId6" Type="http://schemas.openxmlformats.org/officeDocument/2006/relationships/image" Target="../media/image15.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48.png"/><Relationship Id="rId1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hyperlink" Target="https://www2.ed.gov/policy/gen/guid/fpco/ferpa/index.html"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s://studentaid.gov/understand-aid/eligibility/requirements/non-us-citizens"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3" Type="http://schemas.openxmlformats.org/officeDocument/2006/relationships/hyperlink" Target="https://international.utahtech.edu/" TargetMode="External"/><Relationship Id="rId18" Type="http://schemas.openxmlformats.org/officeDocument/2006/relationships/image" Target="../media/image64.png"/><Relationship Id="rId26" Type="http://schemas.openxmlformats.org/officeDocument/2006/relationships/image" Target="../media/image68.jpeg"/><Relationship Id="rId39" Type="http://schemas.openxmlformats.org/officeDocument/2006/relationships/hyperlink" Target="https://ubtech.edu/students/" TargetMode="External"/><Relationship Id="rId21" Type="http://schemas.openxmlformats.org/officeDocument/2006/relationships/hyperlink" Target="https://iss.byu.edu/" TargetMode="External"/><Relationship Id="rId34" Type="http://schemas.openxmlformats.org/officeDocument/2006/relationships/image" Target="../media/image72.png"/><Relationship Id="rId7" Type="http://schemas.openxmlformats.org/officeDocument/2006/relationships/hyperlink" Target="https://www.snow.edu/international/" TargetMode="External"/><Relationship Id="rId12" Type="http://schemas.openxmlformats.org/officeDocument/2006/relationships/image" Target="../media/image61.png"/><Relationship Id="rId17" Type="http://schemas.openxmlformats.org/officeDocument/2006/relationships/hyperlink" Target="https://www.uvu.edu/iss/" TargetMode="External"/><Relationship Id="rId25" Type="http://schemas.openxmlformats.org/officeDocument/2006/relationships/hyperlink" Target="https://dixietech.edu/students/" TargetMode="External"/><Relationship Id="rId33" Type="http://schemas.openxmlformats.org/officeDocument/2006/relationships/hyperlink" Target="https://www.otech.edu/current-students/student-success-center/" TargetMode="External"/><Relationship Id="rId38" Type="http://schemas.openxmlformats.org/officeDocument/2006/relationships/image" Target="../media/image74.png"/><Relationship Id="rId2" Type="http://schemas.openxmlformats.org/officeDocument/2006/relationships/notesSlide" Target="../notesSlides/notesSlide23.xml"/><Relationship Id="rId16" Type="http://schemas.openxmlformats.org/officeDocument/2006/relationships/image" Target="../media/image63.png"/><Relationship Id="rId20" Type="http://schemas.openxmlformats.org/officeDocument/2006/relationships/image" Target="../media/image65.png"/><Relationship Id="rId29" Type="http://schemas.openxmlformats.org/officeDocument/2006/relationships/hyperlink" Target="https://www.davistech.edu/student-services" TargetMode="External"/><Relationship Id="rId1" Type="http://schemas.openxmlformats.org/officeDocument/2006/relationships/slideLayout" Target="../slideLayouts/slideLayout34.xml"/><Relationship Id="rId6" Type="http://schemas.openxmlformats.org/officeDocument/2006/relationships/image" Target="../media/image58.png"/><Relationship Id="rId11" Type="http://schemas.openxmlformats.org/officeDocument/2006/relationships/hyperlink" Target="https://www.usu.edu/admissions/international/" TargetMode="External"/><Relationship Id="rId24" Type="http://schemas.openxmlformats.org/officeDocument/2006/relationships/image" Target="../media/image67.png"/><Relationship Id="rId32" Type="http://schemas.openxmlformats.org/officeDocument/2006/relationships/image" Target="../media/image71.jpg"/><Relationship Id="rId37" Type="http://schemas.openxmlformats.org/officeDocument/2006/relationships/hyperlink" Target="https://tooeletech.edu/current-students/career-resources/student-services/" TargetMode="External"/><Relationship Id="rId40" Type="http://schemas.openxmlformats.org/officeDocument/2006/relationships/image" Target="../media/image75.png"/><Relationship Id="rId5" Type="http://schemas.openxmlformats.org/officeDocument/2006/relationships/hyperlink" Target="http://www.slcc.edu/iss/" TargetMode="External"/><Relationship Id="rId15" Type="http://schemas.openxmlformats.org/officeDocument/2006/relationships/hyperlink" Target="https://isss.utah.edu/" TargetMode="External"/><Relationship Id="rId23" Type="http://schemas.openxmlformats.org/officeDocument/2006/relationships/hyperlink" Target="https://westminstercollege.edu/admissions/international-admissions/index.html" TargetMode="External"/><Relationship Id="rId28" Type="http://schemas.openxmlformats.org/officeDocument/2006/relationships/image" Target="../media/image69.png"/><Relationship Id="rId36"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hyperlink" Target="https://www.weber.edu/issc" TargetMode="External"/><Relationship Id="rId31" Type="http://schemas.openxmlformats.org/officeDocument/2006/relationships/hyperlink" Target="https://mtec.edu/students/" TargetMode="External"/><Relationship Id="rId4" Type="http://schemas.openxmlformats.org/officeDocument/2006/relationships/image" Target="../media/image57.png"/><Relationship Id="rId9" Type="http://schemas.openxmlformats.org/officeDocument/2006/relationships/hyperlink" Target="https://www.suu.edu/international/" TargetMode="External"/><Relationship Id="rId14" Type="http://schemas.openxmlformats.org/officeDocument/2006/relationships/image" Target="../media/image62.png"/><Relationship Id="rId22" Type="http://schemas.openxmlformats.org/officeDocument/2006/relationships/image" Target="../media/image66.png"/><Relationship Id="rId27" Type="http://schemas.openxmlformats.org/officeDocument/2006/relationships/hyperlink" Target="https://btech.edu/students/" TargetMode="External"/><Relationship Id="rId30" Type="http://schemas.openxmlformats.org/officeDocument/2006/relationships/image" Target="../media/image70.png"/><Relationship Id="rId35" Type="http://schemas.openxmlformats.org/officeDocument/2006/relationships/hyperlink" Target="https://stech.edu/students/consumer-information/#:~:text=For%20more%20information%2C%20please%20visit,(435)%20586%2D2899." TargetMode="External"/><Relationship Id="rId8" Type="http://schemas.openxmlformats.org/officeDocument/2006/relationships/image" Target="../media/image59.png"/><Relationship Id="rId3" Type="http://schemas.openxmlformats.org/officeDocument/2006/relationships/hyperlink" Target="https://www.ensign.edu/international-studen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svg"/><Relationship Id="rId1" Type="http://schemas.openxmlformats.org/officeDocument/2006/relationships/slideLayout" Target="../slideLayouts/slideLayout1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3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9.png"/><Relationship Id="rId18" Type="http://schemas.openxmlformats.org/officeDocument/2006/relationships/image" Target="../media/image25.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11.svg"/><Relationship Id="rId17" Type="http://schemas.openxmlformats.org/officeDocument/2006/relationships/image" Target="../media/image51.png"/><Relationship Id="rId2" Type="http://schemas.openxmlformats.org/officeDocument/2006/relationships/notesSlide" Target="../notesSlides/notesSlide24.xml"/><Relationship Id="rId16"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15.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48.png"/><Relationship Id="rId14" Type="http://schemas.openxmlformats.org/officeDocument/2006/relationships/image" Target="../media/image21.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7PFezwyMFeo" TargetMode="External"/><Relationship Id="rId7" Type="http://schemas.openxmlformats.org/officeDocument/2006/relationships/hyperlink" Target="https://youtu.be/1A86FTM5waQ" TargetMode="External"/><Relationship Id="rId2" Type="http://schemas.openxmlformats.org/officeDocument/2006/relationships/hyperlink" Target="https://youtu.be/HlhpfzcHohs" TargetMode="External"/><Relationship Id="rId1" Type="http://schemas.openxmlformats.org/officeDocument/2006/relationships/slideLayout" Target="../slideLayouts/slideLayout11.xml"/><Relationship Id="rId6" Type="http://schemas.openxmlformats.org/officeDocument/2006/relationships/hyperlink" Target="https://youtu.be/yBcrSVbLSI0" TargetMode="External"/><Relationship Id="rId5" Type="http://schemas.openxmlformats.org/officeDocument/2006/relationships/hyperlink" Target="https://youtu.be/8WCWKZeCCGI" TargetMode="External"/><Relationship Id="rId4" Type="http://schemas.openxmlformats.org/officeDocument/2006/relationships/hyperlink" Target="https://youtu.be/rHhmNSkz_B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688B-5876-40ED-8C40-20730FE6F8D9}"/>
              </a:ext>
            </a:extLst>
          </p:cNvPr>
          <p:cNvSpPr>
            <a:spLocks noGrp="1"/>
          </p:cNvSpPr>
          <p:nvPr>
            <p:ph type="ctrTitle"/>
          </p:nvPr>
        </p:nvSpPr>
        <p:spPr>
          <a:xfrm>
            <a:off x="3771899" y="2185541"/>
            <a:ext cx="6772273" cy="1243459"/>
          </a:xfrm>
        </p:spPr>
        <p:txBody>
          <a:bodyPr>
            <a:normAutofit/>
          </a:bodyPr>
          <a:lstStyle/>
          <a:p>
            <a:r>
              <a:rPr lang="en-US" sz="6000" dirty="0" err="1"/>
              <a:t>Llenar</a:t>
            </a:r>
            <a:r>
              <a:rPr lang="en-US" sz="6000" dirty="0"/>
              <a:t> FAFSA</a:t>
            </a:r>
          </a:p>
        </p:txBody>
      </p:sp>
      <p:sp>
        <p:nvSpPr>
          <p:cNvPr id="3" name="Subtitle 2">
            <a:extLst>
              <a:ext uri="{FF2B5EF4-FFF2-40B4-BE49-F238E27FC236}">
                <a16:creationId xmlns:a16="http://schemas.microsoft.com/office/drawing/2014/main" id="{6925D195-CC71-4B47-B28D-3B9B2CE03F9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8616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8748AB-7DB7-4F58-BFCE-445971C2AAB2}"/>
              </a:ext>
            </a:extLst>
          </p:cNvPr>
          <p:cNvSpPr/>
          <p:nvPr/>
        </p:nvSpPr>
        <p:spPr>
          <a:xfrm>
            <a:off x="5539672" y="3840480"/>
            <a:ext cx="2286000" cy="822960"/>
          </a:xfrm>
          <a:prstGeom prst="rect">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 </a:t>
            </a:r>
            <a:r>
              <a:rPr lang="en-US" dirty="0" err="1"/>
              <a:t>cantidad</a:t>
            </a:r>
            <a:r>
              <a:rPr lang="en-US" dirty="0"/>
              <a:t> cambia entre universidades</a:t>
            </a:r>
          </a:p>
        </p:txBody>
      </p:sp>
      <p:sp>
        <p:nvSpPr>
          <p:cNvPr id="5" name="Rectangle 4">
            <a:extLst>
              <a:ext uri="{FF2B5EF4-FFF2-40B4-BE49-F238E27FC236}">
                <a16:creationId xmlns:a16="http://schemas.microsoft.com/office/drawing/2014/main" id="{1C13FBD0-307D-41BA-8FE2-7990710F0FD4}"/>
              </a:ext>
            </a:extLst>
          </p:cNvPr>
          <p:cNvSpPr/>
          <p:nvPr/>
        </p:nvSpPr>
        <p:spPr>
          <a:xfrm>
            <a:off x="889641" y="3387270"/>
            <a:ext cx="2286000" cy="365760"/>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Ayuda</a:t>
            </a:r>
            <a:r>
              <a:rPr lang="en-US" dirty="0"/>
              <a:t> Federal</a:t>
            </a:r>
          </a:p>
        </p:txBody>
      </p:sp>
      <p:sp>
        <p:nvSpPr>
          <p:cNvPr id="6" name="Rectangle 5">
            <a:extLst>
              <a:ext uri="{FF2B5EF4-FFF2-40B4-BE49-F238E27FC236}">
                <a16:creationId xmlns:a16="http://schemas.microsoft.com/office/drawing/2014/main" id="{33D769DA-3B65-4968-A122-5C451A124B6D}"/>
              </a:ext>
            </a:extLst>
          </p:cNvPr>
          <p:cNvSpPr/>
          <p:nvPr/>
        </p:nvSpPr>
        <p:spPr>
          <a:xfrm>
            <a:off x="3215622" y="3381748"/>
            <a:ext cx="2286000" cy="365760"/>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Ayuda</a:t>
            </a:r>
            <a:r>
              <a:rPr lang="en-US" dirty="0"/>
              <a:t> del </a:t>
            </a:r>
            <a:r>
              <a:rPr lang="en-US" dirty="0" err="1"/>
              <a:t>estado</a:t>
            </a:r>
            <a:endParaRPr lang="en-US" dirty="0"/>
          </a:p>
        </p:txBody>
      </p:sp>
      <p:sp>
        <p:nvSpPr>
          <p:cNvPr id="7" name="Rectangle 6">
            <a:extLst>
              <a:ext uri="{FF2B5EF4-FFF2-40B4-BE49-F238E27FC236}">
                <a16:creationId xmlns:a16="http://schemas.microsoft.com/office/drawing/2014/main" id="{5D290262-9D71-4CA7-9592-E3C2E668027A}"/>
              </a:ext>
            </a:extLst>
          </p:cNvPr>
          <p:cNvSpPr/>
          <p:nvPr/>
        </p:nvSpPr>
        <p:spPr>
          <a:xfrm>
            <a:off x="5539672" y="3381747"/>
            <a:ext cx="2286000" cy="365760"/>
          </a:xfrm>
          <a:prstGeom prst="rect">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Ayuda</a:t>
            </a:r>
            <a:r>
              <a:rPr lang="en-US" sz="1600" dirty="0"/>
              <a:t> de la </a:t>
            </a:r>
            <a:r>
              <a:rPr lang="en-US" sz="1600" dirty="0" err="1"/>
              <a:t>universidad</a:t>
            </a:r>
            <a:endParaRPr lang="en-US" sz="1600" dirty="0"/>
          </a:p>
        </p:txBody>
      </p:sp>
      <p:sp>
        <p:nvSpPr>
          <p:cNvPr id="8" name="Rectangle 7">
            <a:extLst>
              <a:ext uri="{FF2B5EF4-FFF2-40B4-BE49-F238E27FC236}">
                <a16:creationId xmlns:a16="http://schemas.microsoft.com/office/drawing/2014/main" id="{AD42A9E6-13C4-4D45-B9A7-054D9422EEA5}"/>
              </a:ext>
            </a:extLst>
          </p:cNvPr>
          <p:cNvSpPr/>
          <p:nvPr/>
        </p:nvSpPr>
        <p:spPr>
          <a:xfrm>
            <a:off x="889641" y="3844290"/>
            <a:ext cx="2286000" cy="822960"/>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 </a:t>
            </a:r>
            <a:r>
              <a:rPr lang="en-US" dirty="0" err="1"/>
              <a:t>misma</a:t>
            </a:r>
            <a:r>
              <a:rPr lang="en-US" dirty="0"/>
              <a:t> </a:t>
            </a:r>
            <a:r>
              <a:rPr lang="en-US" dirty="0" err="1"/>
              <a:t>cantidad</a:t>
            </a:r>
            <a:r>
              <a:rPr lang="en-US" dirty="0"/>
              <a:t> entre universidades</a:t>
            </a:r>
          </a:p>
        </p:txBody>
      </p:sp>
      <p:sp>
        <p:nvSpPr>
          <p:cNvPr id="9" name="Rectangle 8">
            <a:extLst>
              <a:ext uri="{FF2B5EF4-FFF2-40B4-BE49-F238E27FC236}">
                <a16:creationId xmlns:a16="http://schemas.microsoft.com/office/drawing/2014/main" id="{9D688BAA-C692-46A8-90DF-502B9DA524B3}"/>
              </a:ext>
            </a:extLst>
          </p:cNvPr>
          <p:cNvSpPr/>
          <p:nvPr/>
        </p:nvSpPr>
        <p:spPr>
          <a:xfrm>
            <a:off x="3217454" y="3840480"/>
            <a:ext cx="2286000" cy="822960"/>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 </a:t>
            </a:r>
            <a:r>
              <a:rPr lang="en-US" dirty="0" err="1"/>
              <a:t>cantidad</a:t>
            </a:r>
            <a:r>
              <a:rPr lang="en-US" dirty="0"/>
              <a:t> cambia entre universidades</a:t>
            </a:r>
          </a:p>
        </p:txBody>
      </p:sp>
      <p:sp>
        <p:nvSpPr>
          <p:cNvPr id="10" name="Title 1">
            <a:extLst>
              <a:ext uri="{FF2B5EF4-FFF2-40B4-BE49-F238E27FC236}">
                <a16:creationId xmlns:a16="http://schemas.microsoft.com/office/drawing/2014/main" id="{75DC9ACC-81F5-4E0A-8C98-D1EB98E57617}"/>
              </a:ext>
            </a:extLst>
          </p:cNvPr>
          <p:cNvSpPr>
            <a:spLocks noGrp="1"/>
          </p:cNvSpPr>
          <p:nvPr>
            <p:ph type="title"/>
          </p:nvPr>
        </p:nvSpPr>
        <p:spPr>
          <a:xfrm>
            <a:off x="435864" y="373591"/>
            <a:ext cx="8525256" cy="1325563"/>
          </a:xfrm>
        </p:spPr>
        <p:txBody>
          <a:bodyPr/>
          <a:lstStyle/>
          <a:p>
            <a:r>
              <a:rPr lang="es-ES" dirty="0"/>
              <a:t>¿Qué es una carta de oferta de ayuda financiera?</a:t>
            </a:r>
            <a:endParaRPr lang="en-US" dirty="0">
              <a:solidFill>
                <a:srgbClr val="FFC845"/>
              </a:solidFill>
            </a:endParaRPr>
          </a:p>
        </p:txBody>
      </p:sp>
      <p:sp>
        <p:nvSpPr>
          <p:cNvPr id="11" name="Content Placeholder 2">
            <a:extLst>
              <a:ext uri="{FF2B5EF4-FFF2-40B4-BE49-F238E27FC236}">
                <a16:creationId xmlns:a16="http://schemas.microsoft.com/office/drawing/2014/main" id="{977E6208-1E32-42D3-9218-87B81E2D966F}"/>
              </a:ext>
            </a:extLst>
          </p:cNvPr>
          <p:cNvSpPr>
            <a:spLocks noGrp="1"/>
          </p:cNvSpPr>
          <p:nvPr>
            <p:ph idx="1"/>
          </p:nvPr>
        </p:nvSpPr>
        <p:spPr>
          <a:xfrm>
            <a:off x="649006" y="1584218"/>
            <a:ext cx="7923028" cy="1512998"/>
          </a:xfrm>
        </p:spPr>
        <p:txBody>
          <a:bodyPr>
            <a:normAutofit fontScale="92500" lnSpcReduction="10000"/>
          </a:bodyPr>
          <a:lstStyle/>
          <a:p>
            <a:r>
              <a:rPr lang="es-ES" dirty="0"/>
              <a:t>Viene de su universidad, por lo general la mandan por correo electrónico o por el portal del estudiante</a:t>
            </a:r>
          </a:p>
          <a:p>
            <a:r>
              <a:rPr lang="es-ES" dirty="0"/>
              <a:t>La carta explica los tipos de ayuda que puede recibir, y la cantidad:</a:t>
            </a:r>
            <a:endParaRPr lang="en-US" dirty="0"/>
          </a:p>
        </p:txBody>
      </p:sp>
      <p:pic>
        <p:nvPicPr>
          <p:cNvPr id="12" name="Picture 11">
            <a:extLst>
              <a:ext uri="{FF2B5EF4-FFF2-40B4-BE49-F238E27FC236}">
                <a16:creationId xmlns:a16="http://schemas.microsoft.com/office/drawing/2014/main" id="{5CA01D9F-548D-4F5C-81C8-F5F53564CC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31" t="22676"/>
          <a:stretch/>
        </p:blipFill>
        <p:spPr>
          <a:xfrm>
            <a:off x="7798377" y="737755"/>
            <a:ext cx="5188288" cy="5980545"/>
          </a:xfrm>
          <a:prstGeom prst="rect">
            <a:avLst/>
          </a:prstGeom>
        </p:spPr>
      </p:pic>
      <p:sp>
        <p:nvSpPr>
          <p:cNvPr id="13" name="Right Brace 12">
            <a:extLst>
              <a:ext uri="{FF2B5EF4-FFF2-40B4-BE49-F238E27FC236}">
                <a16:creationId xmlns:a16="http://schemas.microsoft.com/office/drawing/2014/main" id="{C2064EE2-D2B8-4DB2-8E17-DE133377FE61}"/>
              </a:ext>
            </a:extLst>
          </p:cNvPr>
          <p:cNvSpPr/>
          <p:nvPr/>
        </p:nvSpPr>
        <p:spPr>
          <a:xfrm rot="5400000">
            <a:off x="5061046" y="2877644"/>
            <a:ext cx="908181" cy="4606358"/>
          </a:xfrm>
          <a:prstGeom prst="rightBrace">
            <a:avLst>
              <a:gd name="adj1" fmla="val 74785"/>
              <a:gd name="adj2" fmla="val 50000"/>
            </a:avLst>
          </a:prstGeom>
          <a:ln w="25400">
            <a:solidFill>
              <a:srgbClr val="FFC8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C845"/>
              </a:solidFill>
            </a:endParaRPr>
          </a:p>
        </p:txBody>
      </p:sp>
      <p:sp>
        <p:nvSpPr>
          <p:cNvPr id="14" name="Subtitle 8">
            <a:extLst>
              <a:ext uri="{FF2B5EF4-FFF2-40B4-BE49-F238E27FC236}">
                <a16:creationId xmlns:a16="http://schemas.microsoft.com/office/drawing/2014/main" id="{7029D986-C572-40E2-AFBA-DC20D68B1182}"/>
              </a:ext>
            </a:extLst>
          </p:cNvPr>
          <p:cNvSpPr txBox="1">
            <a:spLocks/>
          </p:cNvSpPr>
          <p:nvPr/>
        </p:nvSpPr>
        <p:spPr>
          <a:xfrm>
            <a:off x="1536492" y="5808091"/>
            <a:ext cx="6413579" cy="641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b="1" dirty="0">
                <a:solidFill>
                  <a:srgbClr val="FFC845"/>
                </a:solidFill>
              </a:rPr>
              <a:t>Use </a:t>
            </a:r>
            <a:r>
              <a:rPr lang="en-US" b="1" dirty="0" err="1">
                <a:solidFill>
                  <a:srgbClr val="FFC845"/>
                </a:solidFill>
              </a:rPr>
              <a:t>estas</a:t>
            </a:r>
            <a:r>
              <a:rPr lang="en-US" b="1" dirty="0">
                <a:solidFill>
                  <a:srgbClr val="FFC845"/>
                </a:solidFill>
              </a:rPr>
              <a:t> </a:t>
            </a:r>
            <a:r>
              <a:rPr lang="en-US" b="1" dirty="0" err="1">
                <a:solidFill>
                  <a:srgbClr val="FFC845"/>
                </a:solidFill>
              </a:rPr>
              <a:t>ofertas</a:t>
            </a:r>
            <a:r>
              <a:rPr lang="en-US" b="1" dirty="0">
                <a:solidFill>
                  <a:srgbClr val="FFC845"/>
                </a:solidFill>
              </a:rPr>
              <a:t> para </a:t>
            </a:r>
            <a:r>
              <a:rPr lang="en-US" b="1" dirty="0" err="1">
                <a:solidFill>
                  <a:srgbClr val="FFC845"/>
                </a:solidFill>
              </a:rPr>
              <a:t>explorar</a:t>
            </a:r>
            <a:r>
              <a:rPr lang="en-US" b="1" dirty="0">
                <a:solidFill>
                  <a:srgbClr val="FFC845"/>
                </a:solidFill>
              </a:rPr>
              <a:t> </a:t>
            </a:r>
            <a:r>
              <a:rPr lang="en-US" b="1" dirty="0" err="1">
                <a:solidFill>
                  <a:srgbClr val="FFC845"/>
                </a:solidFill>
              </a:rPr>
              <a:t>opciones</a:t>
            </a:r>
            <a:endParaRPr lang="en-US" b="1" dirty="0">
              <a:solidFill>
                <a:srgbClr val="FFC845"/>
              </a:solidFill>
            </a:endParaRPr>
          </a:p>
        </p:txBody>
      </p:sp>
      <p:sp>
        <p:nvSpPr>
          <p:cNvPr id="16" name="Rectangle 15">
            <a:extLst>
              <a:ext uri="{FF2B5EF4-FFF2-40B4-BE49-F238E27FC236}">
                <a16:creationId xmlns:a16="http://schemas.microsoft.com/office/drawing/2014/main" id="{949B13BD-1E7A-41A7-9991-5DFFC3525622}"/>
              </a:ext>
            </a:extLst>
          </p:cNvPr>
          <p:cNvSpPr/>
          <p:nvPr/>
        </p:nvSpPr>
        <p:spPr>
          <a:xfrm>
            <a:off x="889641" y="3387270"/>
            <a:ext cx="2286000" cy="1280160"/>
          </a:xfrm>
          <a:prstGeom prst="rect">
            <a:avLst/>
          </a:prstGeom>
          <a:no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7" name="Rectangle 16">
            <a:extLst>
              <a:ext uri="{FF2B5EF4-FFF2-40B4-BE49-F238E27FC236}">
                <a16:creationId xmlns:a16="http://schemas.microsoft.com/office/drawing/2014/main" id="{E9762385-FAE2-4926-A978-DB9F7D3848B5}"/>
              </a:ext>
            </a:extLst>
          </p:cNvPr>
          <p:cNvSpPr/>
          <p:nvPr/>
        </p:nvSpPr>
        <p:spPr>
          <a:xfrm>
            <a:off x="3213918" y="3381748"/>
            <a:ext cx="2289536" cy="1280160"/>
          </a:xfrm>
          <a:prstGeom prst="rect">
            <a:avLst/>
          </a:prstGeom>
          <a:no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8" name="Rectangle 17">
            <a:extLst>
              <a:ext uri="{FF2B5EF4-FFF2-40B4-BE49-F238E27FC236}">
                <a16:creationId xmlns:a16="http://schemas.microsoft.com/office/drawing/2014/main" id="{E70A452F-7302-483E-A036-E92018EE9DB3}"/>
              </a:ext>
            </a:extLst>
          </p:cNvPr>
          <p:cNvSpPr/>
          <p:nvPr/>
        </p:nvSpPr>
        <p:spPr>
          <a:xfrm>
            <a:off x="5539672" y="3381749"/>
            <a:ext cx="2286000" cy="1280160"/>
          </a:xfrm>
          <a:prstGeom prst="rect">
            <a:avLst/>
          </a:prstGeom>
          <a:no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Tree>
    <p:extLst>
      <p:ext uri="{BB962C8B-B14F-4D97-AF65-F5344CB8AC3E}">
        <p14:creationId xmlns:p14="http://schemas.microsoft.com/office/powerpoint/2010/main" val="4262788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090E-BA77-436F-A335-018993403746}"/>
              </a:ext>
            </a:extLst>
          </p:cNvPr>
          <p:cNvSpPr>
            <a:spLocks noGrp="1"/>
          </p:cNvSpPr>
          <p:nvPr>
            <p:ph type="title"/>
          </p:nvPr>
        </p:nvSpPr>
        <p:spPr/>
        <p:txBody>
          <a:bodyPr/>
          <a:lstStyle/>
          <a:p>
            <a:r>
              <a:rPr lang="en-US" dirty="0" err="1"/>
              <a:t>Préstamos</a:t>
            </a:r>
            <a:r>
              <a:rPr lang="en-US" dirty="0"/>
              <a:t> federales para </a:t>
            </a:r>
            <a:r>
              <a:rPr lang="en-US" dirty="0" err="1"/>
              <a:t>estudiantes</a:t>
            </a:r>
            <a:endParaRPr lang="en-US" dirty="0"/>
          </a:p>
        </p:txBody>
      </p:sp>
      <p:sp>
        <p:nvSpPr>
          <p:cNvPr id="3" name="Content Placeholder 2">
            <a:extLst>
              <a:ext uri="{FF2B5EF4-FFF2-40B4-BE49-F238E27FC236}">
                <a16:creationId xmlns:a16="http://schemas.microsoft.com/office/drawing/2014/main" id="{F8FDA0F2-E949-48CB-9527-1DF1EA54E8B9}"/>
              </a:ext>
            </a:extLst>
          </p:cNvPr>
          <p:cNvSpPr>
            <a:spLocks noGrp="1"/>
          </p:cNvSpPr>
          <p:nvPr>
            <p:ph idx="1"/>
          </p:nvPr>
        </p:nvSpPr>
        <p:spPr>
          <a:xfrm>
            <a:off x="838200" y="1338264"/>
            <a:ext cx="10515600" cy="4486275"/>
          </a:xfrm>
        </p:spPr>
        <p:txBody>
          <a:bodyPr>
            <a:normAutofit/>
          </a:bodyPr>
          <a:lstStyle/>
          <a:p>
            <a:r>
              <a:rPr lang="es-ES" sz="2000" dirty="0"/>
              <a:t>Todos los estudiantes que completan FAFSA recibirán una oferta para un préstamo federal</a:t>
            </a:r>
          </a:p>
          <a:p>
            <a:r>
              <a:rPr lang="es-ES" sz="2000" dirty="0"/>
              <a:t>Los préstamos para estudiantes no son dados automáticamente ala cuenta del estudiante</a:t>
            </a:r>
          </a:p>
          <a:p>
            <a:r>
              <a:rPr lang="es-ES" sz="2000" dirty="0"/>
              <a:t>El estudiante tiene que aceptar o rechazar el préstamo que fue ofrecido</a:t>
            </a:r>
          </a:p>
          <a:p>
            <a:r>
              <a:rPr lang="es-ES" sz="2000" dirty="0"/>
              <a:t>Debe hacer todo lo posible para ahorrar antes que acepte un préstamo</a:t>
            </a:r>
            <a:endParaRPr lang="en-US" sz="2000" dirty="0"/>
          </a:p>
        </p:txBody>
      </p:sp>
      <p:pic>
        <p:nvPicPr>
          <p:cNvPr id="4" name="Picture 3">
            <a:extLst>
              <a:ext uri="{FF2B5EF4-FFF2-40B4-BE49-F238E27FC236}">
                <a16:creationId xmlns:a16="http://schemas.microsoft.com/office/drawing/2014/main" id="{CCFA0D5B-6B83-4C2F-97FC-DF7890777808}"/>
              </a:ext>
            </a:extLst>
          </p:cNvPr>
          <p:cNvPicPr>
            <a:picLocks noChangeAspect="1"/>
          </p:cNvPicPr>
          <p:nvPr/>
        </p:nvPicPr>
        <p:blipFill rotWithShape="1">
          <a:blip r:embed="rId3"/>
          <a:srcRect t="3890"/>
          <a:stretch/>
        </p:blipFill>
        <p:spPr>
          <a:xfrm>
            <a:off x="402219" y="4126998"/>
            <a:ext cx="11387562" cy="2365877"/>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847B08A2-5AAF-4F1E-9FDA-7F11029F5D42}"/>
              </a:ext>
            </a:extLst>
          </p:cNvPr>
          <p:cNvSpPr/>
          <p:nvPr/>
        </p:nvSpPr>
        <p:spPr>
          <a:xfrm>
            <a:off x="10645541" y="4692543"/>
            <a:ext cx="1144240" cy="18003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95889EE-C6C4-45F3-B09D-9553E76A384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Marker/>
                    </a14:imgEffect>
                    <a14:imgEffect>
                      <a14:sharpenSoften amount="-100000"/>
                    </a14:imgEffect>
                  </a14:imgLayer>
                </a14:imgProps>
              </a:ext>
            </a:extLst>
          </a:blip>
          <a:srcRect l="6888" t="13547" r="6549" b="24838"/>
          <a:stretch/>
        </p:blipFill>
        <p:spPr>
          <a:xfrm>
            <a:off x="10790741" y="6025357"/>
            <a:ext cx="781050" cy="266700"/>
          </a:xfrm>
          <a:prstGeom prst="rect">
            <a:avLst/>
          </a:prstGeom>
        </p:spPr>
      </p:pic>
    </p:spTree>
    <p:extLst>
      <p:ext uri="{BB962C8B-B14F-4D97-AF65-F5344CB8AC3E}">
        <p14:creationId xmlns:p14="http://schemas.microsoft.com/office/powerpoint/2010/main" val="3003308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E42782-F262-41DF-BB8E-D7171114B16C}"/>
              </a:ext>
            </a:extLst>
          </p:cNvPr>
          <p:cNvSpPr>
            <a:spLocks noGrp="1"/>
          </p:cNvSpPr>
          <p:nvPr>
            <p:ph type="title"/>
          </p:nvPr>
        </p:nvSpPr>
        <p:spPr>
          <a:xfrm>
            <a:off x="5304563" y="287146"/>
            <a:ext cx="6733993" cy="1600200"/>
          </a:xfrm>
        </p:spPr>
        <p:txBody>
          <a:bodyPr anchor="ctr">
            <a:normAutofit/>
          </a:bodyPr>
          <a:lstStyle/>
          <a:p>
            <a:pPr algn="ctr"/>
            <a:r>
              <a:rPr lang="es-MX"/>
              <a:t>¿Qué es el asesoramiento de entrada? (Prestamos)</a:t>
            </a:r>
            <a:endParaRPr lang="es-MX" sz="2800">
              <a:solidFill>
                <a:srgbClr val="FFC845"/>
              </a:solidFill>
            </a:endParaRPr>
          </a:p>
        </p:txBody>
      </p:sp>
      <p:sp>
        <p:nvSpPr>
          <p:cNvPr id="5" name="Text Placeholder 3">
            <a:extLst>
              <a:ext uri="{FF2B5EF4-FFF2-40B4-BE49-F238E27FC236}">
                <a16:creationId xmlns:a16="http://schemas.microsoft.com/office/drawing/2014/main" id="{3597EC8B-BA21-401B-B41B-0FA00256CEBE}"/>
              </a:ext>
            </a:extLst>
          </p:cNvPr>
          <p:cNvSpPr txBox="1">
            <a:spLocks/>
          </p:cNvSpPr>
          <p:nvPr/>
        </p:nvSpPr>
        <p:spPr>
          <a:xfrm>
            <a:off x="5486400" y="1826386"/>
            <a:ext cx="6370320" cy="4151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s-MX" dirty="0"/>
              <a:t>Si usa un préstamo federal para estudiantes, un asesoramiento de entrada es requerido</a:t>
            </a:r>
          </a:p>
          <a:p>
            <a:pPr marL="457200" indent="-457200"/>
            <a:r>
              <a:rPr lang="es-MX" dirty="0"/>
              <a:t>Los módulos en línea explican las terminas y condiciones del préstamo:</a:t>
            </a:r>
          </a:p>
          <a:p>
            <a:pPr marL="914400" lvl="1" indent="-457200"/>
            <a:r>
              <a:rPr lang="es-MX" dirty="0"/>
              <a:t>El interés</a:t>
            </a:r>
          </a:p>
          <a:p>
            <a:pPr marL="914400" lvl="1" indent="-457200"/>
            <a:r>
              <a:rPr lang="es-MX" dirty="0"/>
              <a:t>Cómo seguir elegible para más ayuda</a:t>
            </a:r>
          </a:p>
          <a:p>
            <a:pPr marL="914400" lvl="1" indent="-457200"/>
            <a:r>
              <a:rPr lang="es-MX" dirty="0"/>
              <a:t>Cómo hacer pagos</a:t>
            </a:r>
          </a:p>
        </p:txBody>
      </p:sp>
      <p:pic>
        <p:nvPicPr>
          <p:cNvPr id="6" name="Picture 5">
            <a:extLst>
              <a:ext uri="{FF2B5EF4-FFF2-40B4-BE49-F238E27FC236}">
                <a16:creationId xmlns:a16="http://schemas.microsoft.com/office/drawing/2014/main" id="{4A705776-341A-43F4-B1AD-1B548856C1A4}"/>
              </a:ext>
            </a:extLst>
          </p:cNvPr>
          <p:cNvPicPr>
            <a:picLocks noChangeAspect="1"/>
          </p:cNvPicPr>
          <p:nvPr/>
        </p:nvPicPr>
        <p:blipFill rotWithShape="1">
          <a:blip r:embed="rId3"/>
          <a:srcRect l="26854" r="19894"/>
          <a:stretch/>
        </p:blipFill>
        <p:spPr>
          <a:xfrm>
            <a:off x="243840" y="142240"/>
            <a:ext cx="5364480" cy="6715760"/>
          </a:xfrm>
          <a:prstGeom prst="rect">
            <a:avLst/>
          </a:prstGeom>
        </p:spPr>
      </p:pic>
    </p:spTree>
    <p:extLst>
      <p:ext uri="{BB962C8B-B14F-4D97-AF65-F5344CB8AC3E}">
        <p14:creationId xmlns:p14="http://schemas.microsoft.com/office/powerpoint/2010/main" val="102768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FD3071-9482-41C9-9D8D-61F57E869DF5}"/>
              </a:ext>
            </a:extLst>
          </p:cNvPr>
          <p:cNvSpPr>
            <a:spLocks noGrp="1"/>
          </p:cNvSpPr>
          <p:nvPr>
            <p:ph type="title"/>
          </p:nvPr>
        </p:nvSpPr>
        <p:spPr>
          <a:xfrm>
            <a:off x="5141975" y="0"/>
            <a:ext cx="6896581" cy="1600200"/>
          </a:xfrm>
        </p:spPr>
        <p:txBody>
          <a:bodyPr anchor="ctr">
            <a:normAutofit fontScale="90000"/>
          </a:bodyPr>
          <a:lstStyle/>
          <a:p>
            <a:r>
              <a:rPr lang="es-ES" dirty="0"/>
              <a:t>¿Qué es el programa de trabajo y estudio (</a:t>
            </a:r>
            <a:r>
              <a:rPr lang="es-ES" dirty="0" err="1"/>
              <a:t>work-study</a:t>
            </a:r>
            <a:r>
              <a:rPr lang="es-ES" dirty="0"/>
              <a:t>)?</a:t>
            </a:r>
            <a:endParaRPr lang="en-US" sz="2800" dirty="0">
              <a:solidFill>
                <a:srgbClr val="FFC845"/>
              </a:solidFill>
            </a:endParaRPr>
          </a:p>
        </p:txBody>
      </p:sp>
      <p:sp>
        <p:nvSpPr>
          <p:cNvPr id="5" name="Text Placeholder 3">
            <a:extLst>
              <a:ext uri="{FF2B5EF4-FFF2-40B4-BE49-F238E27FC236}">
                <a16:creationId xmlns:a16="http://schemas.microsoft.com/office/drawing/2014/main" id="{6517D324-F0B1-4EE4-BE36-6CD3D3A097D9}"/>
              </a:ext>
            </a:extLst>
          </p:cNvPr>
          <p:cNvSpPr txBox="1">
            <a:spLocks/>
          </p:cNvSpPr>
          <p:nvPr/>
        </p:nvSpPr>
        <p:spPr>
          <a:xfrm>
            <a:off x="5584979" y="1600200"/>
            <a:ext cx="6453577" cy="49427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s-ES" sz="2400" dirty="0"/>
              <a:t>Un trabajo de medio tiempo, financiado federalmente. Por lo general es un trabajo en la universidad</a:t>
            </a:r>
          </a:p>
          <a:p>
            <a:pPr marL="457200" indent="-457200"/>
            <a:r>
              <a:rPr lang="es-ES" sz="2400" dirty="0"/>
              <a:t>Las posiciones son flexibles con el horario de clases</a:t>
            </a:r>
          </a:p>
          <a:p>
            <a:pPr marL="457200" indent="-457200"/>
            <a:r>
              <a:rPr lang="es-ES" sz="2400" dirty="0"/>
              <a:t>No todos los estudiantes califican. Si califica, puede ver la cantidad en la carta de oferta.</a:t>
            </a:r>
          </a:p>
          <a:p>
            <a:pPr marL="457200" indent="-457200"/>
            <a:r>
              <a:rPr lang="es-ES" sz="2400" dirty="0"/>
              <a:t>Estudiantes tienen que aplicar para trabajos entre el programa</a:t>
            </a:r>
          </a:p>
          <a:p>
            <a:pPr marL="457200" indent="-457200"/>
            <a:r>
              <a:rPr lang="es-ES" sz="2400" dirty="0"/>
              <a:t>Lo que gana un estudiante, no afecta la cantidad de ayuda que recibirá por años futuros</a:t>
            </a:r>
          </a:p>
          <a:p>
            <a:pPr marL="457200" indent="-457200"/>
            <a:r>
              <a:rPr lang="en-US" sz="2400" dirty="0" err="1"/>
              <a:t>También</a:t>
            </a:r>
            <a:r>
              <a:rPr lang="en-US" sz="2400" dirty="0"/>
              <a:t> hay </a:t>
            </a:r>
            <a:r>
              <a:rPr lang="en-US" sz="2400" dirty="0" err="1"/>
              <a:t>otros</a:t>
            </a:r>
            <a:r>
              <a:rPr lang="en-US" sz="2400" dirty="0"/>
              <a:t> </a:t>
            </a:r>
            <a:r>
              <a:rPr lang="en-US" sz="2400" dirty="0" err="1"/>
              <a:t>beneficios</a:t>
            </a:r>
            <a:endParaRPr lang="en-US" sz="2600" dirty="0"/>
          </a:p>
        </p:txBody>
      </p:sp>
      <p:pic>
        <p:nvPicPr>
          <p:cNvPr id="6" name="Picture 5">
            <a:extLst>
              <a:ext uri="{FF2B5EF4-FFF2-40B4-BE49-F238E27FC236}">
                <a16:creationId xmlns:a16="http://schemas.microsoft.com/office/drawing/2014/main" id="{836E9921-DCCF-4B6B-B542-9AC81545F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6" b="99593" l="10000" r="90000">
                        <a14:foregroundMark x1="36712" y1="55273" x2="41790" y2="45196"/>
                        <a14:foregroundMark x1="46644" y1="39068" x2="46848" y2="24084"/>
                        <a14:foregroundMark x1="46848" y1="24084" x2="49334" y2="18160"/>
                        <a14:foregroundMark x1="49334" y1="18160" x2="53682" y2="13986"/>
                        <a14:foregroundMark x1="61739" y1="19137" x2="64443" y2="40859"/>
                        <a14:foregroundMark x1="67267" y1="48019" x2="69606" y2="53950"/>
                        <a14:foregroundMark x1="69606" y1="53950" x2="72627" y2="69043"/>
                        <a14:foregroundMark x1="75245" y1="82125" x2="80122" y2="84100"/>
                        <a14:foregroundMark x1="80122" y1="84100" x2="76304" y2="97394"/>
                        <a14:foregroundMark x1="76304" y1="97394" x2="62405" y2="99898"/>
                        <a14:foregroundMark x1="62405" y1="99898" x2="14592" y2="98901"/>
                        <a14:foregroundMark x1="14592" y1="98901" x2="11182" y2="93994"/>
                        <a14:foregroundMark x1="11182" y1="93994" x2="11293" y2="87446"/>
                        <a14:foregroundMark x1="33695" y1="64581" x2="36508" y2="57858"/>
                        <a14:foregroundMark x1="36508" y1="57858" x2="36671" y2="55016"/>
                        <a14:foregroundMark x1="67663" y1="76527" x2="67283" y2="68669"/>
                        <a14:foregroundMark x1="67283" y1="68669" x2="64293" y2="62602"/>
                        <a14:foregroundMark x1="64293" y1="62602" x2="58560" y2="66511"/>
                        <a14:foregroundMark x1="58560" y1="66511" x2="55571" y2="75204"/>
                        <a14:foregroundMark x1="55571" y1="75204" x2="56291" y2="84406"/>
                        <a14:foregroundMark x1="56291" y1="84406" x2="60421" y2="89923"/>
                        <a14:foregroundMark x1="60421" y1="89923" x2="65842" y2="85993"/>
                        <a14:foregroundMark x1="65842" y1="85993" x2="69158" y2="79845"/>
                        <a14:foregroundMark x1="69158" y1="79845" x2="69158" y2="71539"/>
                        <a14:foregroundMark x1="69158" y1="71539" x2="68696" y2="69564"/>
                        <a14:foregroundMark x1="57745" y1="81942" x2="57745" y2="81942"/>
                        <a14:foregroundMark x1="60571" y1="19320" x2="62120" y2="22414"/>
                        <a14:foregroundMark x1="59796" y1="59121" x2="62894" y2="30151"/>
                        <a14:foregroundMark x1="62894" y1="30151" x2="62894" y2="30151"/>
                        <a14:foregroundMark x1="62378" y1="57777" x2="62378" y2="57777"/>
                        <a14:foregroundMark x1="58383" y1="45806" x2="62120" y2="36910"/>
                        <a14:foregroundMark x1="62120" y1="36910" x2="62120" y2="36910"/>
                        <a14:foregroundMark x1="59796" y1="42325" x2="62065" y2="35871"/>
                        <a14:foregroundMark x1="62065" y1="35871" x2="62867" y2="28705"/>
                        <a14:foregroundMark x1="62867" y1="28705" x2="61807" y2="21071"/>
                        <a14:foregroundMark x1="61807" y1="21071" x2="56685" y2="19707"/>
                        <a14:foregroundMark x1="56685" y1="19707" x2="52785" y2="24817"/>
                        <a14:foregroundMark x1="52785" y1="24817" x2="52065" y2="33001"/>
                        <a14:foregroundMark x1="52065" y1="33001" x2="53505" y2="41124"/>
                        <a14:foregroundMark x1="53505" y1="41124" x2="58302" y2="44259"/>
                        <a14:foregroundMark x1="58302" y1="44259" x2="60829" y2="40187"/>
                        <a14:foregroundMark x1="61739" y1="26079" x2="56807" y2="26283"/>
                        <a14:foregroundMark x1="56807" y1="26283" x2="52446" y2="30639"/>
                        <a14:foregroundMark x1="52446" y1="30639" x2="52812" y2="38498"/>
                        <a14:foregroundMark x1="52812" y1="38498" x2="55598" y2="44564"/>
                        <a14:foregroundMark x1="55598" y1="44564" x2="60571" y2="43526"/>
                        <a14:foregroundMark x1="60571" y1="43526" x2="61345" y2="26466"/>
                        <a14:foregroundMark x1="30910" y1="81555" x2="26372" y2="79031"/>
                        <a14:foregroundMark x1="26372" y1="79031" x2="21712" y2="79031"/>
                        <a14:foregroundMark x1="21712" y1="79031" x2="16209" y2="81352"/>
                        <a14:foregroundMark x1="16209" y1="81352" x2="13193" y2="88070"/>
                        <a14:foregroundMark x1="13193" y1="88070" x2="12473" y2="95236"/>
                        <a14:foregroundMark x1="12473" y1="95236" x2="17065" y2="98514"/>
                        <a14:foregroundMark x1="17065" y1="98514" x2="22215" y2="98046"/>
                        <a14:foregroundMark x1="22215" y1="98046" x2="27813" y2="85953"/>
                        <a14:foregroundMark x1="27813" y1="85953" x2="32772" y2="82003"/>
                        <a14:foregroundMark x1="32772" y1="82003" x2="37106" y2="80782"/>
                        <a14:foregroundMark x1="59416" y1="98738" x2="64063" y2="99898"/>
                        <a14:foregroundMark x1="64063" y1="99898" x2="71766" y2="99593"/>
                        <a14:foregroundMark x1="71766" y1="99593" x2="75747" y2="95888"/>
                        <a14:foregroundMark x1="75747" y1="95888" x2="75095" y2="88966"/>
                        <a14:foregroundMark x1="75095" y1="88966" x2="65245" y2="71295"/>
                        <a14:foregroundMark x1="65245" y1="71295" x2="60217" y2="71112"/>
                        <a14:foregroundMark x1="60217" y1="71112" x2="54103" y2="73392"/>
                        <a14:foregroundMark x1="54103" y1="73392" x2="50598" y2="80069"/>
                        <a14:foregroundMark x1="50598" y1="80069" x2="50516" y2="89047"/>
                        <a14:foregroundMark x1="50516" y1="89047" x2="55340" y2="95725"/>
                        <a14:foregroundMark x1="55340" y1="95725" x2="59796" y2="97781"/>
                        <a14:foregroundMark x1="63152" y1="78257" x2="63804" y2="81739"/>
                        <a14:foregroundMark x1="64063" y1="92182" x2="68315" y2="97394"/>
                        <a14:foregroundMark x1="68315" y1="97394" x2="68315" y2="97394"/>
                        <a14:foregroundMark x1="57745" y1="32655" x2="55027" y2="32471"/>
                        <a14:foregroundMark x1="64959" y1="89862" x2="70380" y2="94483"/>
                        <a14:foregroundMark x1="70380" y1="94483" x2="70380" y2="94483"/>
                        <a14:foregroundMark x1="15883" y1="80008" x2="12378" y2="84935"/>
                        <a14:foregroundMark x1="12378" y1="84935" x2="12595" y2="85057"/>
                        <a14:backgroundMark x1="20856" y1="17386" x2="26522" y2="18750"/>
                        <a14:backgroundMark x1="26522" y1="18750" x2="23736" y2="25509"/>
                        <a14:backgroundMark x1="23736" y1="25509" x2="26250" y2="32471"/>
                        <a14:backgroundMark x1="26250" y1="32471" x2="23845" y2="39495"/>
                        <a14:backgroundMark x1="23845" y1="39495" x2="27840" y2="47923"/>
                        <a14:backgroundMark x1="27840" y1="47923" x2="24823" y2="54296"/>
                        <a14:backgroundMark x1="24823" y1="54296" x2="28465" y2="61767"/>
                        <a14:backgroundMark x1="28465" y1="61767" x2="23247" y2="63844"/>
                        <a14:backgroundMark x1="23247" y1="63844" x2="19171" y2="67875"/>
                        <a14:backgroundMark x1="19171" y1="67875" x2="24185" y2="71498"/>
                        <a14:backgroundMark x1="24185" y1="71498" x2="27038" y2="71498"/>
                        <a14:backgroundMark x1="15693" y1="75366" x2="25217" y2="73392"/>
                        <a14:backgroundMark x1="25217" y1="73392" x2="20313" y2="75936"/>
                        <a14:backgroundMark x1="20313" y1="75936" x2="30326" y2="74939"/>
                        <a14:backgroundMark x1="30326" y1="74939" x2="30394" y2="73046"/>
                        <a14:backgroundMark x1="43804" y1="42895" x2="44321" y2="40004"/>
                        <a14:backgroundMark x1="40856" y1="44442" x2="44973" y2="42712"/>
                        <a14:backgroundMark x1="45054" y1="39251" x2="41712" y2="45114"/>
                        <a14:backgroundMark x1="41712" y1="45114" x2="45380" y2="40717"/>
                        <a14:backgroundMark x1="45380" y1="40717" x2="45217" y2="42101"/>
                        <a14:backgroundMark x1="37228" y1="53461" x2="37391" y2="53950"/>
                        <a14:backgroundMark x1="36739" y1="53950" x2="36821" y2="54072"/>
                        <a14:backgroundMark x1="32446" y1="66429" x2="30272" y2="73168"/>
                        <a14:backgroundMark x1="30272" y1="73168" x2="31793" y2="68526"/>
                        <a14:backgroundMark x1="30720" y1="74572" x2="16264" y2="78888"/>
                        <a14:backgroundMark x1="16264" y1="78888" x2="26685" y2="75020"/>
                        <a14:backgroundMark x1="26685" y1="75020" x2="21916" y2="77056"/>
                        <a14:backgroundMark x1="21916" y1="77056" x2="26848" y2="75428"/>
                        <a14:backgroundMark x1="26848" y1="75428" x2="22364" y2="78156"/>
                        <a14:backgroundMark x1="22364" y1="78156" x2="17269" y2="77524"/>
                        <a14:backgroundMark x1="17269" y1="77524" x2="15677" y2="79754"/>
                        <a14:backgroundMark x1="22649" y1="76669" x2="17772" y2="76934"/>
                        <a14:backgroundMark x1="17772" y1="76934" x2="27704" y2="73208"/>
                        <a14:backgroundMark x1="27704" y1="73208" x2="23057" y2="76303"/>
                        <a14:backgroundMark x1="23057" y1="76303" x2="18030" y2="76954"/>
                        <a14:backgroundMark x1="15527" y1="79571" x2="14212" y2="80945"/>
                        <a14:backgroundMark x1="18030" y1="76954" x2="16172" y2="78896"/>
                        <a14:backgroundMark x1="12133" y1="84636" x2="11128" y2="86421"/>
                        <a14:backgroundMark x1="14212" y1="80945" x2="12306" y2="84329"/>
                        <a14:backgroundMark x1="11128" y1="86421" x2="11114" y2="86787"/>
                        <a14:backgroundMark x1="27758" y1="76303" x2="28736" y2="74328"/>
                        <a14:backgroundMark x1="72323" y1="61971" x2="73723" y2="77117"/>
                        <a14:backgroundMark x1="73723" y1="77117" x2="75571" y2="70338"/>
                        <a14:backgroundMark x1="75571" y1="70338" x2="73533" y2="63823"/>
                        <a14:backgroundMark x1="73533" y1="63823" x2="74470" y2="79214"/>
                        <a14:backgroundMark x1="74470" y1="79214" x2="74552" y2="64108"/>
                        <a14:backgroundMark x1="74552" y1="64108" x2="75380" y2="71702"/>
                        <a14:backgroundMark x1="75380" y1="71702" x2="74538" y2="64597"/>
                        <a14:backgroundMark x1="74538" y1="64597" x2="72826" y2="71621"/>
                        <a14:backgroundMark x1="72826" y1="71621" x2="72745" y2="66287"/>
                        <a14:backgroundMark x1="72160" y1="66164" x2="72826" y2="69992"/>
                        <a14:backgroundMark x1="55516" y1="9263" x2="60448" y2="9976"/>
                        <a14:backgroundMark x1="60448" y1="9976" x2="55802" y2="10871"/>
                        <a14:backgroundMark x1="55802" y1="10871" x2="65082" y2="17956"/>
                        <a14:backgroundMark x1="65082" y1="17956" x2="67011" y2="24613"/>
                        <a14:backgroundMark x1="67011" y1="24613" x2="66073" y2="44686"/>
                        <a14:backgroundMark x1="61780" y1="17529" x2="57649" y2="13823"/>
                        <a14:backgroundMark x1="57649" y1="13823" x2="61345" y2="18119"/>
                        <a14:backgroundMark x1="61345" y1="18119" x2="61454" y2="18139"/>
                        <a14:backgroundMark x1="60788" y1="14068" x2="55734" y2="14190"/>
                        <a14:backgroundMark x1="55734" y1="14190" x2="59307" y2="12093"/>
                        <a14:backgroundMark x1="55190" y1="13823" x2="59810" y2="15309"/>
                        <a14:backgroundMark x1="65408" y1="39007" x2="65938" y2="45949"/>
                        <a14:backgroundMark x1="65938" y1="45949" x2="66236" y2="45562"/>
                        <a14:backgroundMark x1="28832" y1="72353" x2="29076" y2="74206"/>
                        <a14:backgroundMark x1="29973" y1="76059" x2="29321" y2="72353"/>
                        <a14:backgroundMark x1="30149" y1="72964" x2="29239" y2="74572"/>
                        <a14:backgroundMark x1="25693" y1="76181" x2="29239" y2="75794"/>
                        <a14:backgroundMark x1="29239" y1="75794" x2="28410" y2="76425"/>
                        <a14:backgroundMark x1="25611" y1="76792" x2="30231" y2="76792"/>
                        <a14:backgroundMark x1="15965" y1="78400" x2="15068" y2="78766"/>
                        <a14:backgroundMark x1="65924" y1="45399" x2="65421" y2="40371"/>
                        <a14:backgroundMark x1="67948" y1="46967" x2="67704" y2="46213"/>
                        <a14:backgroundMark x1="67160" y1="45847" x2="67446" y2="45704"/>
                        <a14:backgroundMark x1="74063" y1="75183" x2="74063" y2="76669"/>
                        <a14:backgroundMark x1="15883" y1="78888" x2="11033" y2="84568"/>
                        <a14:backgroundMark x1="13668" y1="81107" x2="13587" y2="80497"/>
                        <a14:backgroundMark x1="15842" y1="78705" x2="15014" y2="79051"/>
                        <a14:backgroundMark x1="15136" y1="79397" x2="15489" y2="77830"/>
                        <a14:backgroundMark x1="12201" y1="80456" x2="11848" y2="82573"/>
                        <a14:backgroundMark x1="66005" y1="39536" x2="67500" y2="47659"/>
                        <a14:backgroundMark x1="67500" y1="47659" x2="66236" y2="39902"/>
                        <a14:backgroundMark x1="53696" y1="14251" x2="53696" y2="14251"/>
                        <a14:backgroundMark x1="52989" y1="14434" x2="54280" y2="14251"/>
                        <a14:backgroundMark x1="54511" y1="14251" x2="52636" y2="14251"/>
                        <a14:backgroundMark x1="73967" y1="77484" x2="74198" y2="77993"/>
                        <a14:backgroundMark x1="73505" y1="76242" x2="74783" y2="81861"/>
                        <a14:backgroundMark x1="74905" y1="77830" x2="74783" y2="82044"/>
                        <a14:backgroundMark x1="73845" y1="76588" x2="75258" y2="81698"/>
                        <a14:backgroundMark x1="65177" y1="38498" x2="65883" y2="46702"/>
                        <a14:backgroundMark x1="65883" y1="46702" x2="64823" y2="45521"/>
                        <a14:backgroundMark x1="65299" y1="45338" x2="67405" y2="47455"/>
                        <a14:backgroundMark x1="65177" y1="40248" x2="65883" y2="40248"/>
                        <a14:backgroundMark x1="64592" y1="42712" x2="64592" y2="42712"/>
                        <a14:backgroundMark x1="65408" y1="42875" x2="64715" y2="41470"/>
                        <a14:backgroundMark x1="64823" y1="45155" x2="64823" y2="41999"/>
                        <a14:backgroundMark x1="36576" y1="54296" x2="30951" y2="72374"/>
                        <a14:backgroundMark x1="54049" y1="13721" x2="54864" y2="14434"/>
                        <a14:backgroundMark x1="53465" y1="14251" x2="53927" y2="14251"/>
                        <a14:backgroundMark x1="15951" y1="77993" x2="14307" y2="79235"/>
                        <a14:backgroundMark x1="12867" y1="82634" x2="13043" y2="82329"/>
                        <a14:backgroundMark x1="12745" y1="82899" x2="10761" y2="87948"/>
                      </a14:backgroundRemoval>
                    </a14:imgEffect>
                  </a14:imgLayer>
                </a14:imgProps>
              </a:ext>
            </a:extLst>
          </a:blip>
          <a:srcRect l="29756" t="11473" r="18991"/>
          <a:stretch/>
        </p:blipFill>
        <p:spPr>
          <a:xfrm>
            <a:off x="-1" y="15240"/>
            <a:ext cx="5821681" cy="6711006"/>
          </a:xfrm>
          <a:prstGeom prst="rect">
            <a:avLst/>
          </a:prstGeom>
        </p:spPr>
      </p:pic>
    </p:spTree>
    <p:extLst>
      <p:ext uri="{BB962C8B-B14F-4D97-AF65-F5344CB8AC3E}">
        <p14:creationId xmlns:p14="http://schemas.microsoft.com/office/powerpoint/2010/main" val="2708452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2ED5A-D138-49E6-AAE5-B764EB7DCBA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96" b="99593" l="10000" r="90000">
                        <a14:foregroundMark x1="36712" y1="55273" x2="41790" y2="45196"/>
                        <a14:foregroundMark x1="46644" y1="39068" x2="46848" y2="24084"/>
                        <a14:foregroundMark x1="46848" y1="24084" x2="49334" y2="18160"/>
                        <a14:foregroundMark x1="49334" y1="18160" x2="53682" y2="13986"/>
                        <a14:foregroundMark x1="61739" y1="19137" x2="64443" y2="40859"/>
                        <a14:foregroundMark x1="67267" y1="48019" x2="69606" y2="53950"/>
                        <a14:foregroundMark x1="69606" y1="53950" x2="72627" y2="69043"/>
                        <a14:foregroundMark x1="75245" y1="82125" x2="80122" y2="84100"/>
                        <a14:foregroundMark x1="80122" y1="84100" x2="76304" y2="97394"/>
                        <a14:foregroundMark x1="76304" y1="97394" x2="62405" y2="99898"/>
                        <a14:foregroundMark x1="62405" y1="99898" x2="14592" y2="98901"/>
                        <a14:foregroundMark x1="14592" y1="98901" x2="11182" y2="93994"/>
                        <a14:foregroundMark x1="11182" y1="93994" x2="11293" y2="87446"/>
                        <a14:foregroundMark x1="33695" y1="64581" x2="36508" y2="57858"/>
                        <a14:foregroundMark x1="36508" y1="57858" x2="36671" y2="55016"/>
                        <a14:foregroundMark x1="67663" y1="76527" x2="67283" y2="68669"/>
                        <a14:foregroundMark x1="67283" y1="68669" x2="64293" y2="62602"/>
                        <a14:foregroundMark x1="64293" y1="62602" x2="58560" y2="66511"/>
                        <a14:foregroundMark x1="58560" y1="66511" x2="55571" y2="75204"/>
                        <a14:foregroundMark x1="55571" y1="75204" x2="56291" y2="84406"/>
                        <a14:foregroundMark x1="56291" y1="84406" x2="60421" y2="89923"/>
                        <a14:foregroundMark x1="60421" y1="89923" x2="65842" y2="85993"/>
                        <a14:foregroundMark x1="65842" y1="85993" x2="69158" y2="79845"/>
                        <a14:foregroundMark x1="69158" y1="79845" x2="69158" y2="71539"/>
                        <a14:foregroundMark x1="69158" y1="71539" x2="68696" y2="69564"/>
                        <a14:foregroundMark x1="57745" y1="81942" x2="57745" y2="81942"/>
                        <a14:foregroundMark x1="60571" y1="19320" x2="62120" y2="22414"/>
                        <a14:foregroundMark x1="59796" y1="59121" x2="62894" y2="30151"/>
                        <a14:foregroundMark x1="62894" y1="30151" x2="62894" y2="30151"/>
                        <a14:foregroundMark x1="62378" y1="57777" x2="62378" y2="57777"/>
                        <a14:foregroundMark x1="58383" y1="45806" x2="62120" y2="36910"/>
                        <a14:foregroundMark x1="62120" y1="36910" x2="62120" y2="36910"/>
                        <a14:foregroundMark x1="59796" y1="42325" x2="62065" y2="35871"/>
                        <a14:foregroundMark x1="62065" y1="35871" x2="62867" y2="28705"/>
                        <a14:foregroundMark x1="62867" y1="28705" x2="61807" y2="21071"/>
                        <a14:foregroundMark x1="61807" y1="21071" x2="56685" y2="19707"/>
                        <a14:foregroundMark x1="56685" y1="19707" x2="52785" y2="24817"/>
                        <a14:foregroundMark x1="52785" y1="24817" x2="52065" y2="33001"/>
                        <a14:foregroundMark x1="52065" y1="33001" x2="53505" y2="41124"/>
                        <a14:foregroundMark x1="53505" y1="41124" x2="58302" y2="44259"/>
                        <a14:foregroundMark x1="58302" y1="44259" x2="60829" y2="40187"/>
                        <a14:foregroundMark x1="61739" y1="26079" x2="56807" y2="26283"/>
                        <a14:foregroundMark x1="56807" y1="26283" x2="52446" y2="30639"/>
                        <a14:foregroundMark x1="52446" y1="30639" x2="52812" y2="38498"/>
                        <a14:foregroundMark x1="52812" y1="38498" x2="55598" y2="44564"/>
                        <a14:foregroundMark x1="55598" y1="44564" x2="60571" y2="43526"/>
                        <a14:foregroundMark x1="60571" y1="43526" x2="61345" y2="26466"/>
                        <a14:foregroundMark x1="30910" y1="81555" x2="26372" y2="79031"/>
                        <a14:foregroundMark x1="26372" y1="79031" x2="21712" y2="79031"/>
                        <a14:foregroundMark x1="21712" y1="79031" x2="16209" y2="81352"/>
                        <a14:foregroundMark x1="16209" y1="81352" x2="13193" y2="88070"/>
                        <a14:foregroundMark x1="13193" y1="88070" x2="12473" y2="95236"/>
                        <a14:foregroundMark x1="12473" y1="95236" x2="17065" y2="98514"/>
                        <a14:foregroundMark x1="17065" y1="98514" x2="22215" y2="98046"/>
                        <a14:foregroundMark x1="22215" y1="98046" x2="27813" y2="85953"/>
                        <a14:foregroundMark x1="27813" y1="85953" x2="32772" y2="82003"/>
                        <a14:foregroundMark x1="32772" y1="82003" x2="37106" y2="80782"/>
                        <a14:foregroundMark x1="59416" y1="98738" x2="64063" y2="99898"/>
                        <a14:foregroundMark x1="64063" y1="99898" x2="71766" y2="99593"/>
                        <a14:foregroundMark x1="71766" y1="99593" x2="75747" y2="95888"/>
                        <a14:foregroundMark x1="75747" y1="95888" x2="75095" y2="88966"/>
                        <a14:foregroundMark x1="75095" y1="88966" x2="65245" y2="71295"/>
                        <a14:foregroundMark x1="65245" y1="71295" x2="60217" y2="71112"/>
                        <a14:foregroundMark x1="60217" y1="71112" x2="54103" y2="73392"/>
                        <a14:foregroundMark x1="54103" y1="73392" x2="50598" y2="80069"/>
                        <a14:foregroundMark x1="50598" y1="80069" x2="50516" y2="89047"/>
                        <a14:foregroundMark x1="50516" y1="89047" x2="55340" y2="95725"/>
                        <a14:foregroundMark x1="55340" y1="95725" x2="59796" y2="97781"/>
                        <a14:foregroundMark x1="63152" y1="78257" x2="63804" y2="81739"/>
                        <a14:foregroundMark x1="64063" y1="92182" x2="68315" y2="97394"/>
                        <a14:foregroundMark x1="68315" y1="97394" x2="68315" y2="97394"/>
                        <a14:foregroundMark x1="57745" y1="32655" x2="55027" y2="32471"/>
                        <a14:foregroundMark x1="64959" y1="89862" x2="70380" y2="94483"/>
                        <a14:foregroundMark x1="70380" y1="94483" x2="70380" y2="94483"/>
                        <a14:foregroundMark x1="15883" y1="80008" x2="12378" y2="84935"/>
                        <a14:foregroundMark x1="12378" y1="84935" x2="12595" y2="85057"/>
                        <a14:backgroundMark x1="20856" y1="17386" x2="26522" y2="18750"/>
                        <a14:backgroundMark x1="26522" y1="18750" x2="23736" y2="25509"/>
                        <a14:backgroundMark x1="23736" y1="25509" x2="26250" y2="32471"/>
                        <a14:backgroundMark x1="26250" y1="32471" x2="23845" y2="39495"/>
                        <a14:backgroundMark x1="23845" y1="39495" x2="27840" y2="47923"/>
                        <a14:backgroundMark x1="27840" y1="47923" x2="24823" y2="54296"/>
                        <a14:backgroundMark x1="24823" y1="54296" x2="28465" y2="61767"/>
                        <a14:backgroundMark x1="28465" y1="61767" x2="23247" y2="63844"/>
                        <a14:backgroundMark x1="23247" y1="63844" x2="19171" y2="67875"/>
                        <a14:backgroundMark x1="19171" y1="67875" x2="24185" y2="71498"/>
                        <a14:backgroundMark x1="24185" y1="71498" x2="27038" y2="71498"/>
                        <a14:backgroundMark x1="15693" y1="75366" x2="25217" y2="73392"/>
                        <a14:backgroundMark x1="25217" y1="73392" x2="20313" y2="75936"/>
                        <a14:backgroundMark x1="20313" y1="75936" x2="30326" y2="74939"/>
                        <a14:backgroundMark x1="30326" y1="74939" x2="30394" y2="73046"/>
                        <a14:backgroundMark x1="43804" y1="42895" x2="44321" y2="40004"/>
                        <a14:backgroundMark x1="40856" y1="44442" x2="44973" y2="42712"/>
                        <a14:backgroundMark x1="45054" y1="39251" x2="41712" y2="45114"/>
                        <a14:backgroundMark x1="41712" y1="45114" x2="45380" y2="40717"/>
                        <a14:backgroundMark x1="45380" y1="40717" x2="45217" y2="42101"/>
                        <a14:backgroundMark x1="37228" y1="53461" x2="37391" y2="53950"/>
                        <a14:backgroundMark x1="36739" y1="53950" x2="36821" y2="54072"/>
                        <a14:backgroundMark x1="32446" y1="66429" x2="30272" y2="73168"/>
                        <a14:backgroundMark x1="30272" y1="73168" x2="31793" y2="68526"/>
                        <a14:backgroundMark x1="30720" y1="74572" x2="16264" y2="78888"/>
                        <a14:backgroundMark x1="16264" y1="78888" x2="26685" y2="75020"/>
                        <a14:backgroundMark x1="26685" y1="75020" x2="21916" y2="77056"/>
                        <a14:backgroundMark x1="21916" y1="77056" x2="26848" y2="75428"/>
                        <a14:backgroundMark x1="26848" y1="75428" x2="22364" y2="78156"/>
                        <a14:backgroundMark x1="22364" y1="78156" x2="17269" y2="77524"/>
                        <a14:backgroundMark x1="17269" y1="77524" x2="15677" y2="79754"/>
                        <a14:backgroundMark x1="22649" y1="76669" x2="17772" y2="76934"/>
                        <a14:backgroundMark x1="17772" y1="76934" x2="27704" y2="73208"/>
                        <a14:backgroundMark x1="27704" y1="73208" x2="23057" y2="76303"/>
                        <a14:backgroundMark x1="23057" y1="76303" x2="18030" y2="76954"/>
                        <a14:backgroundMark x1="15527" y1="79571" x2="14212" y2="80945"/>
                        <a14:backgroundMark x1="18030" y1="76954" x2="16172" y2="78896"/>
                        <a14:backgroundMark x1="12133" y1="84636" x2="11128" y2="86421"/>
                        <a14:backgroundMark x1="14212" y1="80945" x2="12306" y2="84329"/>
                        <a14:backgroundMark x1="11128" y1="86421" x2="11114" y2="86787"/>
                        <a14:backgroundMark x1="27758" y1="76303" x2="28736" y2="74328"/>
                        <a14:backgroundMark x1="72323" y1="61971" x2="73723" y2="77117"/>
                        <a14:backgroundMark x1="73723" y1="77117" x2="75571" y2="70338"/>
                        <a14:backgroundMark x1="75571" y1="70338" x2="73533" y2="63823"/>
                        <a14:backgroundMark x1="73533" y1="63823" x2="74470" y2="79214"/>
                        <a14:backgroundMark x1="74470" y1="79214" x2="74552" y2="64108"/>
                        <a14:backgroundMark x1="74552" y1="64108" x2="75380" y2="71702"/>
                        <a14:backgroundMark x1="75380" y1="71702" x2="74538" y2="64597"/>
                        <a14:backgroundMark x1="74538" y1="64597" x2="72826" y2="71621"/>
                        <a14:backgroundMark x1="72826" y1="71621" x2="72745" y2="66287"/>
                        <a14:backgroundMark x1="72160" y1="66164" x2="72826" y2="69992"/>
                        <a14:backgroundMark x1="55516" y1="9263" x2="60448" y2="9976"/>
                        <a14:backgroundMark x1="60448" y1="9976" x2="55802" y2="10871"/>
                        <a14:backgroundMark x1="55802" y1="10871" x2="65082" y2="17956"/>
                        <a14:backgroundMark x1="65082" y1="17956" x2="67011" y2="24613"/>
                        <a14:backgroundMark x1="67011" y1="24613" x2="66073" y2="44686"/>
                        <a14:backgroundMark x1="61780" y1="17529" x2="57649" y2="13823"/>
                        <a14:backgroundMark x1="57649" y1="13823" x2="61345" y2="18119"/>
                        <a14:backgroundMark x1="61345" y1="18119" x2="61454" y2="18139"/>
                        <a14:backgroundMark x1="60788" y1="14068" x2="55734" y2="14190"/>
                        <a14:backgroundMark x1="55734" y1="14190" x2="59307" y2="12093"/>
                        <a14:backgroundMark x1="55190" y1="13823" x2="59810" y2="15309"/>
                        <a14:backgroundMark x1="65408" y1="39007" x2="65938" y2="45949"/>
                        <a14:backgroundMark x1="65938" y1="45949" x2="66236" y2="45562"/>
                        <a14:backgroundMark x1="28832" y1="72353" x2="29076" y2="74206"/>
                        <a14:backgroundMark x1="29973" y1="76059" x2="29321" y2="72353"/>
                        <a14:backgroundMark x1="30149" y1="72964" x2="29239" y2="74572"/>
                        <a14:backgroundMark x1="25693" y1="76181" x2="29239" y2="75794"/>
                        <a14:backgroundMark x1="29239" y1="75794" x2="28410" y2="76425"/>
                        <a14:backgroundMark x1="25611" y1="76792" x2="30231" y2="76792"/>
                        <a14:backgroundMark x1="15965" y1="78400" x2="15068" y2="78766"/>
                        <a14:backgroundMark x1="65924" y1="45399" x2="65421" y2="40371"/>
                        <a14:backgroundMark x1="67948" y1="46967" x2="67704" y2="46213"/>
                        <a14:backgroundMark x1="67160" y1="45847" x2="67446" y2="45704"/>
                        <a14:backgroundMark x1="74063" y1="75183" x2="74063" y2="76669"/>
                        <a14:backgroundMark x1="15883" y1="78888" x2="11033" y2="84568"/>
                        <a14:backgroundMark x1="13668" y1="81107" x2="13587" y2="80497"/>
                        <a14:backgroundMark x1="15842" y1="78705" x2="15014" y2="79051"/>
                        <a14:backgroundMark x1="15136" y1="79397" x2="15489" y2="77830"/>
                        <a14:backgroundMark x1="12201" y1="80456" x2="11848" y2="82573"/>
                        <a14:backgroundMark x1="66005" y1="39536" x2="67500" y2="47659"/>
                        <a14:backgroundMark x1="67500" y1="47659" x2="66236" y2="39902"/>
                        <a14:backgroundMark x1="53696" y1="14251" x2="53696" y2="14251"/>
                        <a14:backgroundMark x1="52989" y1="14434" x2="54280" y2="14251"/>
                        <a14:backgroundMark x1="54511" y1="14251" x2="52636" y2="14251"/>
                        <a14:backgroundMark x1="73967" y1="77484" x2="74198" y2="77993"/>
                        <a14:backgroundMark x1="73505" y1="76242" x2="74783" y2="81861"/>
                        <a14:backgroundMark x1="74905" y1="77830" x2="74783" y2="82044"/>
                        <a14:backgroundMark x1="73845" y1="76588" x2="75258" y2="81698"/>
                        <a14:backgroundMark x1="65177" y1="38498" x2="65883" y2="46702"/>
                        <a14:backgroundMark x1="65883" y1="46702" x2="64823" y2="45521"/>
                        <a14:backgroundMark x1="65299" y1="45338" x2="67405" y2="47455"/>
                        <a14:backgroundMark x1="65177" y1="40248" x2="65883" y2="40248"/>
                        <a14:backgroundMark x1="64592" y1="42712" x2="64592" y2="42712"/>
                        <a14:backgroundMark x1="65408" y1="42875" x2="64715" y2="41470"/>
                        <a14:backgroundMark x1="64823" y1="45155" x2="64823" y2="41999"/>
                        <a14:backgroundMark x1="36576" y1="54296" x2="30951" y2="72374"/>
                        <a14:backgroundMark x1="54049" y1="13721" x2="54864" y2="14434"/>
                        <a14:backgroundMark x1="53465" y1="14251" x2="53927" y2="14251"/>
                        <a14:backgroundMark x1="15951" y1="77993" x2="14307" y2="79235"/>
                        <a14:backgroundMark x1="12867" y1="82634" x2="13043" y2="82329"/>
                        <a14:backgroundMark x1="12745" y1="82899" x2="10761" y2="87948"/>
                      </a14:backgroundRemoval>
                    </a14:imgEffect>
                  </a14:imgLayer>
                </a14:imgProps>
              </a:ext>
            </a:extLst>
          </a:blip>
          <a:srcRect l="9156" t="9635" r="18991"/>
          <a:stretch/>
        </p:blipFill>
        <p:spPr>
          <a:xfrm>
            <a:off x="7828493" y="2303535"/>
            <a:ext cx="1957819" cy="1643277"/>
          </a:xfrm>
          <a:prstGeom prst="rect">
            <a:avLst/>
          </a:prstGeom>
        </p:spPr>
      </p:pic>
      <p:sp>
        <p:nvSpPr>
          <p:cNvPr id="4" name="Title 4">
            <a:extLst>
              <a:ext uri="{FF2B5EF4-FFF2-40B4-BE49-F238E27FC236}">
                <a16:creationId xmlns:a16="http://schemas.microsoft.com/office/drawing/2014/main" id="{073C39F4-227A-4DE2-B82B-DFAEFD9E35E0}"/>
              </a:ext>
            </a:extLst>
          </p:cNvPr>
          <p:cNvSpPr>
            <a:spLocks noGrp="1"/>
          </p:cNvSpPr>
          <p:nvPr>
            <p:ph type="title"/>
          </p:nvPr>
        </p:nvSpPr>
        <p:spPr>
          <a:xfrm>
            <a:off x="628650" y="222474"/>
            <a:ext cx="10927080" cy="1223490"/>
          </a:xfrm>
        </p:spPr>
        <p:txBody>
          <a:bodyPr>
            <a:noAutofit/>
          </a:bodyPr>
          <a:lstStyle/>
          <a:p>
            <a:pPr algn="ctr"/>
            <a:r>
              <a:rPr lang="es-MX" sz="7200" dirty="0"/>
              <a:t>Línea del tiempo de FAFSA</a:t>
            </a:r>
            <a:endParaRPr lang="es-MX" sz="7200" dirty="0">
              <a:solidFill>
                <a:srgbClr val="FFC845"/>
              </a:solidFill>
            </a:endParaRPr>
          </a:p>
        </p:txBody>
      </p:sp>
      <p:sp>
        <p:nvSpPr>
          <p:cNvPr id="5" name="TextBox 4">
            <a:extLst>
              <a:ext uri="{FF2B5EF4-FFF2-40B4-BE49-F238E27FC236}">
                <a16:creationId xmlns:a16="http://schemas.microsoft.com/office/drawing/2014/main" id="{800B6629-5F65-4F45-B395-F36D3F76D4C0}"/>
              </a:ext>
            </a:extLst>
          </p:cNvPr>
          <p:cNvSpPr txBox="1"/>
          <p:nvPr/>
        </p:nvSpPr>
        <p:spPr>
          <a:xfrm>
            <a:off x="108499" y="3648354"/>
            <a:ext cx="1069848" cy="830997"/>
          </a:xfrm>
          <a:prstGeom prst="rect">
            <a:avLst/>
          </a:prstGeom>
          <a:noFill/>
        </p:spPr>
        <p:txBody>
          <a:bodyPr wrap="square" rtlCol="0">
            <a:spAutoFit/>
          </a:bodyPr>
          <a:lstStyle/>
          <a:p>
            <a:pPr algn="ctr"/>
            <a:r>
              <a:rPr lang="es-MX" sz="1600" b="1" dirty="0">
                <a:latin typeface="AvantGarde Bk BT" panose="020B0402020202020204" pitchFamily="34" charset="0"/>
              </a:rPr>
              <a:t>El primer día del grado 12</a:t>
            </a:r>
          </a:p>
        </p:txBody>
      </p:sp>
      <p:sp>
        <p:nvSpPr>
          <p:cNvPr id="6" name="TextBox 5">
            <a:extLst>
              <a:ext uri="{FF2B5EF4-FFF2-40B4-BE49-F238E27FC236}">
                <a16:creationId xmlns:a16="http://schemas.microsoft.com/office/drawing/2014/main" id="{E2042D24-C931-485E-ABC3-97D9E580836F}"/>
              </a:ext>
            </a:extLst>
          </p:cNvPr>
          <p:cNvSpPr txBox="1"/>
          <p:nvPr/>
        </p:nvSpPr>
        <p:spPr>
          <a:xfrm>
            <a:off x="10737588" y="3768221"/>
            <a:ext cx="1425754" cy="584775"/>
          </a:xfrm>
          <a:prstGeom prst="rect">
            <a:avLst/>
          </a:prstGeom>
          <a:noFill/>
        </p:spPr>
        <p:txBody>
          <a:bodyPr wrap="square" rtlCol="0">
            <a:spAutoFit/>
          </a:bodyPr>
          <a:lstStyle/>
          <a:p>
            <a:pPr algn="ctr"/>
            <a:r>
              <a:rPr lang="es-MX" sz="1600" b="1" dirty="0">
                <a:latin typeface="AvantGarde Bk BT" panose="020B0402020202020204" pitchFamily="34" charset="0"/>
              </a:rPr>
              <a:t>Primer día de la universidad</a:t>
            </a:r>
          </a:p>
        </p:txBody>
      </p:sp>
      <p:sp>
        <p:nvSpPr>
          <p:cNvPr id="9" name="TextBox 8">
            <a:extLst>
              <a:ext uri="{FF2B5EF4-FFF2-40B4-BE49-F238E27FC236}">
                <a16:creationId xmlns:a16="http://schemas.microsoft.com/office/drawing/2014/main" id="{D8544384-D75F-41BD-91E4-89F110D7C354}"/>
              </a:ext>
            </a:extLst>
          </p:cNvPr>
          <p:cNvSpPr txBox="1"/>
          <p:nvPr/>
        </p:nvSpPr>
        <p:spPr>
          <a:xfrm>
            <a:off x="1916144" y="5651563"/>
            <a:ext cx="2478952" cy="800219"/>
          </a:xfrm>
          <a:prstGeom prst="rect">
            <a:avLst/>
          </a:prstGeom>
          <a:noFill/>
        </p:spPr>
        <p:txBody>
          <a:bodyPr wrap="square" rtlCol="0">
            <a:spAutoFit/>
          </a:bodyPr>
          <a:lstStyle/>
          <a:p>
            <a:pPr algn="ctr"/>
            <a:r>
              <a:rPr lang="es-MX" sz="1600" dirty="0"/>
              <a:t>Completar verificación</a:t>
            </a:r>
          </a:p>
          <a:p>
            <a:pPr algn="ctr"/>
            <a:r>
              <a:rPr lang="es-MX" sz="1600" dirty="0"/>
              <a:t>(solo si fue seleccionado)</a:t>
            </a:r>
          </a:p>
          <a:p>
            <a:pPr algn="ctr"/>
            <a:r>
              <a:rPr lang="es-MX" sz="1400" dirty="0"/>
              <a:t>(invierno/primavera)</a:t>
            </a:r>
            <a:endParaRPr lang="es-MX" sz="1200" dirty="0"/>
          </a:p>
        </p:txBody>
      </p:sp>
      <p:sp>
        <p:nvSpPr>
          <p:cNvPr id="10" name="TextBox 9">
            <a:extLst>
              <a:ext uri="{FF2B5EF4-FFF2-40B4-BE49-F238E27FC236}">
                <a16:creationId xmlns:a16="http://schemas.microsoft.com/office/drawing/2014/main" id="{1F01D7AD-5F1C-40DD-917E-B7D3F0725839}"/>
              </a:ext>
            </a:extLst>
          </p:cNvPr>
          <p:cNvSpPr txBox="1"/>
          <p:nvPr/>
        </p:nvSpPr>
        <p:spPr>
          <a:xfrm>
            <a:off x="5075084" y="5619453"/>
            <a:ext cx="2478952" cy="1015663"/>
          </a:xfrm>
          <a:prstGeom prst="rect">
            <a:avLst/>
          </a:prstGeom>
          <a:noFill/>
        </p:spPr>
        <p:txBody>
          <a:bodyPr wrap="square" rtlCol="0">
            <a:spAutoFit/>
          </a:bodyPr>
          <a:lstStyle/>
          <a:p>
            <a:pPr algn="ctr"/>
            <a:r>
              <a:rPr lang="es-MX" sz="1600" dirty="0"/>
              <a:t>Complete el asesoramiento de ingreso y firme MPN </a:t>
            </a:r>
          </a:p>
          <a:p>
            <a:pPr algn="ctr"/>
            <a:r>
              <a:rPr lang="es-MX" sz="1400" dirty="0"/>
              <a:t>(si piensa utilizar préstamos federales para estudiantes)</a:t>
            </a:r>
            <a:endParaRPr lang="es-MX" dirty="0"/>
          </a:p>
        </p:txBody>
      </p:sp>
      <p:pic>
        <p:nvPicPr>
          <p:cNvPr id="11" name="Picture 10">
            <a:extLst>
              <a:ext uri="{FF2B5EF4-FFF2-40B4-BE49-F238E27FC236}">
                <a16:creationId xmlns:a16="http://schemas.microsoft.com/office/drawing/2014/main" id="{9FC0AAB6-3F3D-414F-BC53-1B8DE7BD4F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43" r="13107"/>
          <a:stretch/>
        </p:blipFill>
        <p:spPr>
          <a:xfrm>
            <a:off x="5569528" y="4109060"/>
            <a:ext cx="1490064" cy="1470593"/>
          </a:xfrm>
          <a:prstGeom prst="rect">
            <a:avLst/>
          </a:prstGeom>
        </p:spPr>
      </p:pic>
      <p:pic>
        <p:nvPicPr>
          <p:cNvPr id="12" name="Picture 11">
            <a:extLst>
              <a:ext uri="{FF2B5EF4-FFF2-40B4-BE49-F238E27FC236}">
                <a16:creationId xmlns:a16="http://schemas.microsoft.com/office/drawing/2014/main" id="{EA7D88C8-6F87-4044-BD84-C530C17AE0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444"/>
          <a:stretch/>
        </p:blipFill>
        <p:spPr>
          <a:xfrm>
            <a:off x="2337957" y="3994504"/>
            <a:ext cx="1683162" cy="1568145"/>
          </a:xfrm>
          <a:prstGeom prst="rect">
            <a:avLst/>
          </a:prstGeom>
        </p:spPr>
      </p:pic>
      <p:sp>
        <p:nvSpPr>
          <p:cNvPr id="13" name="TextBox 12">
            <a:extLst>
              <a:ext uri="{FF2B5EF4-FFF2-40B4-BE49-F238E27FC236}">
                <a16:creationId xmlns:a16="http://schemas.microsoft.com/office/drawing/2014/main" id="{D5BDC118-CCAA-4F5C-AA60-B0F98C812C56}"/>
              </a:ext>
            </a:extLst>
          </p:cNvPr>
          <p:cNvSpPr txBox="1"/>
          <p:nvPr/>
        </p:nvSpPr>
        <p:spPr>
          <a:xfrm>
            <a:off x="7643117" y="1519787"/>
            <a:ext cx="3444269" cy="800219"/>
          </a:xfrm>
          <a:prstGeom prst="rect">
            <a:avLst/>
          </a:prstGeom>
          <a:noFill/>
        </p:spPr>
        <p:txBody>
          <a:bodyPr wrap="square" rtlCol="0">
            <a:spAutoFit/>
          </a:bodyPr>
          <a:lstStyle/>
          <a:p>
            <a:pPr algn="ctr"/>
            <a:r>
              <a:rPr lang="es-MX" sz="1600" dirty="0"/>
              <a:t>Si es elegible para el trabajo y estudio, aplique para trabajos por el campus</a:t>
            </a:r>
          </a:p>
          <a:p>
            <a:pPr algn="ctr"/>
            <a:r>
              <a:rPr lang="es-MX" sz="1400" dirty="0"/>
              <a:t>(verano y todo el año)</a:t>
            </a:r>
          </a:p>
        </p:txBody>
      </p:sp>
      <p:sp>
        <p:nvSpPr>
          <p:cNvPr id="14" name="TextBox 13">
            <a:extLst>
              <a:ext uri="{FF2B5EF4-FFF2-40B4-BE49-F238E27FC236}">
                <a16:creationId xmlns:a16="http://schemas.microsoft.com/office/drawing/2014/main" id="{B76AC3B9-E786-4A37-8410-D9C398392703}"/>
              </a:ext>
            </a:extLst>
          </p:cNvPr>
          <p:cNvSpPr txBox="1"/>
          <p:nvPr/>
        </p:nvSpPr>
        <p:spPr>
          <a:xfrm>
            <a:off x="405991" y="1534878"/>
            <a:ext cx="2773547" cy="553998"/>
          </a:xfrm>
          <a:prstGeom prst="rect">
            <a:avLst/>
          </a:prstGeom>
          <a:noFill/>
        </p:spPr>
        <p:txBody>
          <a:bodyPr wrap="square" rtlCol="0">
            <a:spAutoFit/>
          </a:bodyPr>
          <a:lstStyle/>
          <a:p>
            <a:pPr algn="ctr"/>
            <a:r>
              <a:rPr lang="es-MX" sz="1600" dirty="0"/>
              <a:t>Crear un FSA ID y llenar FAFSA</a:t>
            </a:r>
          </a:p>
          <a:p>
            <a:pPr algn="ctr"/>
            <a:r>
              <a:rPr lang="es-MX" sz="1400" dirty="0"/>
              <a:t>(el otoño)</a:t>
            </a:r>
            <a:endParaRPr lang="es-MX" sz="1200" dirty="0"/>
          </a:p>
        </p:txBody>
      </p:sp>
      <p:sp>
        <p:nvSpPr>
          <p:cNvPr id="15" name="TextBox 14">
            <a:extLst>
              <a:ext uri="{FF2B5EF4-FFF2-40B4-BE49-F238E27FC236}">
                <a16:creationId xmlns:a16="http://schemas.microsoft.com/office/drawing/2014/main" id="{7D6C03E4-4E15-4BDF-AA57-65E8D24E6793}"/>
              </a:ext>
            </a:extLst>
          </p:cNvPr>
          <p:cNvSpPr txBox="1"/>
          <p:nvPr/>
        </p:nvSpPr>
        <p:spPr>
          <a:xfrm>
            <a:off x="8305302" y="5766514"/>
            <a:ext cx="3136057" cy="584775"/>
          </a:xfrm>
          <a:prstGeom prst="rect">
            <a:avLst/>
          </a:prstGeom>
          <a:noFill/>
        </p:spPr>
        <p:txBody>
          <a:bodyPr wrap="square" rtlCol="0">
            <a:spAutoFit/>
          </a:bodyPr>
          <a:lstStyle/>
          <a:p>
            <a:pPr algn="ctr"/>
            <a:r>
              <a:rPr lang="es-MX" sz="1600" dirty="0"/>
              <a:t>Su universidad distribuirá ayuda financiera cada semestre</a:t>
            </a:r>
          </a:p>
        </p:txBody>
      </p:sp>
      <p:pic>
        <p:nvPicPr>
          <p:cNvPr id="16" name="Picture 15">
            <a:extLst>
              <a:ext uri="{FF2B5EF4-FFF2-40B4-BE49-F238E27FC236}">
                <a16:creationId xmlns:a16="http://schemas.microsoft.com/office/drawing/2014/main" id="{3EF54535-F372-4909-B76C-2C013267C1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15" t="6478" r="16761" b="16174"/>
          <a:stretch/>
        </p:blipFill>
        <p:spPr>
          <a:xfrm>
            <a:off x="1147125" y="2297156"/>
            <a:ext cx="1447041" cy="1658068"/>
          </a:xfrm>
          <a:prstGeom prst="rect">
            <a:avLst/>
          </a:prstGeom>
        </p:spPr>
      </p:pic>
      <p:pic>
        <p:nvPicPr>
          <p:cNvPr id="17" name="Picture 16">
            <a:extLst>
              <a:ext uri="{FF2B5EF4-FFF2-40B4-BE49-F238E27FC236}">
                <a16:creationId xmlns:a16="http://schemas.microsoft.com/office/drawing/2014/main" id="{B9EF9F74-423A-4856-9BB0-BD63B543B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958" r="26635"/>
          <a:stretch/>
        </p:blipFill>
        <p:spPr>
          <a:xfrm>
            <a:off x="9045757" y="4122655"/>
            <a:ext cx="2035860" cy="1536167"/>
          </a:xfrm>
          <a:prstGeom prst="rect">
            <a:avLst/>
          </a:prstGeom>
        </p:spPr>
      </p:pic>
      <p:cxnSp>
        <p:nvCxnSpPr>
          <p:cNvPr id="18" name="Straight Connector 17">
            <a:extLst>
              <a:ext uri="{FF2B5EF4-FFF2-40B4-BE49-F238E27FC236}">
                <a16:creationId xmlns:a16="http://schemas.microsoft.com/office/drawing/2014/main" id="{10374B52-EBA8-4AD4-AD1E-F9B108D4AF22}"/>
              </a:ext>
            </a:extLst>
          </p:cNvPr>
          <p:cNvCxnSpPr>
            <a:cxnSpLocks/>
            <a:stCxn id="5" idx="3"/>
            <a:endCxn id="6" idx="1"/>
          </p:cNvCxnSpPr>
          <p:nvPr/>
        </p:nvCxnSpPr>
        <p:spPr>
          <a:xfrm flipV="1">
            <a:off x="1178347" y="4060609"/>
            <a:ext cx="9559241" cy="3244"/>
          </a:xfrm>
          <a:prstGeom prst="line">
            <a:avLst/>
          </a:prstGeom>
          <a:ln w="38100">
            <a:solidFill>
              <a:srgbClr val="FFC84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40B801-E84E-4852-822E-D46C5C5DACDE}"/>
              </a:ext>
            </a:extLst>
          </p:cNvPr>
          <p:cNvSpPr txBox="1"/>
          <p:nvPr/>
        </p:nvSpPr>
        <p:spPr>
          <a:xfrm>
            <a:off x="3833618" y="1528430"/>
            <a:ext cx="2675250" cy="1015663"/>
          </a:xfrm>
          <a:prstGeom prst="rect">
            <a:avLst/>
          </a:prstGeom>
          <a:noFill/>
        </p:spPr>
        <p:txBody>
          <a:bodyPr wrap="square" rtlCol="0">
            <a:spAutoFit/>
          </a:bodyPr>
          <a:lstStyle/>
          <a:p>
            <a:pPr algn="ctr"/>
            <a:r>
              <a:rPr lang="es-MX" sz="1600" dirty="0"/>
              <a:t>Recibir, completar, y devolver la carta de oferta</a:t>
            </a:r>
          </a:p>
          <a:p>
            <a:pPr algn="ctr"/>
            <a:r>
              <a:rPr lang="es-MX" sz="1400" dirty="0"/>
              <a:t>(invierno/primavera)</a:t>
            </a:r>
          </a:p>
          <a:p>
            <a:pPr algn="ctr"/>
            <a:endParaRPr lang="es-MX" sz="1400" dirty="0"/>
          </a:p>
        </p:txBody>
      </p:sp>
      <p:pic>
        <p:nvPicPr>
          <p:cNvPr id="20" name="Picture 19">
            <a:extLst>
              <a:ext uri="{FF2B5EF4-FFF2-40B4-BE49-F238E27FC236}">
                <a16:creationId xmlns:a16="http://schemas.microsoft.com/office/drawing/2014/main" id="{200C3217-EEFC-4159-8104-06812A7AB5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65" t="19827"/>
          <a:stretch/>
        </p:blipFill>
        <p:spPr>
          <a:xfrm>
            <a:off x="4399785" y="2297156"/>
            <a:ext cx="1544276" cy="1628637"/>
          </a:xfrm>
          <a:prstGeom prst="rect">
            <a:avLst/>
          </a:prstGeom>
        </p:spPr>
      </p:pic>
      <p:sp>
        <p:nvSpPr>
          <p:cNvPr id="21" name="Minus Sign 20">
            <a:extLst>
              <a:ext uri="{FF2B5EF4-FFF2-40B4-BE49-F238E27FC236}">
                <a16:creationId xmlns:a16="http://schemas.microsoft.com/office/drawing/2014/main" id="{BA492151-4B18-4085-98FB-2ABE89AB2698}"/>
              </a:ext>
            </a:extLst>
          </p:cNvPr>
          <p:cNvSpPr/>
          <p:nvPr/>
        </p:nvSpPr>
        <p:spPr>
          <a:xfrm rot="5400000">
            <a:off x="1690765" y="3985328"/>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Minus Sign 21">
            <a:extLst>
              <a:ext uri="{FF2B5EF4-FFF2-40B4-BE49-F238E27FC236}">
                <a16:creationId xmlns:a16="http://schemas.microsoft.com/office/drawing/2014/main" id="{2D5F4C00-EBAB-4DBB-BEF5-EA3CA7F05D32}"/>
              </a:ext>
            </a:extLst>
          </p:cNvPr>
          <p:cNvSpPr/>
          <p:nvPr/>
        </p:nvSpPr>
        <p:spPr>
          <a:xfrm rot="5400000">
            <a:off x="3057296" y="3991632"/>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Minus Sign 22">
            <a:extLst>
              <a:ext uri="{FF2B5EF4-FFF2-40B4-BE49-F238E27FC236}">
                <a16:creationId xmlns:a16="http://schemas.microsoft.com/office/drawing/2014/main" id="{C33E6793-D001-4915-ADA7-9E7A8151845A}"/>
              </a:ext>
            </a:extLst>
          </p:cNvPr>
          <p:cNvSpPr/>
          <p:nvPr/>
        </p:nvSpPr>
        <p:spPr>
          <a:xfrm rot="5400000">
            <a:off x="5064221" y="4002004"/>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Minus Sign 23">
            <a:extLst>
              <a:ext uri="{FF2B5EF4-FFF2-40B4-BE49-F238E27FC236}">
                <a16:creationId xmlns:a16="http://schemas.microsoft.com/office/drawing/2014/main" id="{10F1B681-DE28-4939-A1B8-D20D47DA1A09}"/>
              </a:ext>
            </a:extLst>
          </p:cNvPr>
          <p:cNvSpPr/>
          <p:nvPr/>
        </p:nvSpPr>
        <p:spPr>
          <a:xfrm rot="5400000">
            <a:off x="6035075" y="3996533"/>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Minus Sign 24">
            <a:extLst>
              <a:ext uri="{FF2B5EF4-FFF2-40B4-BE49-F238E27FC236}">
                <a16:creationId xmlns:a16="http://schemas.microsoft.com/office/drawing/2014/main" id="{6321FECD-A3FA-491F-B178-241E3BFF5A13}"/>
              </a:ext>
            </a:extLst>
          </p:cNvPr>
          <p:cNvSpPr/>
          <p:nvPr/>
        </p:nvSpPr>
        <p:spPr>
          <a:xfrm rot="5400000">
            <a:off x="8908726" y="4002005"/>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Minus Sign 25">
            <a:extLst>
              <a:ext uri="{FF2B5EF4-FFF2-40B4-BE49-F238E27FC236}">
                <a16:creationId xmlns:a16="http://schemas.microsoft.com/office/drawing/2014/main" id="{15232D41-4266-49C5-BD7C-D8DDFE90B8FB}"/>
              </a:ext>
            </a:extLst>
          </p:cNvPr>
          <p:cNvSpPr/>
          <p:nvPr/>
        </p:nvSpPr>
        <p:spPr>
          <a:xfrm rot="5400000">
            <a:off x="9812407" y="4007737"/>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27340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p:txBody>
          <a:bodyPr/>
          <a:lstStyle/>
          <a:p>
            <a:pPr algn="ctr"/>
            <a:r>
              <a:rPr lang="es-ES" dirty="0"/>
              <a:t>Maneras de pagar por los gastos de la universidad</a:t>
            </a:r>
            <a:endParaRPr lang="es-MX" dirty="0"/>
          </a:p>
        </p:txBody>
      </p:sp>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Distintas de Estudiantes</a:t>
            </a:r>
          </a:p>
        </p:txBody>
      </p:sp>
      <p:pic>
        <p:nvPicPr>
          <p:cNvPr id="31" name="Content Placeholder 16" descr="Confused person">
            <a:extLst>
              <a:ext uri="{FF2B5EF4-FFF2-40B4-BE49-F238E27FC236}">
                <a16:creationId xmlns:a16="http://schemas.microsoft.com/office/drawing/2014/main" id="{31EEBD79-B451-4B87-BC30-3115423EE7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a:prstGeom prst="rect">
            <a:avLst/>
          </a:prstGeom>
        </p:spPr>
      </p:pic>
    </p:spTree>
    <p:extLst>
      <p:ext uri="{BB962C8B-B14F-4D97-AF65-F5344CB8AC3E}">
        <p14:creationId xmlns:p14="http://schemas.microsoft.com/office/powerpoint/2010/main" val="30244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49A4E-AA31-4B4B-9298-D1D24556039B}"/>
              </a:ext>
            </a:extLst>
          </p:cNvPr>
          <p:cNvSpPr>
            <a:spLocks noGrp="1"/>
          </p:cNvSpPr>
          <p:nvPr>
            <p:ph type="title"/>
          </p:nvPr>
        </p:nvSpPr>
        <p:spPr/>
        <p:txBody>
          <a:bodyPr anchor="b">
            <a:normAutofit/>
          </a:bodyPr>
          <a:lstStyle/>
          <a:p>
            <a:pPr marL="0" indent="0">
              <a:buNone/>
            </a:pPr>
            <a:r>
              <a:rPr lang="es-MX" sz="6000" dirty="0"/>
              <a:t>Situaciones Distintas de Estudiantes</a:t>
            </a:r>
          </a:p>
        </p:txBody>
      </p:sp>
    </p:spTree>
    <p:extLst>
      <p:ext uri="{BB962C8B-B14F-4D97-AF65-F5344CB8AC3E}">
        <p14:creationId xmlns:p14="http://schemas.microsoft.com/office/powerpoint/2010/main" val="395303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5D5BB3-0D00-4D8B-84E0-902E65190D54}"/>
              </a:ext>
            </a:extLst>
          </p:cNvPr>
          <p:cNvSpPr>
            <a:spLocks noGrp="1"/>
          </p:cNvSpPr>
          <p:nvPr>
            <p:ph type="title"/>
          </p:nvPr>
        </p:nvSpPr>
        <p:spPr>
          <a:xfrm>
            <a:off x="838200" y="365125"/>
            <a:ext cx="10515600" cy="1325563"/>
          </a:xfrm>
        </p:spPr>
        <p:txBody>
          <a:bodyPr>
            <a:normAutofit/>
          </a:bodyPr>
          <a:lstStyle/>
          <a:p>
            <a:r>
              <a:rPr lang="es-MX" sz="4400">
                <a:solidFill>
                  <a:srgbClr val="DC4405"/>
                </a:solidFill>
              </a:rPr>
              <a:t>El Aplazamiento</a:t>
            </a:r>
          </a:p>
        </p:txBody>
      </p:sp>
      <p:sp>
        <p:nvSpPr>
          <p:cNvPr id="6" name="Content Placeholder 2">
            <a:extLst>
              <a:ext uri="{FF2B5EF4-FFF2-40B4-BE49-F238E27FC236}">
                <a16:creationId xmlns:a16="http://schemas.microsoft.com/office/drawing/2014/main" id="{5462214C-375C-45FE-8D4B-4DF7B7A7FE15}"/>
              </a:ext>
            </a:extLst>
          </p:cNvPr>
          <p:cNvSpPr>
            <a:spLocks noGrp="1"/>
          </p:cNvSpPr>
          <p:nvPr>
            <p:ph sz="half" idx="1"/>
          </p:nvPr>
        </p:nvSpPr>
        <p:spPr>
          <a:xfrm>
            <a:off x="838200" y="1681018"/>
            <a:ext cx="5181600" cy="4902661"/>
          </a:xfrm>
        </p:spPr>
        <p:txBody>
          <a:bodyPr>
            <a:normAutofit fontScale="85000" lnSpcReduction="10000"/>
          </a:bodyPr>
          <a:lstStyle/>
          <a:p>
            <a:pPr marL="0" indent="0">
              <a:buNone/>
            </a:pPr>
            <a:r>
              <a:rPr lang="es-MX" sz="2600" dirty="0"/>
              <a:t>La opcion para aplazar por un tiempo la registración para la universidad y becas que ha recibido</a:t>
            </a:r>
          </a:p>
          <a:p>
            <a:r>
              <a:rPr lang="es-MX" sz="2400" dirty="0"/>
              <a:t>Algunas razones para aplazar:</a:t>
            </a:r>
          </a:p>
          <a:p>
            <a:pPr lvl="1"/>
            <a:r>
              <a:rPr lang="es-MX" sz="2000" dirty="0"/>
              <a:t>Servicio militar</a:t>
            </a:r>
          </a:p>
          <a:p>
            <a:pPr lvl="1"/>
            <a:r>
              <a:rPr lang="es-MX" sz="2000" dirty="0"/>
              <a:t>Servicio religioso </a:t>
            </a:r>
          </a:p>
          <a:p>
            <a:pPr lvl="1"/>
            <a:r>
              <a:rPr lang="es-MX" sz="2000" dirty="0"/>
              <a:t>Servicio humanitario</a:t>
            </a:r>
          </a:p>
          <a:p>
            <a:pPr lvl="1"/>
            <a:r>
              <a:rPr lang="es-MX" sz="2000" dirty="0"/>
              <a:t>Circunstancias personales como enfermedades, obligaciones familiares, o dificultades financieras</a:t>
            </a:r>
          </a:p>
          <a:p>
            <a:pPr lvl="1"/>
            <a:r>
              <a:rPr lang="es-MX" sz="2000" dirty="0"/>
              <a:t>Estudios afueras, pasantías, u otras experiencias educacionales</a:t>
            </a:r>
          </a:p>
          <a:p>
            <a:r>
              <a:rPr lang="es-MX" sz="2400" dirty="0"/>
              <a:t>Algunas razones para aplazamiento no seran válidas, todo depende de los requisitos de la institución. Debe contactar la universidad para aprender más sobre el aplazamiento.</a:t>
            </a:r>
            <a:endParaRPr lang="es-MX" sz="2000" dirty="0"/>
          </a:p>
          <a:p>
            <a:pPr lvl="0"/>
            <a:r>
              <a:rPr lang="es-MX" sz="2400" b="1" dirty="0">
                <a:solidFill>
                  <a:prstClr val="black"/>
                </a:solidFill>
              </a:rPr>
              <a:t>Debe informar a la universidad sobre planes para aplazar su admisión o becas</a:t>
            </a:r>
            <a:endParaRPr lang="es-MX" sz="2400" dirty="0"/>
          </a:p>
          <a:p>
            <a:endParaRPr lang="es-MX" sz="2400" dirty="0"/>
          </a:p>
          <a:p>
            <a:endParaRPr lang="es-MX" sz="2400" dirty="0"/>
          </a:p>
          <a:p>
            <a:endParaRPr lang="es-MX" sz="2400" dirty="0"/>
          </a:p>
          <a:p>
            <a:endParaRPr lang="es-MX" dirty="0"/>
          </a:p>
          <a:p>
            <a:endParaRPr lang="es-MX" dirty="0"/>
          </a:p>
          <a:p>
            <a:endParaRPr lang="es-MX" dirty="0"/>
          </a:p>
          <a:p>
            <a:endParaRPr lang="es-MX" dirty="0"/>
          </a:p>
        </p:txBody>
      </p:sp>
      <p:pic>
        <p:nvPicPr>
          <p:cNvPr id="7" name="Picture 6">
            <a:extLst>
              <a:ext uri="{FF2B5EF4-FFF2-40B4-BE49-F238E27FC236}">
                <a16:creationId xmlns:a16="http://schemas.microsoft.com/office/drawing/2014/main" id="{584A2B20-4884-4F9B-A877-9FEDE5B0F303}"/>
              </a:ext>
            </a:extLst>
          </p:cNvPr>
          <p:cNvPicPr>
            <a:picLocks noChangeAspect="1"/>
          </p:cNvPicPr>
          <p:nvPr/>
        </p:nvPicPr>
        <p:blipFill>
          <a:blip r:embed="rId3"/>
          <a:stretch>
            <a:fillRect/>
          </a:stretch>
        </p:blipFill>
        <p:spPr>
          <a:xfrm>
            <a:off x="6669944" y="1681019"/>
            <a:ext cx="5236980" cy="3495963"/>
          </a:xfrm>
          <a:prstGeom prst="rect">
            <a:avLst/>
          </a:prstGeom>
        </p:spPr>
      </p:pic>
    </p:spTree>
    <p:extLst>
      <p:ext uri="{BB962C8B-B14F-4D97-AF65-F5344CB8AC3E}">
        <p14:creationId xmlns:p14="http://schemas.microsoft.com/office/powerpoint/2010/main" val="220795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5657359-4151-4BB9-98EE-E10586660B56}"/>
              </a:ext>
            </a:extLst>
          </p:cNvPr>
          <p:cNvSpPr>
            <a:spLocks noGrp="1"/>
          </p:cNvSpPr>
          <p:nvPr>
            <p:ph type="title"/>
          </p:nvPr>
        </p:nvSpPr>
        <p:spPr>
          <a:xfrm>
            <a:off x="838200" y="365125"/>
            <a:ext cx="10515600" cy="1325563"/>
          </a:xfrm>
        </p:spPr>
        <p:txBody>
          <a:bodyPr anchor="ctr">
            <a:normAutofit/>
          </a:bodyPr>
          <a:lstStyle/>
          <a:p>
            <a:r>
              <a:rPr lang="es-MX" sz="4400"/>
              <a:t>¿Qué cosas se pueden aplazar?</a:t>
            </a:r>
            <a:endParaRPr lang="es-MX" sz="4400">
              <a:solidFill>
                <a:srgbClr val="DC4405"/>
              </a:solidFill>
            </a:endParaRPr>
          </a:p>
        </p:txBody>
      </p:sp>
      <p:sp>
        <p:nvSpPr>
          <p:cNvPr id="19" name="Content Placeholder 3">
            <a:extLst>
              <a:ext uri="{FF2B5EF4-FFF2-40B4-BE49-F238E27FC236}">
                <a16:creationId xmlns:a16="http://schemas.microsoft.com/office/drawing/2014/main" id="{BEA4324A-7A87-42FB-A821-4FDE7BAE018B}"/>
              </a:ext>
            </a:extLst>
          </p:cNvPr>
          <p:cNvSpPr txBox="1">
            <a:spLocks/>
          </p:cNvSpPr>
          <p:nvPr/>
        </p:nvSpPr>
        <p:spPr>
          <a:xfrm>
            <a:off x="6172200" y="1825624"/>
            <a:ext cx="5638800" cy="452183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2400" dirty="0"/>
              <a:t>La mayoría de las universidades requieren que aplique, reciba una oferta de admisión, y que sea aceptado antes que se pueda aplazar. En corto, estudiantes usualmente nesesitan decidirse por una universidad antes de poder aplazar.</a:t>
            </a:r>
          </a:p>
          <a:p>
            <a:r>
              <a:rPr lang="es-MX" sz="2400" dirty="0"/>
              <a:t>Ayuda federal como becas federales, el programa de trabajo y estudio (</a:t>
            </a:r>
            <a:r>
              <a:rPr lang="es-MX" sz="2400" dirty="0" err="1"/>
              <a:t>work-study</a:t>
            </a:r>
            <a:r>
              <a:rPr lang="es-MX" sz="2400" dirty="0"/>
              <a:t>), y préstamos para estudiantes NO SE PUEDEN aplazar. </a:t>
            </a:r>
          </a:p>
          <a:p>
            <a:r>
              <a:rPr lang="es-MX" sz="2400" dirty="0"/>
              <a:t>Sin embargo, todavía le recomendamos que debe completar FAFSA y aplicar para becas. ¿Por qué?</a:t>
            </a:r>
          </a:p>
          <a:p>
            <a:pPr marL="742950" lvl="1" indent="-285750">
              <a:buFont typeface="Arial" panose="020B0604020202020204" pitchFamily="34" charset="0"/>
              <a:buChar char="•"/>
            </a:pPr>
            <a:r>
              <a:rPr lang="es-MX" sz="1800" dirty="0"/>
              <a:t>Tiene un plan de respaldo</a:t>
            </a:r>
          </a:p>
          <a:p>
            <a:pPr marL="742950" lvl="1" indent="-285750">
              <a:buFont typeface="Arial" panose="020B0604020202020204" pitchFamily="34" charset="0"/>
              <a:buChar char="•"/>
            </a:pPr>
            <a:r>
              <a:rPr lang="es-MX" sz="1800" dirty="0"/>
              <a:t>Algunas becas que se pueden aplazar tienen el requisito de completar FAFSA</a:t>
            </a:r>
          </a:p>
          <a:p>
            <a:pPr marL="742950" lvl="1" indent="-285750">
              <a:buFont typeface="Arial" panose="020B0604020202020204" pitchFamily="34" charset="0"/>
              <a:buChar char="•"/>
            </a:pPr>
            <a:r>
              <a:rPr lang="es-MX" sz="1800" dirty="0"/>
              <a:t>Su información personal se llena automáticamente la próxima vez que llene FAFSA (sera más fácil a su regreso)</a:t>
            </a:r>
          </a:p>
          <a:p>
            <a:pPr marL="742950" lvl="1" indent="-285750">
              <a:buFont typeface="Arial" panose="020B0604020202020204" pitchFamily="34" charset="0"/>
              <a:buChar char="•"/>
            </a:pPr>
            <a:r>
              <a:rPr lang="es-MX" sz="1800" dirty="0"/>
              <a:t>Hay más ayuda para llenar FAFSA cuando está en </a:t>
            </a:r>
            <a:r>
              <a:rPr lang="es-MX" sz="1800" dirty="0" err="1"/>
              <a:t>high</a:t>
            </a:r>
            <a:r>
              <a:rPr lang="es-MX" sz="1800" dirty="0"/>
              <a:t> </a:t>
            </a:r>
            <a:r>
              <a:rPr lang="es-MX" sz="1800" dirty="0" err="1"/>
              <a:t>school</a:t>
            </a:r>
            <a:r>
              <a:rPr lang="es-MX" sz="1800" dirty="0"/>
              <a:t>. Comenzando desde temprano aprenderá el proceso de como aplicar a la universidad y como buscar ayuda financiera; esta información es muy útil al regresar de su aplazamiento. </a:t>
            </a:r>
          </a:p>
        </p:txBody>
      </p:sp>
      <p:sp>
        <p:nvSpPr>
          <p:cNvPr id="20" name="Rectangle 19">
            <a:extLst>
              <a:ext uri="{FF2B5EF4-FFF2-40B4-BE49-F238E27FC236}">
                <a16:creationId xmlns:a16="http://schemas.microsoft.com/office/drawing/2014/main" id="{48F599A3-5327-400D-8D04-4983FAD24929}"/>
              </a:ext>
            </a:extLst>
          </p:cNvPr>
          <p:cNvSpPr/>
          <p:nvPr/>
        </p:nvSpPr>
        <p:spPr>
          <a:xfrm>
            <a:off x="3229647" y="3119272"/>
            <a:ext cx="2835874" cy="1429868"/>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MX" dirty="0">
                <a:solidFill>
                  <a:schemeClr val="tx1"/>
                </a:solidFill>
              </a:rPr>
              <a:t>Admisiones</a:t>
            </a:r>
          </a:p>
          <a:p>
            <a:pPr marL="285750" indent="-285750">
              <a:buFont typeface="Arial" panose="020B0604020202020204" pitchFamily="34" charset="0"/>
              <a:buChar char="•"/>
            </a:pPr>
            <a:r>
              <a:rPr lang="es-MX" dirty="0">
                <a:solidFill>
                  <a:schemeClr val="tx1"/>
                </a:solidFill>
              </a:rPr>
              <a:t>Ayuda federal</a:t>
            </a:r>
          </a:p>
          <a:p>
            <a:pPr marL="285750" indent="-285750">
              <a:buFont typeface="Arial" panose="020B0604020202020204" pitchFamily="34" charset="0"/>
              <a:buChar char="•"/>
            </a:pPr>
            <a:r>
              <a:rPr lang="es-MX" dirty="0">
                <a:solidFill>
                  <a:schemeClr val="tx1"/>
                </a:solidFill>
              </a:rPr>
              <a:t>Fechas límites para ayuda y becas</a:t>
            </a:r>
          </a:p>
          <a:p>
            <a:pPr marL="285750" indent="-285750">
              <a:buFont typeface="Arial" panose="020B0604020202020204" pitchFamily="34" charset="0"/>
              <a:buChar char="•"/>
            </a:pPr>
            <a:endParaRPr lang="es-MX" dirty="0">
              <a:solidFill>
                <a:schemeClr val="tx1"/>
              </a:solidFill>
            </a:endParaRPr>
          </a:p>
        </p:txBody>
      </p:sp>
      <p:sp>
        <p:nvSpPr>
          <p:cNvPr id="21" name="Rectangle 20">
            <a:extLst>
              <a:ext uri="{FF2B5EF4-FFF2-40B4-BE49-F238E27FC236}">
                <a16:creationId xmlns:a16="http://schemas.microsoft.com/office/drawing/2014/main" id="{5BE84189-8D85-4396-B148-0223C12E258B}"/>
              </a:ext>
            </a:extLst>
          </p:cNvPr>
          <p:cNvSpPr/>
          <p:nvPr/>
        </p:nvSpPr>
        <p:spPr>
          <a:xfrm>
            <a:off x="3229647" y="1857877"/>
            <a:ext cx="2835874" cy="1171252"/>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Que NO SE PUEDE aplazar:</a:t>
            </a:r>
          </a:p>
        </p:txBody>
      </p:sp>
      <p:sp>
        <p:nvSpPr>
          <p:cNvPr id="22" name="Rectangle 21">
            <a:extLst>
              <a:ext uri="{FF2B5EF4-FFF2-40B4-BE49-F238E27FC236}">
                <a16:creationId xmlns:a16="http://schemas.microsoft.com/office/drawing/2014/main" id="{113A9DD0-E3B4-4DDF-A485-BCD4EEE8488E}"/>
              </a:ext>
            </a:extLst>
          </p:cNvPr>
          <p:cNvSpPr/>
          <p:nvPr/>
        </p:nvSpPr>
        <p:spPr>
          <a:xfrm>
            <a:off x="309079" y="1857876"/>
            <a:ext cx="2835874" cy="1171251"/>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Que se puede aplazar:</a:t>
            </a:r>
          </a:p>
        </p:txBody>
      </p:sp>
      <p:sp>
        <p:nvSpPr>
          <p:cNvPr id="23" name="Rectangle 22">
            <a:extLst>
              <a:ext uri="{FF2B5EF4-FFF2-40B4-BE49-F238E27FC236}">
                <a16:creationId xmlns:a16="http://schemas.microsoft.com/office/drawing/2014/main" id="{4893BBD5-08CC-43AD-8166-86CE055E867E}"/>
              </a:ext>
            </a:extLst>
          </p:cNvPr>
          <p:cNvSpPr/>
          <p:nvPr/>
        </p:nvSpPr>
        <p:spPr>
          <a:xfrm>
            <a:off x="309079" y="3119272"/>
            <a:ext cx="2835874" cy="1429868"/>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MX">
                <a:solidFill>
                  <a:schemeClr val="tx1"/>
                </a:solidFill>
              </a:rPr>
              <a:t>Inscripción</a:t>
            </a:r>
          </a:p>
          <a:p>
            <a:pPr marL="285750" indent="-285750">
              <a:buFont typeface="Arial" panose="020B0604020202020204" pitchFamily="34" charset="0"/>
              <a:buChar char="•"/>
            </a:pPr>
            <a:r>
              <a:rPr lang="es-MX">
                <a:solidFill>
                  <a:schemeClr val="tx1"/>
                </a:solidFill>
              </a:rPr>
              <a:t>Becas </a:t>
            </a:r>
          </a:p>
          <a:p>
            <a:pPr marL="285750" indent="-285750">
              <a:buFont typeface="Arial" panose="020B0604020202020204" pitchFamily="34" charset="0"/>
              <a:buChar char="•"/>
            </a:pPr>
            <a:r>
              <a:rPr lang="es-MX">
                <a:solidFill>
                  <a:schemeClr val="tx1"/>
                </a:solidFill>
              </a:rPr>
              <a:t>Alojamiento</a:t>
            </a:r>
          </a:p>
          <a:p>
            <a:pPr marL="285750" indent="-285750">
              <a:buFont typeface="Arial" panose="020B0604020202020204" pitchFamily="34" charset="0"/>
              <a:buChar char="•"/>
            </a:pPr>
            <a:endParaRPr lang="es-MX">
              <a:solidFill>
                <a:schemeClr val="tx1"/>
              </a:solidFill>
            </a:endParaRPr>
          </a:p>
        </p:txBody>
      </p:sp>
      <p:sp>
        <p:nvSpPr>
          <p:cNvPr id="24" name="Content Placeholder 3">
            <a:extLst>
              <a:ext uri="{FF2B5EF4-FFF2-40B4-BE49-F238E27FC236}">
                <a16:creationId xmlns:a16="http://schemas.microsoft.com/office/drawing/2014/main" id="{3FDFB24A-BD9F-4A29-870C-8ED6E60B50BD}"/>
              </a:ext>
            </a:extLst>
          </p:cNvPr>
          <p:cNvSpPr txBox="1">
            <a:spLocks/>
          </p:cNvSpPr>
          <p:nvPr/>
        </p:nvSpPr>
        <p:spPr>
          <a:xfrm>
            <a:off x="309079" y="5350677"/>
            <a:ext cx="5710722" cy="1171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400" i="1" dirty="0"/>
              <a:t>*Cada universidad tiene policías diferentes. Es posible que algunos de los ejemplos no son disponibles para aplazar en varias universidades.</a:t>
            </a:r>
          </a:p>
        </p:txBody>
      </p:sp>
    </p:spTree>
    <p:extLst>
      <p:ext uri="{BB962C8B-B14F-4D97-AF65-F5344CB8AC3E}">
        <p14:creationId xmlns:p14="http://schemas.microsoft.com/office/powerpoint/2010/main" val="320405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1;p26">
            <a:extLst>
              <a:ext uri="{FF2B5EF4-FFF2-40B4-BE49-F238E27FC236}">
                <a16:creationId xmlns:a16="http://schemas.microsoft.com/office/drawing/2014/main" id="{05EC34D9-876B-421F-98B8-449A87F4303A}"/>
              </a:ext>
            </a:extLst>
          </p:cNvPr>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s-MX">
                <a:solidFill>
                  <a:srgbClr val="DC4405"/>
                </a:solidFill>
              </a:rPr>
              <a:t>La forma de FERPA:</a:t>
            </a:r>
            <a:r>
              <a:rPr lang="es-MX" b="0"/>
              <a:t> Forma de divulgación de información del estudiante</a:t>
            </a:r>
            <a:endParaRPr lang="es-MX">
              <a:solidFill>
                <a:srgbClr val="DC4405"/>
              </a:solidFill>
            </a:endParaRPr>
          </a:p>
        </p:txBody>
      </p:sp>
      <p:sp>
        <p:nvSpPr>
          <p:cNvPr id="5" name="Google Shape;152;p26">
            <a:extLst>
              <a:ext uri="{FF2B5EF4-FFF2-40B4-BE49-F238E27FC236}">
                <a16:creationId xmlns:a16="http://schemas.microsoft.com/office/drawing/2014/main" id="{A8F2528B-AE34-452F-ADDB-1FA2AD354EDC}"/>
              </a:ext>
            </a:extLst>
          </p:cNvPr>
          <p:cNvSpPr txBox="1">
            <a:spLocks/>
          </p:cNvSpPr>
          <p:nvPr/>
        </p:nvSpPr>
        <p:spPr>
          <a:xfrm>
            <a:off x="838200" y="1690735"/>
            <a:ext cx="10515600" cy="4826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ct val="70000"/>
              <a:buNone/>
            </a:pPr>
            <a:r>
              <a:rPr lang="es-MX" sz="2000" b="1" i="1" dirty="0">
                <a:solidFill>
                  <a:srgbClr val="030A13"/>
                </a:solidFill>
              </a:rPr>
              <a:t>“FERPA da a los padres ciertos derechos con respecto a los registros educativos de sus hijos. Estos derechos se transfieren al estudiante cuando cumple 18 años o asiste a una escuela superior al nivel de la escuela secundaria”– Una cita del EE.UU. Departamento de Educación traducida del ingles al español por la oficina de USHE</a:t>
            </a:r>
            <a:br>
              <a:rPr lang="es-MX" sz="2000" b="1" i="1" dirty="0">
                <a:solidFill>
                  <a:srgbClr val="030A13"/>
                </a:solidFill>
              </a:rPr>
            </a:br>
            <a:endParaRPr lang="es-MX" sz="2000" b="1" i="1" dirty="0">
              <a:solidFill>
                <a:srgbClr val="030A13"/>
              </a:solidFill>
            </a:endParaRPr>
          </a:p>
          <a:p>
            <a:pPr marL="609585" indent="-474121">
              <a:spcBef>
                <a:spcPts val="0"/>
              </a:spcBef>
              <a:buSzPct val="70000"/>
              <a:buFont typeface="Calibri"/>
              <a:buChar char="•"/>
            </a:pPr>
            <a:r>
              <a:rPr lang="es-MX" sz="2400" dirty="0"/>
              <a:t>El estudiante tiene que pedir la forma, el padre no puede hacerlo</a:t>
            </a:r>
          </a:p>
          <a:p>
            <a:pPr marL="1066785" lvl="1" indent="-474121">
              <a:spcBef>
                <a:spcPts val="0"/>
              </a:spcBef>
              <a:buSzPct val="70000"/>
              <a:buFont typeface="Calibri"/>
              <a:buChar char="•"/>
            </a:pPr>
            <a:r>
              <a:rPr lang="es-MX" sz="2000" dirty="0"/>
              <a:t>El estudiante tiene que escoger y estar de acuerdo con quien puede recibir los registros o expediente educativo</a:t>
            </a:r>
          </a:p>
          <a:p>
            <a:pPr marL="609585" indent="-474121">
              <a:spcBef>
                <a:spcPts val="0"/>
              </a:spcBef>
              <a:buSzPct val="70000"/>
              <a:buFont typeface="Calibri"/>
              <a:buChar char="•"/>
            </a:pPr>
            <a:r>
              <a:rPr lang="es-MX" sz="2400" dirty="0"/>
              <a:t>Esto puede ser muy útil para estudiantes que tienen planes para aplazar</a:t>
            </a:r>
          </a:p>
          <a:p>
            <a:pPr marL="1066785" lvl="1" indent="-474121">
              <a:spcBef>
                <a:spcPts val="0"/>
              </a:spcBef>
              <a:buSzPct val="70000"/>
              <a:buFont typeface="Calibri"/>
              <a:buChar char="•"/>
            </a:pPr>
            <a:r>
              <a:rPr lang="es-MX" sz="2000" dirty="0"/>
              <a:t>Por ejemplo, servicio militar, misión eclesiástica, servicio humanitario, etc.</a:t>
            </a:r>
            <a:endParaRPr lang="es-MX" dirty="0"/>
          </a:p>
          <a:p>
            <a:pPr marL="135463" indent="0">
              <a:spcBef>
                <a:spcPts val="0"/>
              </a:spcBef>
              <a:buSzPct val="70000"/>
              <a:buFont typeface="Arial" panose="020B0604020202020204" pitchFamily="34" charset="0"/>
              <a:buNone/>
            </a:pPr>
            <a:endParaRPr lang="es-MX" sz="2400" dirty="0"/>
          </a:p>
          <a:p>
            <a:pPr marL="135463" indent="0">
              <a:spcBef>
                <a:spcPts val="0"/>
              </a:spcBef>
              <a:buSzPct val="70000"/>
              <a:buFont typeface="Arial" panose="020B0604020202020204" pitchFamily="34" charset="0"/>
              <a:buNone/>
            </a:pPr>
            <a:r>
              <a:rPr lang="es-MX" sz="2400" dirty="0"/>
              <a:t>Recuerde que, si quiere que un adulto confiado esté involucrado con la información, reuniones, y conversaciones sobre su experiencia en la universidad, debe firmar esta forma</a:t>
            </a:r>
          </a:p>
        </p:txBody>
      </p:sp>
      <p:sp>
        <p:nvSpPr>
          <p:cNvPr id="6" name="TextBox 5">
            <a:extLst>
              <a:ext uri="{FF2B5EF4-FFF2-40B4-BE49-F238E27FC236}">
                <a16:creationId xmlns:a16="http://schemas.microsoft.com/office/drawing/2014/main" id="{412E02D1-A974-4842-AC13-E322391B5356}"/>
              </a:ext>
            </a:extLst>
          </p:cNvPr>
          <p:cNvSpPr txBox="1"/>
          <p:nvPr/>
        </p:nvSpPr>
        <p:spPr>
          <a:xfrm>
            <a:off x="5102578" y="6347458"/>
            <a:ext cx="6720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Fuente: </a:t>
            </a:r>
            <a:r>
              <a:rPr kumimoji="0" lang="es-MX" sz="1600" b="0" i="1" u="sng" strike="noStrike" kern="1200" cap="none" spc="0" normalizeH="0" baseline="0" dirty="0">
                <a:ln>
                  <a:noFill/>
                </a:ln>
                <a:solidFill>
                  <a:srgbClr val="2200C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https://www2.ed.gov/policy/gen/guid/fpco/ferpa/index.html</a:t>
            </a: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759767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4E115A-8F77-4986-9198-BC81A69BF6CC}"/>
              </a:ext>
            </a:extLst>
          </p:cNvPr>
          <p:cNvSpPr>
            <a:spLocks noGrp="1"/>
          </p:cNvSpPr>
          <p:nvPr>
            <p:ph type="body" sz="half" idx="2"/>
          </p:nvPr>
        </p:nvSpPr>
        <p:spPr>
          <a:xfrm>
            <a:off x="839788" y="1518075"/>
            <a:ext cx="4429125" cy="4960620"/>
          </a:xfrm>
        </p:spPr>
        <p:txBody>
          <a:bodyPr>
            <a:normAutofit fontScale="92500" lnSpcReduction="20000"/>
          </a:bodyPr>
          <a:lstStyle/>
          <a:p>
            <a:r>
              <a:rPr lang="en-US" sz="2800" dirty="0"/>
              <a:t>C</a:t>
            </a:r>
            <a:r>
              <a:rPr lang="es-MX" sz="2800" dirty="0"/>
              <a:t>ualquier forma de educación después de la </a:t>
            </a:r>
            <a:r>
              <a:rPr lang="es-MX" sz="2800" dirty="0" err="1"/>
              <a:t>high</a:t>
            </a:r>
            <a:r>
              <a:rPr lang="es-MX" sz="2800" dirty="0"/>
              <a:t> </a:t>
            </a:r>
            <a:r>
              <a:rPr lang="es-MX" sz="2800" dirty="0" err="1"/>
              <a:t>school</a:t>
            </a:r>
            <a:endParaRPr lang="es-MX" sz="2800" dirty="0"/>
          </a:p>
          <a:p>
            <a:pPr marL="457200" indent="-457200">
              <a:buFont typeface="Arial" panose="020B0604020202020204" pitchFamily="34" charset="0"/>
              <a:buChar char="•"/>
            </a:pPr>
            <a:r>
              <a:rPr lang="es-MX" sz="2800" dirty="0"/>
              <a:t>Universidad técnica</a:t>
            </a:r>
          </a:p>
          <a:p>
            <a:pPr marL="457200" indent="-457200">
              <a:buFont typeface="Arial" panose="020B0604020202020204" pitchFamily="34" charset="0"/>
              <a:buChar char="•"/>
            </a:pPr>
            <a:r>
              <a:rPr lang="es-MX" sz="2800" dirty="0"/>
              <a:t>Universidad de dos años</a:t>
            </a:r>
          </a:p>
          <a:p>
            <a:pPr marL="457200" indent="-457200">
              <a:buFont typeface="Arial" panose="020B0604020202020204" pitchFamily="34" charset="0"/>
              <a:buChar char="•"/>
            </a:pPr>
            <a:r>
              <a:rPr lang="es-MX" sz="2800" dirty="0"/>
              <a:t>Universidad de cuatro años</a:t>
            </a:r>
          </a:p>
          <a:p>
            <a:endParaRPr lang="es-MX" sz="2800" dirty="0"/>
          </a:p>
          <a:p>
            <a:r>
              <a:rPr lang="es-MX" sz="2800" dirty="0"/>
              <a:t>Formas de educación:</a:t>
            </a:r>
          </a:p>
          <a:p>
            <a:pPr marL="457200" indent="-457200">
              <a:buFont typeface="Arial" panose="020B0604020202020204" pitchFamily="34" charset="0"/>
              <a:buChar char="•"/>
            </a:pPr>
            <a:r>
              <a:rPr lang="es-MX" sz="2800" dirty="0"/>
              <a:t>Certificados y otras credenciales</a:t>
            </a:r>
          </a:p>
          <a:p>
            <a:pPr marL="457200" indent="-457200">
              <a:buFont typeface="Arial" panose="020B0604020202020204" pitchFamily="34" charset="0"/>
              <a:buChar char="•"/>
            </a:pPr>
            <a:r>
              <a:rPr lang="es-MX" sz="2800" dirty="0"/>
              <a:t>Título de asociado</a:t>
            </a:r>
          </a:p>
          <a:p>
            <a:pPr marL="457200" indent="-457200">
              <a:buFont typeface="Arial" panose="020B0604020202020204" pitchFamily="34" charset="0"/>
              <a:buChar char="•"/>
            </a:pPr>
            <a:r>
              <a:rPr lang="es-MX" sz="2800" dirty="0"/>
              <a:t>Licenciatura</a:t>
            </a:r>
          </a:p>
          <a:p>
            <a:pPr marL="457200" indent="-457200">
              <a:buFont typeface="Arial" panose="020B0604020202020204" pitchFamily="34" charset="0"/>
              <a:buChar char="•"/>
            </a:pPr>
            <a:r>
              <a:rPr lang="en-US" sz="2800" dirty="0" err="1"/>
              <a:t>Maestr</a:t>
            </a:r>
            <a:r>
              <a:rPr lang="es-MX" sz="2800" dirty="0"/>
              <a:t>í</a:t>
            </a:r>
            <a:r>
              <a:rPr lang="en-US" sz="2800" dirty="0"/>
              <a:t>as y </a:t>
            </a:r>
            <a:r>
              <a:rPr lang="es-MX" sz="2800" dirty="0"/>
              <a:t>títulos profesionales</a:t>
            </a:r>
          </a:p>
          <a:p>
            <a:endParaRPr lang="es-MX" sz="2800" dirty="0">
              <a:highlight>
                <a:srgbClr val="FFC845"/>
              </a:highlight>
            </a:endParaRPr>
          </a:p>
          <a:p>
            <a:endParaRPr lang="es-MX" sz="2800" dirty="0">
              <a:highlight>
                <a:srgbClr val="FFC845"/>
              </a:highlight>
            </a:endParaRPr>
          </a:p>
        </p:txBody>
      </p:sp>
      <p:sp>
        <p:nvSpPr>
          <p:cNvPr id="4" name="Title 3">
            <a:extLst>
              <a:ext uri="{FF2B5EF4-FFF2-40B4-BE49-F238E27FC236}">
                <a16:creationId xmlns:a16="http://schemas.microsoft.com/office/drawing/2014/main" id="{84EE4D70-892A-4B7A-99A9-4710A8B68F7D}"/>
              </a:ext>
            </a:extLst>
          </p:cNvPr>
          <p:cNvSpPr>
            <a:spLocks noGrp="1"/>
          </p:cNvSpPr>
          <p:nvPr>
            <p:ph type="title"/>
          </p:nvPr>
        </p:nvSpPr>
        <p:spPr>
          <a:xfrm>
            <a:off x="839788" y="203804"/>
            <a:ext cx="4257992" cy="1110645"/>
          </a:xfrm>
        </p:spPr>
        <p:txBody>
          <a:bodyPr anchor="ctr">
            <a:normAutofit fontScale="90000"/>
          </a:bodyPr>
          <a:lstStyle/>
          <a:p>
            <a:r>
              <a:rPr lang="es-MX" sz="4400" dirty="0"/>
              <a:t>¿Qué es educación superior?</a:t>
            </a:r>
          </a:p>
        </p:txBody>
      </p:sp>
      <p:pic>
        <p:nvPicPr>
          <p:cNvPr id="2" name="Picture 1">
            <a:extLst>
              <a:ext uri="{FF2B5EF4-FFF2-40B4-BE49-F238E27FC236}">
                <a16:creationId xmlns:a16="http://schemas.microsoft.com/office/drawing/2014/main" id="{1DCC663D-7485-40C4-9C4D-B5F13983D549}"/>
              </a:ext>
            </a:extLst>
          </p:cNvPr>
          <p:cNvPicPr>
            <a:picLocks noChangeAspect="1"/>
          </p:cNvPicPr>
          <p:nvPr/>
        </p:nvPicPr>
        <p:blipFill>
          <a:blip r:embed="rId3"/>
          <a:stretch>
            <a:fillRect/>
          </a:stretch>
        </p:blipFill>
        <p:spPr>
          <a:xfrm>
            <a:off x="5392234" y="203804"/>
            <a:ext cx="6546569" cy="6274891"/>
          </a:xfrm>
          <a:prstGeom prst="rect">
            <a:avLst/>
          </a:prstGeom>
        </p:spPr>
      </p:pic>
    </p:spTree>
    <p:extLst>
      <p:ext uri="{BB962C8B-B14F-4D97-AF65-F5344CB8AC3E}">
        <p14:creationId xmlns:p14="http://schemas.microsoft.com/office/powerpoint/2010/main" val="1204200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s-MX" dirty="0" err="1"/>
              <a:t>DREAMers</a:t>
            </a:r>
            <a:r>
              <a:rPr lang="es-MX" dirty="0"/>
              <a:t>, Inmigrantes, y Estudiantes Internacionales</a:t>
            </a:r>
            <a:endParaRPr lang="es-MX" sz="6000" dirty="0">
              <a:solidFill>
                <a:schemeClr val="bg1"/>
              </a:solidFill>
            </a:endParaRPr>
          </a:p>
        </p:txBody>
      </p:sp>
    </p:spTree>
    <p:extLst>
      <p:ext uri="{BB962C8B-B14F-4D97-AF65-F5344CB8AC3E}">
        <p14:creationId xmlns:p14="http://schemas.microsoft.com/office/powerpoint/2010/main" val="517899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838200" y="365125"/>
            <a:ext cx="10515600" cy="900149"/>
          </a:xfrm>
        </p:spPr>
        <p:txBody>
          <a:bodyPr anchor="ctr">
            <a:normAutofit/>
          </a:bodyPr>
          <a:lstStyle/>
          <a:p>
            <a:r>
              <a:rPr lang="es-MX" dirty="0" err="1"/>
              <a:t>Terminos</a:t>
            </a:r>
            <a:r>
              <a:rPr lang="es-MX" dirty="0"/>
              <a:t> de elegibilidad para FAFSA</a:t>
            </a:r>
            <a:endParaRPr lang="es-MX" sz="2800" dirty="0">
              <a:solidFill>
                <a:srgbClr val="DC4405"/>
              </a:solidFill>
            </a:endParaRPr>
          </a:p>
        </p:txBody>
      </p:sp>
      <p:sp>
        <p:nvSpPr>
          <p:cNvPr id="2" name="Content Placeholder 1">
            <a:extLst>
              <a:ext uri="{FF2B5EF4-FFF2-40B4-BE49-F238E27FC236}">
                <a16:creationId xmlns:a16="http://schemas.microsoft.com/office/drawing/2014/main" id="{887E9354-57F1-4440-9296-2059A9920927}"/>
              </a:ext>
            </a:extLst>
          </p:cNvPr>
          <p:cNvSpPr>
            <a:spLocks noGrp="1"/>
          </p:cNvSpPr>
          <p:nvPr>
            <p:ph idx="1"/>
          </p:nvPr>
        </p:nvSpPr>
        <p:spPr>
          <a:xfrm>
            <a:off x="838200" y="1442852"/>
            <a:ext cx="10900144" cy="5195691"/>
          </a:xfrm>
        </p:spPr>
        <p:txBody>
          <a:bodyPr>
            <a:normAutofit fontScale="92500" lnSpcReduction="10000"/>
          </a:bodyPr>
          <a:lstStyle/>
          <a:p>
            <a:r>
              <a:rPr lang="es-MX" b="1" dirty="0"/>
              <a:t>Ciudadanos de los Estados Unidos</a:t>
            </a:r>
          </a:p>
          <a:p>
            <a:pPr lvl="1"/>
            <a:r>
              <a:rPr lang="es-MX" dirty="0"/>
              <a:t>Ciudadanos por nacimiento y naturalización</a:t>
            </a:r>
          </a:p>
          <a:p>
            <a:r>
              <a:rPr lang="es-MX" b="1" dirty="0"/>
              <a:t>Elegible sin ciudadanía </a:t>
            </a:r>
          </a:p>
          <a:p>
            <a:pPr lvl="1"/>
            <a:r>
              <a:rPr lang="es-MX" dirty="0"/>
              <a:t>Estudiantes con ciertos documentos que son clasificados por el gobierno federal como “elegible” </a:t>
            </a:r>
          </a:p>
          <a:p>
            <a:pPr lvl="1"/>
            <a:r>
              <a:rPr lang="es-MX" dirty="0"/>
              <a:t>Se incluye: residentes permanentes (Green </a:t>
            </a:r>
            <a:r>
              <a:rPr lang="es-MX" dirty="0" err="1"/>
              <a:t>Card</a:t>
            </a:r>
            <a:r>
              <a:rPr lang="es-MX" dirty="0"/>
              <a:t>), refugiados, asilados, etc.</a:t>
            </a:r>
          </a:p>
          <a:p>
            <a:r>
              <a:rPr lang="es-MX" b="1" dirty="0"/>
              <a:t>Estudiantes sin elegibilidad</a:t>
            </a:r>
          </a:p>
          <a:p>
            <a:pPr lvl="1"/>
            <a:r>
              <a:rPr lang="es-MX" dirty="0"/>
              <a:t>Estudiantes con ciertos documentos que son clasificados por el gobierno federal como “sin elegibilidad” o también personas sin documentos</a:t>
            </a:r>
          </a:p>
          <a:p>
            <a:pPr lvl="1"/>
            <a:r>
              <a:rPr lang="es-MX" dirty="0"/>
              <a:t>Se incluye: Estudiantes indocumentados, personas con DACA, TPS, DED, etc.</a:t>
            </a:r>
          </a:p>
          <a:p>
            <a:r>
              <a:rPr lang="es-MX" b="1" dirty="0"/>
              <a:t>Estudiantes </a:t>
            </a:r>
            <a:r>
              <a:rPr lang="es-MX" b="1" dirty="0" err="1"/>
              <a:t>internacionale</a:t>
            </a:r>
            <a:endParaRPr lang="es-MX" b="1" dirty="0"/>
          </a:p>
          <a:p>
            <a:pPr lvl="1"/>
            <a:r>
              <a:rPr lang="es-MX" dirty="0"/>
              <a:t>Estudiantes extranjeros que asistirán (o ya están asistiendo) una universidad en los Estados Unidos</a:t>
            </a:r>
          </a:p>
          <a:p>
            <a:pPr lvl="1"/>
            <a:r>
              <a:rPr lang="es-MX" dirty="0"/>
              <a:t>Los estudiantes internacionales no son elegibles para recibir ayuda financiera federal de FAFSA</a:t>
            </a:r>
          </a:p>
        </p:txBody>
      </p:sp>
    </p:spTree>
    <p:extLst>
      <p:ext uri="{BB962C8B-B14F-4D97-AF65-F5344CB8AC3E}">
        <p14:creationId xmlns:p14="http://schemas.microsoft.com/office/powerpoint/2010/main" val="2552342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82CEC5E-AEAA-4455-B50C-D286A2320A7E}"/>
              </a:ext>
            </a:extLst>
          </p:cNvPr>
          <p:cNvSpPr txBox="1">
            <a:spLocks/>
          </p:cNvSpPr>
          <p:nvPr/>
        </p:nvSpPr>
        <p:spPr>
          <a:xfrm>
            <a:off x="5643327" y="2266625"/>
            <a:ext cx="6181528" cy="3915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s-MX" sz="2800" b="1" dirty="0"/>
              <a:t>Si</a:t>
            </a:r>
            <a:r>
              <a:rPr lang="es-MX" sz="2800" dirty="0"/>
              <a:t>. Sus padres tienen que crear un FSA ID y dar consentimiento por medio de FAFSA para que el estudiante pueda calificar para ayuda.</a:t>
            </a:r>
          </a:p>
          <a:p>
            <a:pPr marL="457200" indent="-457200">
              <a:buFont typeface="Arial" panose="020B0604020202020204" pitchFamily="34" charset="0"/>
              <a:buChar char="•"/>
            </a:pPr>
            <a:r>
              <a:rPr lang="es-MX" sz="2800" dirty="0"/>
              <a:t>Si padres están dudosos en compartir información personal, por favor sepa que el departamento de educación no comparte información con entidades de control de inmigración.</a:t>
            </a:r>
          </a:p>
        </p:txBody>
      </p:sp>
      <p:sp>
        <p:nvSpPr>
          <p:cNvPr id="8" name="Text Placeholder 3">
            <a:extLst>
              <a:ext uri="{FF2B5EF4-FFF2-40B4-BE49-F238E27FC236}">
                <a16:creationId xmlns:a16="http://schemas.microsoft.com/office/drawing/2014/main" id="{CCA9B0C2-1EF1-4F7F-B158-8812F6BBAA57}"/>
              </a:ext>
            </a:extLst>
          </p:cNvPr>
          <p:cNvSpPr txBox="1">
            <a:spLocks/>
          </p:cNvSpPr>
          <p:nvPr/>
        </p:nvSpPr>
        <p:spPr>
          <a:xfrm>
            <a:off x="5721062" y="1808231"/>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Respuesta:</a:t>
            </a:r>
          </a:p>
        </p:txBody>
      </p:sp>
      <p:sp>
        <p:nvSpPr>
          <p:cNvPr id="6" name="Text Placeholder 3">
            <a:extLst>
              <a:ext uri="{FF2B5EF4-FFF2-40B4-BE49-F238E27FC236}">
                <a16:creationId xmlns:a16="http://schemas.microsoft.com/office/drawing/2014/main" id="{7CD95F2D-951B-4E4E-8340-4995EB7AAADE}"/>
              </a:ext>
            </a:extLst>
          </p:cNvPr>
          <p:cNvSpPr txBox="1">
            <a:spLocks/>
          </p:cNvSpPr>
          <p:nvPr/>
        </p:nvSpPr>
        <p:spPr>
          <a:xfrm>
            <a:off x="752924" y="2288617"/>
            <a:ext cx="4756336" cy="2315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¿Es posible que un estudiante ciudadano o es elegible sin ciudadanía puede llenar FAFSA pero sus padres son indocumentados?</a:t>
            </a:r>
          </a:p>
        </p:txBody>
      </p:sp>
      <p:sp>
        <p:nvSpPr>
          <p:cNvPr id="7" name="Text Placeholder 3">
            <a:extLst>
              <a:ext uri="{FF2B5EF4-FFF2-40B4-BE49-F238E27FC236}">
                <a16:creationId xmlns:a16="http://schemas.microsoft.com/office/drawing/2014/main" id="{EFA93247-1348-40FF-A446-268E88CC967F}"/>
              </a:ext>
            </a:extLst>
          </p:cNvPr>
          <p:cNvSpPr txBox="1">
            <a:spLocks/>
          </p:cNvSpPr>
          <p:nvPr/>
        </p:nvSpPr>
        <p:spPr>
          <a:xfrm>
            <a:off x="697101" y="178623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Pregunta:</a:t>
            </a:r>
          </a:p>
        </p:txBody>
      </p:sp>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659033" y="366338"/>
            <a:ext cx="9907367" cy="1600200"/>
          </a:xfrm>
        </p:spPr>
        <p:txBody>
          <a:bodyPr anchor="ctr">
            <a:normAutofit fontScale="90000"/>
          </a:bodyPr>
          <a:lstStyle/>
          <a:p>
            <a:r>
              <a:rPr lang="es-MX" dirty="0"/>
              <a:t>Preguntas comunes de FAFSA:</a:t>
            </a:r>
            <a:br>
              <a:rPr lang="es-MX" dirty="0"/>
            </a:br>
            <a:r>
              <a:rPr lang="es-MX" dirty="0"/>
              <a:t>Padres que son personas indocumentadas</a:t>
            </a:r>
            <a:endParaRPr lang="es-MX" sz="2800" dirty="0">
              <a:solidFill>
                <a:srgbClr val="DC4405"/>
              </a:solidFill>
            </a:endParaRPr>
          </a:p>
        </p:txBody>
      </p:sp>
    </p:spTree>
    <p:extLst>
      <p:ext uri="{BB962C8B-B14F-4D97-AF65-F5344CB8AC3E}">
        <p14:creationId xmlns:p14="http://schemas.microsoft.com/office/powerpoint/2010/main" val="1887860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07B47D0-CC31-4E49-BABA-DB59E9FBFB3C}"/>
              </a:ext>
            </a:extLst>
          </p:cNvPr>
          <p:cNvSpPr txBox="1">
            <a:spLocks/>
          </p:cNvSpPr>
          <p:nvPr/>
        </p:nvSpPr>
        <p:spPr>
          <a:xfrm>
            <a:off x="5212080" y="2254102"/>
            <a:ext cx="6583680" cy="44168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s-MX" sz="2800" b="1" dirty="0"/>
              <a:t>Si.</a:t>
            </a:r>
            <a:r>
              <a:rPr lang="es-MX" sz="2800" dirty="0"/>
              <a:t> Los que son elegible sin ciudadanía deben completar FAFSA, necesitarían proveer su “</a:t>
            </a:r>
            <a:r>
              <a:rPr lang="es-MX" sz="2800" dirty="0" err="1"/>
              <a:t>Alien</a:t>
            </a:r>
            <a:r>
              <a:rPr lang="es-MX" sz="2800" dirty="0"/>
              <a:t> </a:t>
            </a:r>
            <a:r>
              <a:rPr lang="es-MX" sz="2800" dirty="0" err="1"/>
              <a:t>Registration</a:t>
            </a:r>
            <a:r>
              <a:rPr lang="es-MX" sz="2800" dirty="0"/>
              <a:t> </a:t>
            </a:r>
            <a:r>
              <a:rPr lang="es-MX" sz="2800" dirty="0" err="1"/>
              <a:t>Number</a:t>
            </a:r>
            <a:r>
              <a:rPr lang="es-MX" sz="2800" dirty="0"/>
              <a:t>” y número de seguro social en la forma.</a:t>
            </a:r>
          </a:p>
          <a:p>
            <a:pPr marL="228600" indent="-228600">
              <a:buFont typeface="Arial" panose="020B0604020202020204" pitchFamily="34" charset="0"/>
              <a:buChar char="•"/>
            </a:pPr>
            <a:r>
              <a:rPr lang="es-MX" sz="2800" b="1" dirty="0"/>
              <a:t>Se incluye: residentes permanentes (Green </a:t>
            </a:r>
            <a:r>
              <a:rPr lang="es-MX" sz="2800" b="1" dirty="0" err="1"/>
              <a:t>Card</a:t>
            </a:r>
            <a:r>
              <a:rPr lang="es-MX" sz="2800" b="1" dirty="0"/>
              <a:t>), refugiados, asilados, etc.</a:t>
            </a:r>
          </a:p>
          <a:p>
            <a:pPr marL="228600" indent="-228600">
              <a:buFont typeface="Arial" panose="020B0604020202020204" pitchFamily="34" charset="0"/>
              <a:buChar char="•"/>
            </a:pPr>
            <a:r>
              <a:rPr lang="es-MX" sz="2800" dirty="0"/>
              <a:t>Por favor, revise los documentos que son </a:t>
            </a:r>
            <a:r>
              <a:rPr lang="es-MX" sz="2800" dirty="0" err="1"/>
              <a:t>stipulados</a:t>
            </a:r>
            <a:r>
              <a:rPr lang="es-MX" sz="2800" dirty="0"/>
              <a:t> para recibir ayuda financiera federal en esta página:</a:t>
            </a:r>
          </a:p>
          <a:p>
            <a:pPr marL="685800" lvl="1" indent="-228600">
              <a:buFont typeface="Arial" panose="020B0604020202020204" pitchFamily="34" charset="0"/>
              <a:buChar char="•"/>
            </a:pPr>
            <a:r>
              <a:rPr lang="es-MX" dirty="0">
                <a:hlinkClick r:id="rId3"/>
              </a:rPr>
              <a:t>https://studentaid.gov/understand-aid/eligibility/requirements/non-us-citizens</a:t>
            </a:r>
            <a:endParaRPr lang="es-MX" dirty="0"/>
          </a:p>
        </p:txBody>
      </p:sp>
      <p:sp>
        <p:nvSpPr>
          <p:cNvPr id="13" name="Text Placeholder 3">
            <a:extLst>
              <a:ext uri="{FF2B5EF4-FFF2-40B4-BE49-F238E27FC236}">
                <a16:creationId xmlns:a16="http://schemas.microsoft.com/office/drawing/2014/main" id="{498E0B73-81E6-424E-AD7E-BF46F25A2680}"/>
              </a:ext>
            </a:extLst>
          </p:cNvPr>
          <p:cNvSpPr txBox="1">
            <a:spLocks/>
          </p:cNvSpPr>
          <p:nvPr/>
        </p:nvSpPr>
        <p:spPr>
          <a:xfrm>
            <a:off x="5212080" y="1644926"/>
            <a:ext cx="3908060"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err="1"/>
              <a:t>Answer</a:t>
            </a:r>
            <a:r>
              <a:rPr lang="es-MX" sz="3200" b="1" dirty="0"/>
              <a:t>:</a:t>
            </a:r>
          </a:p>
        </p:txBody>
      </p:sp>
      <p:sp>
        <p:nvSpPr>
          <p:cNvPr id="11" name="Text Placeholder 3">
            <a:extLst>
              <a:ext uri="{FF2B5EF4-FFF2-40B4-BE49-F238E27FC236}">
                <a16:creationId xmlns:a16="http://schemas.microsoft.com/office/drawing/2014/main" id="{334B30D0-4DF5-4E14-A4C3-781C046808EB}"/>
              </a:ext>
            </a:extLst>
          </p:cNvPr>
          <p:cNvSpPr txBox="1">
            <a:spLocks/>
          </p:cNvSpPr>
          <p:nvPr/>
        </p:nvSpPr>
        <p:spPr>
          <a:xfrm>
            <a:off x="760356" y="2254102"/>
            <a:ext cx="4451724" cy="3030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¿Como puede saber si un estudiante es considerado como ”elegible sin ciudadanía”?</a:t>
            </a:r>
            <a:r>
              <a:rPr lang="es-MX" dirty="0"/>
              <a:t> </a:t>
            </a:r>
          </a:p>
          <a:p>
            <a:r>
              <a:rPr lang="es-ES" dirty="0"/>
              <a:t>¿Es posible que una estudiante puede completar FAFSA si es considerado un “elegible sin ciudadanía”?</a:t>
            </a:r>
          </a:p>
        </p:txBody>
      </p:sp>
      <p:sp>
        <p:nvSpPr>
          <p:cNvPr id="12" name="Text Placeholder 3">
            <a:extLst>
              <a:ext uri="{FF2B5EF4-FFF2-40B4-BE49-F238E27FC236}">
                <a16:creationId xmlns:a16="http://schemas.microsoft.com/office/drawing/2014/main" id="{B3A1F3C4-DD75-46F1-85DF-3CEC278C7322}"/>
              </a:ext>
            </a:extLst>
          </p:cNvPr>
          <p:cNvSpPr txBox="1">
            <a:spLocks/>
          </p:cNvSpPr>
          <p:nvPr/>
        </p:nvSpPr>
        <p:spPr>
          <a:xfrm>
            <a:off x="760357" y="1644926"/>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a:t>Question:</a:t>
            </a:r>
          </a:p>
        </p:txBody>
      </p:sp>
      <p:sp>
        <p:nvSpPr>
          <p:cNvPr id="10" name="Title 1">
            <a:extLst>
              <a:ext uri="{FF2B5EF4-FFF2-40B4-BE49-F238E27FC236}">
                <a16:creationId xmlns:a16="http://schemas.microsoft.com/office/drawing/2014/main" id="{CD6F20CF-6649-477E-BEFF-EEBA17D4EDAA}"/>
              </a:ext>
            </a:extLst>
          </p:cNvPr>
          <p:cNvSpPr>
            <a:spLocks noGrp="1"/>
          </p:cNvSpPr>
          <p:nvPr>
            <p:ph type="title"/>
          </p:nvPr>
        </p:nvSpPr>
        <p:spPr/>
        <p:txBody>
          <a:bodyPr anchor="ctr">
            <a:normAutofit/>
          </a:bodyPr>
          <a:lstStyle/>
          <a:p>
            <a:r>
              <a:rPr lang="es-ES" dirty="0"/>
              <a:t>Preguntas comunes de FAFSA</a:t>
            </a:r>
            <a:r>
              <a:rPr lang="es-MX" dirty="0"/>
              <a:t>: </a:t>
            </a:r>
            <a:r>
              <a:rPr lang="es-MX" sz="4400" dirty="0"/>
              <a:t>Eligible pero no ciudadano(a)</a:t>
            </a:r>
            <a:endParaRPr lang="es-MX" sz="2800" dirty="0"/>
          </a:p>
        </p:txBody>
      </p:sp>
    </p:spTree>
    <p:extLst>
      <p:ext uri="{BB962C8B-B14F-4D97-AF65-F5344CB8AC3E}">
        <p14:creationId xmlns:p14="http://schemas.microsoft.com/office/powerpoint/2010/main" val="20514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ADBA23-192F-4812-B1C0-44BF21FB3328}"/>
              </a:ext>
            </a:extLst>
          </p:cNvPr>
          <p:cNvSpPr>
            <a:spLocks noGrp="1"/>
          </p:cNvSpPr>
          <p:nvPr>
            <p:ph type="title"/>
          </p:nvPr>
        </p:nvSpPr>
        <p:spPr>
          <a:xfrm>
            <a:off x="255608" y="473333"/>
            <a:ext cx="4651672" cy="1207827"/>
          </a:xfrm>
        </p:spPr>
        <p:txBody>
          <a:bodyPr>
            <a:noAutofit/>
          </a:bodyPr>
          <a:lstStyle/>
          <a:p>
            <a:r>
              <a:rPr lang="es-MX" sz="2800"/>
              <a:t>Recursos sobre becas para estudiantes que son refugiados o asilados.</a:t>
            </a:r>
            <a:endParaRPr lang="es-MX" sz="2800">
              <a:highlight>
                <a:srgbClr val="FFFF00"/>
              </a:highlight>
            </a:endParaRPr>
          </a:p>
        </p:txBody>
      </p:sp>
      <p:pic>
        <p:nvPicPr>
          <p:cNvPr id="6" name="Picture Placeholder 5" descr="Image of a person's hand writing on a paper.">
            <a:extLst>
              <a:ext uri="{FF2B5EF4-FFF2-40B4-BE49-F238E27FC236}">
                <a16:creationId xmlns:a16="http://schemas.microsoft.com/office/drawing/2014/main" id="{5D521BA9-074C-491F-8D1B-2BB04AAE24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6676730" y="1560512"/>
            <a:ext cx="4732690" cy="3736975"/>
          </a:xfrm>
        </p:spPr>
      </p:pic>
      <p:sp>
        <p:nvSpPr>
          <p:cNvPr id="7" name="Content Placeholder 2">
            <a:extLst>
              <a:ext uri="{FF2B5EF4-FFF2-40B4-BE49-F238E27FC236}">
                <a16:creationId xmlns:a16="http://schemas.microsoft.com/office/drawing/2014/main" id="{E33F5DE7-5166-4900-8EBF-AC22D3FC159D}"/>
              </a:ext>
            </a:extLst>
          </p:cNvPr>
          <p:cNvSpPr>
            <a:spLocks noGrp="1"/>
          </p:cNvSpPr>
          <p:nvPr>
            <p:ph type="body" sz="half" idx="2"/>
          </p:nvPr>
        </p:nvSpPr>
        <p:spPr>
          <a:xfrm>
            <a:off x="255608" y="1987341"/>
            <a:ext cx="4753272" cy="4657299"/>
          </a:xfrm>
        </p:spPr>
        <p:txBody>
          <a:bodyPr>
            <a:noAutofit/>
          </a:bodyPr>
          <a:lstStyle/>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One</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Refugee</a:t>
            </a:r>
            <a:r>
              <a:rPr lang="es-MX" sz="2000" b="1" dirty="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 onerefugee.org</a:t>
            </a:r>
          </a:p>
          <a:p>
            <a:pPr marL="342900" indent="-342900">
              <a:buFont typeface="Arial" panose="020B0604020202020204" pitchFamily="34" charset="0"/>
              <a:buChar char="•"/>
            </a:pPr>
            <a:r>
              <a:rPr lang="es-MX" sz="2000" b="1" dirty="0" err="1">
                <a:latin typeface="Arial" panose="020B0604020202020204" pitchFamily="34" charset="0"/>
                <a:ea typeface="+mj-ea"/>
                <a:cs typeface="Arial" panose="020B0604020202020204" pitchFamily="34" charset="0"/>
              </a:rPr>
              <a:t>Immigrants</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Rising</a:t>
            </a:r>
            <a:r>
              <a:rPr lang="es-MX" sz="2000" b="1" dirty="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immigrantsrising.org/</a:t>
            </a:r>
            <a:r>
              <a:rPr lang="es-MX" sz="2000" dirty="0" err="1">
                <a:latin typeface="Arial" panose="020B0604020202020204" pitchFamily="34" charset="0"/>
                <a:cs typeface="Arial" panose="020B0604020202020204" pitchFamily="34" charset="0"/>
              </a:rPr>
              <a:t>resource</a:t>
            </a:r>
            <a:r>
              <a:rPr lang="es-MX" sz="2000" dirty="0">
                <a:latin typeface="Arial" panose="020B0604020202020204" pitchFamily="34" charset="0"/>
                <a:cs typeface="Arial" panose="020B0604020202020204" pitchFamily="34" charset="0"/>
              </a:rPr>
              <a:t>/</a:t>
            </a:r>
            <a:r>
              <a:rPr lang="es-MX" sz="2000" dirty="0" err="1">
                <a:latin typeface="Arial" panose="020B0604020202020204" pitchFamily="34" charset="0"/>
                <a:cs typeface="Arial" panose="020B0604020202020204" pitchFamily="34" charset="0"/>
              </a:rPr>
              <a:t>overview</a:t>
            </a:r>
            <a:r>
              <a:rPr lang="es-MX"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University</a:t>
            </a:r>
            <a:r>
              <a:rPr lang="es-MX" sz="2000" b="1" dirty="0">
                <a:latin typeface="Arial" panose="020B0604020202020204" pitchFamily="34" charset="0"/>
                <a:cs typeface="Arial" panose="020B0604020202020204" pitchFamily="34" charset="0"/>
              </a:rPr>
              <a:t> Alliance </a:t>
            </a:r>
            <a:r>
              <a:rPr lang="es-MX" sz="2000" b="1" dirty="0" err="1">
                <a:latin typeface="Arial" panose="020B0604020202020204" pitchFamily="34" charset="0"/>
                <a:cs typeface="Arial" panose="020B0604020202020204" pitchFamily="34" charset="0"/>
              </a:rPr>
              <a:t>for</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Refugees</a:t>
            </a:r>
            <a:r>
              <a:rPr lang="es-MX" sz="2000" b="1" dirty="0">
                <a:latin typeface="Arial" panose="020B0604020202020204" pitchFamily="34" charset="0"/>
                <a:cs typeface="Arial" panose="020B0604020202020204" pitchFamily="34" charset="0"/>
              </a:rPr>
              <a:t> and At-</a:t>
            </a:r>
            <a:r>
              <a:rPr lang="es-MX" sz="2000" b="1" dirty="0" err="1">
                <a:latin typeface="Arial" panose="020B0604020202020204" pitchFamily="34" charset="0"/>
                <a:cs typeface="Arial" panose="020B0604020202020204" pitchFamily="34" charset="0"/>
              </a:rPr>
              <a:t>Risk</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Migrants</a:t>
            </a:r>
            <a:br>
              <a:rPr lang="es-MX" sz="2000" b="1" dirty="0">
                <a:latin typeface="Arial" panose="020B0604020202020204" pitchFamily="34" charset="0"/>
                <a:cs typeface="Arial" panose="020B0604020202020204" pitchFamily="34" charset="0"/>
              </a:rPr>
            </a:br>
            <a:r>
              <a:rPr lang="es-MX" sz="2000" b="1" dirty="0">
                <a:latin typeface="Arial" panose="020B0604020202020204" pitchFamily="34" charset="0"/>
                <a:cs typeface="Arial" panose="020B0604020202020204" pitchFamily="34" charset="0"/>
              </a:rPr>
              <a:t>(UARRM) </a:t>
            </a:r>
            <a:r>
              <a:rPr lang="es-MX" sz="2000" dirty="0">
                <a:latin typeface="Arial" panose="020B0604020202020204" pitchFamily="34" charset="0"/>
                <a:cs typeface="Arial" panose="020B0604020202020204" pitchFamily="34" charset="0"/>
              </a:rPr>
              <a:t>- uarrm.org/</a:t>
            </a:r>
            <a:r>
              <a:rPr lang="es-MX" sz="2000" dirty="0" err="1">
                <a:latin typeface="Arial" panose="020B0604020202020204" pitchFamily="34" charset="0"/>
                <a:cs typeface="Arial" panose="020B0604020202020204" pitchFamily="34" charset="0"/>
              </a:rPr>
              <a:t>toolkit</a:t>
            </a:r>
            <a:endParaRPr lang="es-MX"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Opportunity</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Scholarship</a:t>
            </a:r>
            <a:r>
              <a:rPr lang="es-MX" sz="2000" b="1" dirty="0">
                <a:latin typeface="Arial" panose="020B0604020202020204" pitchFamily="34" charset="0"/>
                <a:cs typeface="Arial" panose="020B0604020202020204" pitchFamily="34" charset="0"/>
              </a:rPr>
              <a:t> &amp; Estimador de ayuda financiera:</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studentaid.gov/</a:t>
            </a:r>
            <a:r>
              <a:rPr lang="es-MX" sz="2000" dirty="0" err="1">
                <a:latin typeface="Arial" panose="020B0604020202020204" pitchFamily="34" charset="0"/>
                <a:cs typeface="Arial" panose="020B0604020202020204" pitchFamily="34" charset="0"/>
              </a:rPr>
              <a:t>aid-estimator</a:t>
            </a:r>
            <a:r>
              <a:rPr lang="es-MX"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thedream.us</a:t>
            </a:r>
          </a:p>
        </p:txBody>
      </p:sp>
    </p:spTree>
    <p:extLst>
      <p:ext uri="{BB962C8B-B14F-4D97-AF65-F5344CB8AC3E}">
        <p14:creationId xmlns:p14="http://schemas.microsoft.com/office/powerpoint/2010/main" val="1410015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005433"/>
            <a:ext cx="10484817" cy="14906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s-MX" sz="2400" dirty="0"/>
              <a:t>Siempre hay la opción para becas de donantes privados</a:t>
            </a:r>
          </a:p>
          <a:p>
            <a:pPr marL="228600" indent="-228600">
              <a:buFont typeface="Arial" panose="020B0604020202020204" pitchFamily="34" charset="0"/>
              <a:buChar char="•"/>
            </a:pPr>
            <a:r>
              <a:rPr lang="es-MX" sz="2400" dirty="0"/>
              <a:t>Si un estudiante necesita llenar FAFSA para recibir una beca, puede coordinar ayuda con la oficina de ayuda financiera de su universidad o con los </a:t>
            </a:r>
            <a:r>
              <a:rPr lang="es-MX" sz="2400" dirty="0" err="1"/>
              <a:t>Dream</a:t>
            </a:r>
            <a:r>
              <a:rPr lang="es-MX" sz="2400" dirty="0"/>
              <a:t> Centers (</a:t>
            </a:r>
            <a:r>
              <a:rPr lang="es-MX" sz="2400" dirty="0" err="1"/>
              <a:t>UofU</a:t>
            </a:r>
            <a:r>
              <a:rPr lang="es-MX" sz="2400" dirty="0"/>
              <a:t>/SLCC)</a:t>
            </a:r>
          </a:p>
          <a:p>
            <a:pPr marL="228600" indent="-228600">
              <a:buFont typeface="Arial" panose="020B0604020202020204" pitchFamily="34" charset="0"/>
              <a:buChar char="•"/>
            </a:pPr>
            <a:r>
              <a:rPr lang="es-MX" sz="2400" dirty="0"/>
              <a:t>La matrícula es reducida para residentes del estado—Avise al estudiante que pregunte a su universidad si califica para HB 144</a:t>
            </a:r>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383378"/>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Respuesta:</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319762"/>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¿Si un estudiante no es elegible para ayuda federal (becas federales, trabajo y estudio (</a:t>
            </a:r>
            <a:r>
              <a:rPr lang="es-MX" sz="2400" dirty="0" err="1"/>
              <a:t>work-study</a:t>
            </a:r>
            <a:r>
              <a:rPr lang="es-MX" sz="2400" dirty="0"/>
              <a:t>), préstamos para estudiantes), cuáles son sus opciones para pagar la universidad?</a:t>
            </a: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675603"/>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Pregunta:</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p:txBody>
          <a:bodyPr anchor="ctr">
            <a:normAutofit/>
          </a:bodyPr>
          <a:lstStyle/>
          <a:p>
            <a:r>
              <a:rPr lang="es-MX" dirty="0"/>
              <a:t>Preguntas comunes sobre FAFSA: </a:t>
            </a:r>
            <a:r>
              <a:rPr lang="es-MX" sz="4400" dirty="0"/>
              <a:t>Estudiantes sin Elegibilidad</a:t>
            </a:r>
            <a:endParaRPr lang="es-MX" sz="2800" dirty="0"/>
          </a:p>
        </p:txBody>
      </p:sp>
    </p:spTree>
    <p:extLst>
      <p:ext uri="{BB962C8B-B14F-4D97-AF65-F5344CB8AC3E}">
        <p14:creationId xmlns:p14="http://schemas.microsoft.com/office/powerpoint/2010/main" val="39494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2683FE-0570-4F17-B07C-49859554A823}"/>
              </a:ext>
            </a:extLst>
          </p:cNvPr>
          <p:cNvSpPr>
            <a:spLocks noGrp="1"/>
          </p:cNvSpPr>
          <p:nvPr>
            <p:ph type="title"/>
          </p:nvPr>
        </p:nvSpPr>
        <p:spPr>
          <a:xfrm>
            <a:off x="355601" y="114300"/>
            <a:ext cx="4521200" cy="1428750"/>
          </a:xfrm>
        </p:spPr>
        <p:txBody>
          <a:bodyPr anchor="t">
            <a:normAutofit/>
          </a:bodyPr>
          <a:lstStyle/>
          <a:p>
            <a:r>
              <a:rPr lang="en-US" dirty="0" err="1"/>
              <a:t>Listas</a:t>
            </a:r>
            <a:r>
              <a:rPr lang="en-US" dirty="0"/>
              <a:t> y bases de </a:t>
            </a:r>
            <a:r>
              <a:rPr lang="en-US" dirty="0" err="1"/>
              <a:t>datos</a:t>
            </a:r>
            <a:r>
              <a:rPr lang="en-US" dirty="0"/>
              <a:t> de </a:t>
            </a:r>
            <a:r>
              <a:rPr lang="en-US" dirty="0" err="1"/>
              <a:t>becas</a:t>
            </a:r>
            <a:r>
              <a:rPr lang="en-US" dirty="0"/>
              <a:t> para </a:t>
            </a:r>
            <a:r>
              <a:rPr lang="en-US" dirty="0" err="1"/>
              <a:t>estudiante</a:t>
            </a:r>
            <a:r>
              <a:rPr lang="en-US" dirty="0"/>
              <a:t> sin </a:t>
            </a:r>
            <a:r>
              <a:rPr lang="en-US" dirty="0" err="1"/>
              <a:t>eligibilidad</a:t>
            </a:r>
            <a:endParaRPr lang="en-US" dirty="0"/>
          </a:p>
        </p:txBody>
      </p:sp>
      <p:pic>
        <p:nvPicPr>
          <p:cNvPr id="10" name="Picture Placeholder 9" descr="Image of a female student holding a piggy bank.">
            <a:extLst>
              <a:ext uri="{FF2B5EF4-FFF2-40B4-BE49-F238E27FC236}">
                <a16:creationId xmlns:a16="http://schemas.microsoft.com/office/drawing/2014/main" id="{F482C293-C80E-431C-8775-7D76CB255D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40" r="1240"/>
          <a:stretch>
            <a:fillRect/>
          </a:stretch>
        </p:blipFill>
        <p:spPr>
          <a:xfrm>
            <a:off x="5577552" y="987425"/>
            <a:ext cx="6172200" cy="4873625"/>
          </a:xfrm>
          <a:ln>
            <a:noFill/>
          </a:ln>
        </p:spPr>
      </p:pic>
      <p:sp>
        <p:nvSpPr>
          <p:cNvPr id="11" name="Text Placeholder 3">
            <a:extLst>
              <a:ext uri="{FF2B5EF4-FFF2-40B4-BE49-F238E27FC236}">
                <a16:creationId xmlns:a16="http://schemas.microsoft.com/office/drawing/2014/main" id="{48BAEE98-5EAD-4A77-BBEB-BB18D7FA5336}"/>
              </a:ext>
            </a:extLst>
          </p:cNvPr>
          <p:cNvSpPr>
            <a:spLocks noGrp="1"/>
          </p:cNvSpPr>
          <p:nvPr>
            <p:ph type="body" sz="half" idx="2"/>
          </p:nvPr>
        </p:nvSpPr>
        <p:spPr>
          <a:xfrm>
            <a:off x="480511" y="1543050"/>
            <a:ext cx="4599489" cy="5200650"/>
          </a:xfrm>
        </p:spPr>
        <p:txBody>
          <a:bodyPr>
            <a:normAutofit lnSpcReduction="10000"/>
          </a:bodyPr>
          <a:lstStyle/>
          <a:p>
            <a:pPr marL="342900" indent="-342900">
              <a:buFont typeface="Arial" panose="020B0604020202020204" pitchFamily="34" charset="0"/>
              <a:buChar char="•"/>
            </a:pPr>
            <a:r>
              <a:rPr lang="en-US" dirty="0"/>
              <a:t>El Dream Center de University of Utah: dream.utah.edu</a:t>
            </a:r>
          </a:p>
          <a:p>
            <a:pPr marL="342900" indent="-342900">
              <a:buFont typeface="Arial" panose="020B0604020202020204" pitchFamily="34" charset="0"/>
              <a:buChar char="•"/>
            </a:pPr>
            <a:r>
              <a:rPr lang="en-US" dirty="0"/>
              <a:t>El Dream Center de Salt Lake Community College: </a:t>
            </a:r>
            <a:r>
              <a:rPr lang="en-US" dirty="0" err="1"/>
              <a:t>slcc.edu</a:t>
            </a:r>
            <a:r>
              <a:rPr lang="en-US" dirty="0"/>
              <a:t>/</a:t>
            </a:r>
            <a:r>
              <a:rPr lang="en-US" dirty="0" err="1"/>
              <a:t>dreamcenter</a:t>
            </a:r>
            <a:r>
              <a:rPr lang="en-US" dirty="0"/>
              <a:t>/</a:t>
            </a:r>
          </a:p>
          <a:p>
            <a:pPr marL="342900" indent="-342900">
              <a:buFont typeface="Arial" panose="020B0604020202020204" pitchFamily="34" charset="0"/>
              <a:buChar char="•"/>
            </a:pPr>
            <a:r>
              <a:rPr lang="en-US" dirty="0"/>
              <a:t>Utah State University: usu.edu/financial-support/undocumented-student-resources</a:t>
            </a:r>
          </a:p>
          <a:p>
            <a:pPr marL="342900" indent="-342900">
              <a:buFont typeface="Arial" panose="020B0604020202020204" pitchFamily="34" charset="0"/>
              <a:buChar char="•"/>
            </a:pPr>
            <a:r>
              <a:rPr lang="en-US" dirty="0"/>
              <a:t>Weber State University: weber.edu/undocumented/scholarships.html</a:t>
            </a:r>
          </a:p>
          <a:p>
            <a:pPr marL="342900" indent="-342900">
              <a:buFont typeface="Arial" panose="020B0604020202020204" pitchFamily="34" charset="0"/>
              <a:buChar char="•"/>
            </a:pPr>
            <a:r>
              <a:rPr lang="en-US" dirty="0"/>
              <a:t>Utah Tech University: scholarships.utahtech.edu/non-resident-freshman-scholarships-2/</a:t>
            </a:r>
          </a:p>
          <a:p>
            <a:pPr marL="342900" indent="-342900">
              <a:buFont typeface="Arial" panose="020B0604020202020204" pitchFamily="34" charset="0"/>
              <a:buChar char="•"/>
            </a:pPr>
            <a:r>
              <a:rPr lang="en-US" dirty="0"/>
              <a:t>Southern Utah University: suu.edu/diversity/undocumented-daca-resources.html</a:t>
            </a:r>
          </a:p>
          <a:p>
            <a:pPr marL="342900" indent="-342900">
              <a:buFont typeface="Arial" panose="020B0604020202020204" pitchFamily="34" charset="0"/>
              <a:buChar char="•"/>
            </a:pPr>
            <a:r>
              <a:rPr lang="en-US" dirty="0"/>
              <a:t>Davis Technical College: davistech.edu/scholarships</a:t>
            </a:r>
          </a:p>
          <a:p>
            <a:pPr marL="342900" indent="-342900">
              <a:buFont typeface="Arial" panose="020B0604020202020204" pitchFamily="34" charset="0"/>
              <a:buChar char="•"/>
            </a:pPr>
            <a:r>
              <a:rPr lang="en-US" dirty="0"/>
              <a:t>Utah Valley University: uvu.edu/</a:t>
            </a:r>
            <a:r>
              <a:rPr lang="en-US" dirty="0" err="1"/>
              <a:t>studentaffairs</a:t>
            </a:r>
            <a:r>
              <a:rPr lang="en-US" dirty="0"/>
              <a:t>/initiatives/</a:t>
            </a:r>
          </a:p>
        </p:txBody>
      </p:sp>
      <p:sp>
        <p:nvSpPr>
          <p:cNvPr id="2" name="TextBox 1">
            <a:extLst>
              <a:ext uri="{FF2B5EF4-FFF2-40B4-BE49-F238E27FC236}">
                <a16:creationId xmlns:a16="http://schemas.microsoft.com/office/drawing/2014/main" id="{27E36423-887B-503B-B863-664FF8876FFC}"/>
              </a:ext>
            </a:extLst>
          </p:cNvPr>
          <p:cNvSpPr txBox="1"/>
          <p:nvPr/>
        </p:nvSpPr>
        <p:spPr>
          <a:xfrm>
            <a:off x="5577552" y="6091707"/>
            <a:ext cx="6172200" cy="307777"/>
          </a:xfrm>
          <a:prstGeom prst="rect">
            <a:avLst/>
          </a:prstGeom>
          <a:noFill/>
        </p:spPr>
        <p:txBody>
          <a:bodyPr wrap="square" rtlCol="0">
            <a:spAutoFit/>
          </a:bodyPr>
          <a:lstStyle/>
          <a:p>
            <a:r>
              <a:rPr lang="en-US" sz="1400" b="1" i="1" dirty="0"/>
              <a:t>*</a:t>
            </a:r>
            <a:r>
              <a:rPr lang="en-US" sz="1400" b="1" i="1" dirty="0" err="1"/>
              <a:t>Todas</a:t>
            </a:r>
            <a:r>
              <a:rPr lang="en-US" sz="1400" b="1" i="1" dirty="0"/>
              <a:t> las </a:t>
            </a:r>
            <a:r>
              <a:rPr lang="en-US" sz="1400" b="1" i="1" dirty="0" err="1"/>
              <a:t>listas</a:t>
            </a:r>
            <a:r>
              <a:rPr lang="en-US" sz="1400" b="1" i="1" dirty="0"/>
              <a:t> </a:t>
            </a:r>
            <a:r>
              <a:rPr lang="en-US" sz="1400" b="1" i="1" dirty="0" err="1"/>
              <a:t>estan</a:t>
            </a:r>
            <a:r>
              <a:rPr lang="en-US" sz="1400" b="1" i="1" dirty="0"/>
              <a:t> </a:t>
            </a:r>
            <a:r>
              <a:rPr lang="en-US" sz="1400" b="1" i="1" dirty="0" err="1"/>
              <a:t>en</a:t>
            </a:r>
            <a:r>
              <a:rPr lang="en-US" sz="1400" b="1" i="1" dirty="0"/>
              <a:t> Ingles</a:t>
            </a:r>
          </a:p>
        </p:txBody>
      </p:sp>
    </p:spTree>
    <p:extLst>
      <p:ext uri="{BB962C8B-B14F-4D97-AF65-F5344CB8AC3E}">
        <p14:creationId xmlns:p14="http://schemas.microsoft.com/office/powerpoint/2010/main" val="529889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453821" y="1279508"/>
            <a:ext cx="6719139" cy="5273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lnSpc>
                <a:spcPct val="100000"/>
              </a:lnSpc>
              <a:spcBef>
                <a:spcPts val="0"/>
              </a:spcBef>
              <a:spcAft>
                <a:spcPts val="600"/>
              </a:spcAft>
            </a:pPr>
            <a:r>
              <a:rPr lang="es-MX" sz="2000" b="1" dirty="0"/>
              <a:t>House Bill (HB) 144</a:t>
            </a:r>
            <a:br>
              <a:rPr lang="es-MX" sz="1800" dirty="0"/>
            </a:br>
            <a:r>
              <a:rPr lang="es-MX" sz="1800" dirty="0"/>
              <a:t>La ley de Utah permite que estudiantes indocumentados puedan recibir la “matrícula reducida para residentes del estado” si:</a:t>
            </a:r>
          </a:p>
          <a:p>
            <a:pPr marL="742950" lvl="1" indent="-285750">
              <a:lnSpc>
                <a:spcPct val="100000"/>
              </a:lnSpc>
              <a:spcBef>
                <a:spcPts val="0"/>
              </a:spcBef>
              <a:spcAft>
                <a:spcPts val="600"/>
              </a:spcAft>
              <a:buFont typeface="Arial" panose="020B0604020202020204" pitchFamily="34" charset="0"/>
              <a:buChar char="•"/>
            </a:pPr>
            <a:r>
              <a:rPr lang="es-MX" sz="1600" dirty="0"/>
              <a:t>Han asistido por lo menos 3 años de </a:t>
            </a:r>
            <a:r>
              <a:rPr lang="es-MX" sz="1600" dirty="0" err="1"/>
              <a:t>high</a:t>
            </a:r>
            <a:r>
              <a:rPr lang="es-MX" sz="1600" dirty="0"/>
              <a:t> </a:t>
            </a:r>
            <a:r>
              <a:rPr lang="es-MX" sz="1600" dirty="0" err="1"/>
              <a:t>school</a:t>
            </a:r>
            <a:r>
              <a:rPr lang="es-MX" sz="1600" dirty="0"/>
              <a:t> en Utah</a:t>
            </a:r>
          </a:p>
          <a:p>
            <a:pPr marL="742950" lvl="1" indent="-285750">
              <a:lnSpc>
                <a:spcPct val="100000"/>
              </a:lnSpc>
              <a:spcBef>
                <a:spcPts val="0"/>
              </a:spcBef>
              <a:spcAft>
                <a:spcPts val="600"/>
              </a:spcAft>
              <a:buFont typeface="Arial" panose="020B0604020202020204" pitchFamily="34" charset="0"/>
              <a:buChar char="•"/>
            </a:pPr>
            <a:r>
              <a:rPr lang="es-MX" sz="1600" dirty="0"/>
              <a:t>Se han graduado de </a:t>
            </a:r>
            <a:r>
              <a:rPr lang="es-MX" sz="1600" dirty="0" err="1"/>
              <a:t>high</a:t>
            </a:r>
            <a:r>
              <a:rPr lang="es-MX" sz="1600" dirty="0"/>
              <a:t> </a:t>
            </a:r>
            <a:r>
              <a:rPr lang="es-MX" sz="1600" dirty="0" err="1"/>
              <a:t>school</a:t>
            </a:r>
            <a:r>
              <a:rPr lang="es-MX" sz="1600" dirty="0"/>
              <a:t> en el estado de Utah</a:t>
            </a:r>
          </a:p>
          <a:p>
            <a:pPr marL="1200150" lvl="2" indent="-285750">
              <a:lnSpc>
                <a:spcPct val="100000"/>
              </a:lnSpc>
              <a:spcBef>
                <a:spcPts val="0"/>
              </a:spcBef>
              <a:spcAft>
                <a:spcPts val="600"/>
              </a:spcAft>
              <a:buFont typeface="Arial" panose="020B0604020202020204" pitchFamily="34" charset="0"/>
              <a:buChar char="•"/>
            </a:pPr>
            <a:r>
              <a:rPr lang="es-MX" sz="1600" dirty="0"/>
              <a:t>Es requerido entregar un expediente de </a:t>
            </a:r>
            <a:r>
              <a:rPr lang="es-MX" sz="1600" dirty="0" err="1"/>
              <a:t>high</a:t>
            </a:r>
            <a:r>
              <a:rPr lang="es-MX" sz="1600" dirty="0"/>
              <a:t> </a:t>
            </a:r>
            <a:r>
              <a:rPr lang="es-MX" sz="1600" dirty="0" err="1"/>
              <a:t>school</a:t>
            </a:r>
            <a:r>
              <a:rPr lang="es-MX" sz="1600" dirty="0"/>
              <a:t> con la fecha de su graduación</a:t>
            </a:r>
          </a:p>
          <a:p>
            <a:pPr marL="742950" lvl="1" indent="-285750">
              <a:lnSpc>
                <a:spcPct val="100000"/>
              </a:lnSpc>
              <a:spcBef>
                <a:spcPts val="0"/>
              </a:spcBef>
              <a:spcAft>
                <a:spcPts val="600"/>
              </a:spcAft>
              <a:buFont typeface="Arial" panose="020B0604020202020204" pitchFamily="34" charset="0"/>
              <a:buChar char="•"/>
            </a:pPr>
            <a:r>
              <a:rPr lang="es-MX" sz="1600" dirty="0"/>
              <a:t>Han llenado y firmado la declaración jurada de HB 144</a:t>
            </a:r>
            <a:br>
              <a:rPr lang="es-MX" dirty="0"/>
            </a:br>
            <a:endParaRPr lang="es-MX" dirty="0"/>
          </a:p>
          <a:p>
            <a:pPr lvl="1">
              <a:lnSpc>
                <a:spcPct val="100000"/>
              </a:lnSpc>
              <a:spcBef>
                <a:spcPts val="0"/>
              </a:spcBef>
              <a:spcAft>
                <a:spcPts val="1200"/>
              </a:spcAft>
            </a:pPr>
            <a:r>
              <a:rPr lang="es-MX" sz="2000" b="1" dirty="0"/>
              <a:t>House Bill (HB) 118</a:t>
            </a:r>
          </a:p>
          <a:p>
            <a:pPr marL="742950" lvl="1" indent="-285750">
              <a:lnSpc>
                <a:spcPct val="100000"/>
              </a:lnSpc>
              <a:spcBef>
                <a:spcPts val="0"/>
              </a:spcBef>
              <a:spcAft>
                <a:spcPts val="1200"/>
              </a:spcAft>
              <a:buFont typeface="Arial" panose="020B0604020202020204" pitchFamily="34" charset="0"/>
              <a:buChar char="•"/>
            </a:pPr>
            <a:r>
              <a:rPr lang="es-MX" sz="1600" dirty="0"/>
              <a:t>Es para estudiantes extranjeros que están admitidos legalmente a los Estados Unidos con una visa de F-1, H-4, o J-1</a:t>
            </a:r>
            <a:br>
              <a:rPr lang="es-MX" sz="1600" dirty="0"/>
            </a:br>
            <a:endParaRPr lang="es-MX" sz="1600" dirty="0"/>
          </a:p>
          <a:p>
            <a:pPr lvl="1">
              <a:lnSpc>
                <a:spcPct val="100000"/>
              </a:lnSpc>
              <a:spcBef>
                <a:spcPts val="0"/>
              </a:spcBef>
              <a:spcAft>
                <a:spcPts val="1200"/>
              </a:spcAft>
            </a:pPr>
            <a:r>
              <a:rPr lang="es-MX" sz="2000" b="1" dirty="0"/>
              <a:t>House Bill (HB) 102</a:t>
            </a:r>
          </a:p>
          <a:p>
            <a:pPr marL="742950" lvl="1" indent="-285750">
              <a:lnSpc>
                <a:spcPct val="100000"/>
              </a:lnSpc>
              <a:spcBef>
                <a:spcPts val="0"/>
              </a:spcBef>
              <a:spcAft>
                <a:spcPts val="1200"/>
              </a:spcAft>
              <a:buFont typeface="Arial" panose="020B0604020202020204" pitchFamily="34" charset="0"/>
              <a:buChar char="•"/>
            </a:pPr>
            <a:r>
              <a:rPr lang="es-MX" sz="1600" dirty="0"/>
              <a:t>Da acceso a la matricula reducida para residentes del estado para estudiantes de status inmigratorias específicas</a:t>
            </a:r>
            <a:endParaRPr lang="es-MX" sz="1800" dirty="0"/>
          </a:p>
        </p:txBody>
      </p:sp>
      <p:sp>
        <p:nvSpPr>
          <p:cNvPr id="3" name="Title 2">
            <a:extLst>
              <a:ext uri="{FF2B5EF4-FFF2-40B4-BE49-F238E27FC236}">
                <a16:creationId xmlns:a16="http://schemas.microsoft.com/office/drawing/2014/main" id="{544DE8FE-BFF1-48C1-A71C-5E1377C95B8E}"/>
              </a:ext>
            </a:extLst>
          </p:cNvPr>
          <p:cNvSpPr>
            <a:spLocks noGrp="1"/>
          </p:cNvSpPr>
          <p:nvPr>
            <p:ph type="title"/>
          </p:nvPr>
        </p:nvSpPr>
        <p:spPr>
          <a:xfrm>
            <a:off x="839788" y="213360"/>
            <a:ext cx="3932237" cy="822308"/>
          </a:xfrm>
        </p:spPr>
        <p:txBody>
          <a:bodyPr>
            <a:normAutofit/>
          </a:bodyPr>
          <a:lstStyle/>
          <a:p>
            <a:r>
              <a:rPr lang="es-MX" sz="4400"/>
              <a:t>Legislación</a:t>
            </a:r>
            <a:endParaRPr lang="es-MX" sz="4400">
              <a:highlight>
                <a:srgbClr val="FFFF00"/>
              </a:highlight>
            </a:endParaRPr>
          </a:p>
        </p:txBody>
      </p:sp>
      <p:pic>
        <p:nvPicPr>
          <p:cNvPr id="8" name="Picture 7">
            <a:extLst>
              <a:ext uri="{FF2B5EF4-FFF2-40B4-BE49-F238E27FC236}">
                <a16:creationId xmlns:a16="http://schemas.microsoft.com/office/drawing/2014/main" id="{EA1C4FD2-537E-43A6-B759-63D572510A4B}"/>
              </a:ext>
            </a:extLst>
          </p:cNvPr>
          <p:cNvPicPr>
            <a:picLocks noChangeAspect="1"/>
          </p:cNvPicPr>
          <p:nvPr/>
        </p:nvPicPr>
        <p:blipFill rotWithShape="1">
          <a:blip r:embed="rId3"/>
          <a:srcRect l="10116" r="32151"/>
          <a:stretch/>
        </p:blipFill>
        <p:spPr>
          <a:xfrm>
            <a:off x="7172960" y="903914"/>
            <a:ext cx="4726791" cy="5273692"/>
          </a:xfrm>
          <a:prstGeom prst="rect">
            <a:avLst/>
          </a:prstGeom>
        </p:spPr>
      </p:pic>
    </p:spTree>
    <p:extLst>
      <p:ext uri="{BB962C8B-B14F-4D97-AF65-F5344CB8AC3E}">
        <p14:creationId xmlns:p14="http://schemas.microsoft.com/office/powerpoint/2010/main" val="619611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412280"/>
            <a:ext cx="10351339" cy="21790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s-MX" sz="2800" dirty="0"/>
              <a:t>La mayoría de los estudiantes internacionales no son elegibles para recibir ayuda de FAFSA, y necesitan una visa de estudiante para estudiar en los estados unidos. Hable con la universidad donde quiere asistir para más detalles sobre las opciones para becas y otras formas de ayuda.</a:t>
            </a:r>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803104"/>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Respuesta:</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610698"/>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¿Puedo llenar FAFSA si soy un estudiante internacional?</a:t>
            </a:r>
            <a:endParaRPr lang="es-MX" dirty="0">
              <a:highlight>
                <a:srgbClr val="FFFF00"/>
              </a:highlight>
            </a:endParaRP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96653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Pregunta:</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a:xfrm>
            <a:off x="659033" y="366338"/>
            <a:ext cx="9907367" cy="1600200"/>
          </a:xfrm>
        </p:spPr>
        <p:txBody>
          <a:bodyPr anchor="ctr">
            <a:normAutofit/>
          </a:bodyPr>
          <a:lstStyle/>
          <a:p>
            <a:r>
              <a:rPr lang="es-MX" dirty="0"/>
              <a:t>Preguntas comunes sobre FAFSA: </a:t>
            </a:r>
            <a:r>
              <a:rPr lang="es-MX" sz="4400" dirty="0">
                <a:solidFill>
                  <a:srgbClr val="DC4405"/>
                </a:solidFill>
              </a:rPr>
              <a:t>Estudiantes </a:t>
            </a:r>
            <a:r>
              <a:rPr lang="es-MX" dirty="0"/>
              <a:t>I</a:t>
            </a:r>
            <a:r>
              <a:rPr lang="es-MX" sz="4400" dirty="0">
                <a:solidFill>
                  <a:srgbClr val="DC4405"/>
                </a:solidFill>
              </a:rPr>
              <a:t>nternacionales</a:t>
            </a:r>
            <a:endParaRPr lang="es-MX" sz="2800" dirty="0">
              <a:solidFill>
                <a:srgbClr val="DC4405"/>
              </a:solidFill>
            </a:endParaRPr>
          </a:p>
        </p:txBody>
      </p:sp>
    </p:spTree>
    <p:extLst>
      <p:ext uri="{BB962C8B-B14F-4D97-AF65-F5344CB8AC3E}">
        <p14:creationId xmlns:p14="http://schemas.microsoft.com/office/powerpoint/2010/main" val="328137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0F6EC11-3B85-4B4E-AC2D-3E7A0F031646}"/>
              </a:ext>
            </a:extLst>
          </p:cNvPr>
          <p:cNvPicPr>
            <a:picLocks noChangeAspect="1"/>
          </p:cNvPicPr>
          <p:nvPr/>
        </p:nvPicPr>
        <p:blipFill rotWithShape="1">
          <a:blip r:embed="rId4">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sp>
        <p:nvSpPr>
          <p:cNvPr id="4" name="Title 1">
            <a:extLst>
              <a:ext uri="{FF2B5EF4-FFF2-40B4-BE49-F238E27FC236}">
                <a16:creationId xmlns:a16="http://schemas.microsoft.com/office/drawing/2014/main" id="{483CCCD8-3012-44A6-B708-491A3A7CA6D4}"/>
              </a:ext>
            </a:extLst>
          </p:cNvPr>
          <p:cNvSpPr>
            <a:spLocks noGrp="1"/>
          </p:cNvSpPr>
          <p:nvPr>
            <p:ph type="title"/>
          </p:nvPr>
        </p:nvSpPr>
        <p:spPr>
          <a:xfrm>
            <a:off x="525648" y="110878"/>
            <a:ext cx="10515600" cy="1325563"/>
          </a:xfrm>
        </p:spPr>
        <p:txBody>
          <a:bodyPr/>
          <a:lstStyle/>
          <a:p>
            <a:r>
              <a:rPr lang="en-US" dirty="0" err="1">
                <a:solidFill>
                  <a:srgbClr val="DC4405"/>
                </a:solidFill>
              </a:rPr>
              <a:t>Servicios</a:t>
            </a:r>
            <a:r>
              <a:rPr lang="en-US" dirty="0">
                <a:solidFill>
                  <a:srgbClr val="DC4405"/>
                </a:solidFill>
              </a:rPr>
              <a:t> para </a:t>
            </a:r>
            <a:r>
              <a:rPr lang="en-US" dirty="0" err="1">
                <a:solidFill>
                  <a:srgbClr val="DC4405"/>
                </a:solidFill>
              </a:rPr>
              <a:t>estudiantes</a:t>
            </a:r>
            <a:r>
              <a:rPr lang="en-US" dirty="0">
                <a:solidFill>
                  <a:srgbClr val="DC4405"/>
                </a:solidFill>
              </a:rPr>
              <a:t> </a:t>
            </a:r>
            <a:r>
              <a:rPr lang="en-US" dirty="0" err="1">
                <a:solidFill>
                  <a:srgbClr val="DC4405"/>
                </a:solidFill>
              </a:rPr>
              <a:t>internacionales</a:t>
            </a:r>
            <a:endParaRPr lang="en-US" dirty="0">
              <a:solidFill>
                <a:srgbClr val="DC4405"/>
              </a:solidFill>
            </a:endParaRPr>
          </a:p>
        </p:txBody>
      </p:sp>
      <p:pic>
        <p:nvPicPr>
          <p:cNvPr id="5" name="Picture 4">
            <a:hlinkClick r:id="rId5"/>
            <a:extLst>
              <a:ext uri="{FF2B5EF4-FFF2-40B4-BE49-F238E27FC236}">
                <a16:creationId xmlns:a16="http://schemas.microsoft.com/office/drawing/2014/main" id="{546A24B3-0BE5-40AB-A6E8-8290231AE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6" name="Picture 5">
            <a:hlinkClick r:id="rId7"/>
            <a:extLst>
              <a:ext uri="{FF2B5EF4-FFF2-40B4-BE49-F238E27FC236}">
                <a16:creationId xmlns:a16="http://schemas.microsoft.com/office/drawing/2014/main" id="{0198BF12-9AAF-4805-9092-5069BD0836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7" name="Picture 6">
            <a:hlinkClick r:id="rId9"/>
            <a:extLst>
              <a:ext uri="{FF2B5EF4-FFF2-40B4-BE49-F238E27FC236}">
                <a16:creationId xmlns:a16="http://schemas.microsoft.com/office/drawing/2014/main" id="{62B7DAD1-0DFF-49E6-B032-8D652CE799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8" name="Picture 7">
            <a:hlinkClick r:id="rId11"/>
            <a:extLst>
              <a:ext uri="{FF2B5EF4-FFF2-40B4-BE49-F238E27FC236}">
                <a16:creationId xmlns:a16="http://schemas.microsoft.com/office/drawing/2014/main" id="{A04391DA-FF54-4A65-8E8A-DA0BB3D194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9" name="Picture 8">
            <a:hlinkClick r:id="rId13"/>
            <a:extLst>
              <a:ext uri="{FF2B5EF4-FFF2-40B4-BE49-F238E27FC236}">
                <a16:creationId xmlns:a16="http://schemas.microsoft.com/office/drawing/2014/main" id="{963E95AF-A265-46AA-9A99-8416D58419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10" name="Picture 9">
            <a:hlinkClick r:id="rId15"/>
            <a:extLst>
              <a:ext uri="{FF2B5EF4-FFF2-40B4-BE49-F238E27FC236}">
                <a16:creationId xmlns:a16="http://schemas.microsoft.com/office/drawing/2014/main" id="{B38325F6-68EA-4DB3-9A07-159D09BD74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11" name="Picture 10">
            <a:hlinkClick r:id="rId17"/>
            <a:extLst>
              <a:ext uri="{FF2B5EF4-FFF2-40B4-BE49-F238E27FC236}">
                <a16:creationId xmlns:a16="http://schemas.microsoft.com/office/drawing/2014/main" id="{825F9E20-895C-48CA-9105-FE822C176E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12" name="Picture 11">
            <a:hlinkClick r:id="rId19"/>
            <a:extLst>
              <a:ext uri="{FF2B5EF4-FFF2-40B4-BE49-F238E27FC236}">
                <a16:creationId xmlns:a16="http://schemas.microsoft.com/office/drawing/2014/main" id="{F05F3F9B-4F4A-45E5-9905-B02DA19FF0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3" name="Picture 12">
            <a:hlinkClick r:id="rId21"/>
            <a:extLst>
              <a:ext uri="{FF2B5EF4-FFF2-40B4-BE49-F238E27FC236}">
                <a16:creationId xmlns:a16="http://schemas.microsoft.com/office/drawing/2014/main" id="{9E1B95F1-C52A-4027-A526-AFAF0F1355DB}"/>
              </a:ext>
            </a:extLst>
          </p:cNvPr>
          <p:cNvPicPr>
            <a:picLocks noChangeAspect="1"/>
          </p:cNvPicPr>
          <p:nvPr/>
        </p:nvPicPr>
        <p:blipFill>
          <a:blip r:embed="rId22"/>
          <a:stretch>
            <a:fillRect/>
          </a:stretch>
        </p:blipFill>
        <p:spPr>
          <a:xfrm>
            <a:off x="6859730" y="5236773"/>
            <a:ext cx="1216152" cy="1216152"/>
          </a:xfrm>
          <a:prstGeom prst="rect">
            <a:avLst/>
          </a:prstGeom>
        </p:spPr>
      </p:pic>
      <p:pic>
        <p:nvPicPr>
          <p:cNvPr id="14" name="Picture 13">
            <a:hlinkClick r:id="rId23"/>
            <a:extLst>
              <a:ext uri="{FF2B5EF4-FFF2-40B4-BE49-F238E27FC236}">
                <a16:creationId xmlns:a16="http://schemas.microsoft.com/office/drawing/2014/main" id="{6FD6714B-EA31-455F-8771-B91D132323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sp>
        <p:nvSpPr>
          <p:cNvPr id="15" name="Content Placeholder 3">
            <a:extLst>
              <a:ext uri="{FF2B5EF4-FFF2-40B4-BE49-F238E27FC236}">
                <a16:creationId xmlns:a16="http://schemas.microsoft.com/office/drawing/2014/main" id="{AB9844B1-060E-4188-8E52-C244F8172D1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Universidades </a:t>
            </a:r>
            <a:r>
              <a:rPr kumimoji="0" lang="en-US" sz="2400" b="1" i="1" u="none" strike="noStrike" kern="1200" cap="none" spc="0" normalizeH="0" baseline="0" noProof="0" dirty="0" err="1">
                <a:ln>
                  <a:noFill/>
                </a:ln>
                <a:solidFill>
                  <a:srgbClr val="3A3F51"/>
                </a:solidFill>
                <a:effectLst/>
                <a:uLnTx/>
                <a:uFillTx/>
                <a:latin typeface="Calibri" panose="020F0502020204030204"/>
                <a:ea typeface="+mn-ea"/>
                <a:cs typeface="+mn-cs"/>
              </a:rPr>
              <a:t>privadas</a:t>
            </a:r>
            <a:endPar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F5D4B90A-CE90-4CF9-9791-BF1F2561334C}"/>
              </a:ext>
            </a:extLst>
          </p:cNvPr>
          <p:cNvSpPr txBox="1">
            <a:spLocks/>
          </p:cNvSpPr>
          <p:nvPr/>
        </p:nvSpPr>
        <p:spPr>
          <a:xfrm>
            <a:off x="525648" y="1209220"/>
            <a:ext cx="5687930" cy="49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s-ES" sz="2400" b="1" i="1" dirty="0">
                <a:solidFill>
                  <a:srgbClr val="3A3F51"/>
                </a:solidFill>
              </a:rPr>
              <a:t>Universidades públicas</a:t>
            </a:r>
          </a:p>
        </p:txBody>
      </p:sp>
      <p:pic>
        <p:nvPicPr>
          <p:cNvPr id="17" name="Picture 16" descr="Diagram&#10;&#10;Description automatically generated">
            <a:hlinkClick r:id="rId25"/>
            <a:extLst>
              <a:ext uri="{FF2B5EF4-FFF2-40B4-BE49-F238E27FC236}">
                <a16:creationId xmlns:a16="http://schemas.microsoft.com/office/drawing/2014/main" id="{8F86B4E8-609E-46B6-83C3-89346ADE96F4}"/>
              </a:ext>
            </a:extLst>
          </p:cNvPr>
          <p:cNvPicPr>
            <a:picLocks noChangeAspect="1"/>
          </p:cNvPicPr>
          <p:nvPr/>
        </p:nvPicPr>
        <p:blipFill rotWithShape="1">
          <a:blip r:embed="rId26">
            <a:extLst>
              <a:ext uri="{28A0092B-C50C-407E-A947-70E740481C1C}">
                <a14:useLocalDpi xmlns:a14="http://schemas.microsoft.com/office/drawing/2010/main" val="0"/>
              </a:ext>
            </a:extLst>
          </a:blip>
          <a:srcRect l="3510" t="6380" r="2682" b="7523"/>
          <a:stretch/>
        </p:blipFill>
        <p:spPr>
          <a:xfrm>
            <a:off x="4344108" y="1832893"/>
            <a:ext cx="1609344" cy="922669"/>
          </a:xfrm>
          <a:prstGeom prst="rect">
            <a:avLst/>
          </a:prstGeom>
        </p:spPr>
      </p:pic>
      <p:grpSp>
        <p:nvGrpSpPr>
          <p:cNvPr id="18" name="Group 17">
            <a:extLst>
              <a:ext uri="{FF2B5EF4-FFF2-40B4-BE49-F238E27FC236}">
                <a16:creationId xmlns:a16="http://schemas.microsoft.com/office/drawing/2014/main" id="{9E223023-02E3-4EA5-9BD9-4A1CBB054281}"/>
              </a:ext>
            </a:extLst>
          </p:cNvPr>
          <p:cNvGrpSpPr/>
          <p:nvPr/>
        </p:nvGrpSpPr>
        <p:grpSpPr>
          <a:xfrm flipH="1">
            <a:off x="6719710" y="4416844"/>
            <a:ext cx="5176599" cy="2098860"/>
            <a:chOff x="539979" y="3808821"/>
            <a:chExt cx="5338429" cy="2098860"/>
          </a:xfrm>
        </p:grpSpPr>
        <p:cxnSp>
          <p:nvCxnSpPr>
            <p:cNvPr id="19" name="Straight Connector 18">
              <a:extLst>
                <a:ext uri="{FF2B5EF4-FFF2-40B4-BE49-F238E27FC236}">
                  <a16:creationId xmlns:a16="http://schemas.microsoft.com/office/drawing/2014/main" id="{AEDDC592-4A41-4B1C-B9E5-DDED682C6C89}"/>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4B9F3-F3E0-4066-9CDD-273E33C3CF6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21" name="Picture 20">
            <a:hlinkClick r:id="rId27"/>
            <a:extLst>
              <a:ext uri="{FF2B5EF4-FFF2-40B4-BE49-F238E27FC236}">
                <a16:creationId xmlns:a16="http://schemas.microsoft.com/office/drawing/2014/main" id="{50BA84B7-445D-48D8-8C5E-CDC64CAE836C}"/>
              </a:ext>
            </a:extLst>
          </p:cNvPr>
          <p:cNvPicPr>
            <a:picLocks noChangeAspect="1"/>
          </p:cNvPicPr>
          <p:nvPr/>
        </p:nvPicPr>
        <p:blipFill>
          <a:blip r:embed="rId28"/>
          <a:stretch>
            <a:fillRect/>
          </a:stretch>
        </p:blipFill>
        <p:spPr>
          <a:xfrm>
            <a:off x="550141" y="1922776"/>
            <a:ext cx="2011680" cy="742903"/>
          </a:xfrm>
          <a:prstGeom prst="rect">
            <a:avLst/>
          </a:prstGeom>
        </p:spPr>
      </p:pic>
      <p:pic>
        <p:nvPicPr>
          <p:cNvPr id="22" name="Picture 21">
            <a:hlinkClick r:id="rId29"/>
            <a:extLst>
              <a:ext uri="{FF2B5EF4-FFF2-40B4-BE49-F238E27FC236}">
                <a16:creationId xmlns:a16="http://schemas.microsoft.com/office/drawing/2014/main" id="{9967C05B-E931-467C-9BAC-ADDDD04F0AA9}"/>
              </a:ext>
            </a:extLst>
          </p:cNvPr>
          <p:cNvPicPr>
            <a:picLocks noChangeAspect="1"/>
          </p:cNvPicPr>
          <p:nvPr/>
        </p:nvPicPr>
        <p:blipFill>
          <a:blip r:embed="rId30"/>
          <a:stretch>
            <a:fillRect/>
          </a:stretch>
        </p:blipFill>
        <p:spPr>
          <a:xfrm>
            <a:off x="2792746" y="1837027"/>
            <a:ext cx="1320437" cy="914400"/>
          </a:xfrm>
          <a:prstGeom prst="rect">
            <a:avLst/>
          </a:prstGeom>
        </p:spPr>
      </p:pic>
      <p:pic>
        <p:nvPicPr>
          <p:cNvPr id="23" name="Picture 22">
            <a:hlinkClick r:id="rId31"/>
            <a:extLst>
              <a:ext uri="{FF2B5EF4-FFF2-40B4-BE49-F238E27FC236}">
                <a16:creationId xmlns:a16="http://schemas.microsoft.com/office/drawing/2014/main" id="{4C70C713-84E3-4A2E-9773-FD22A0102A9F}"/>
              </a:ext>
            </a:extLst>
          </p:cNvPr>
          <p:cNvPicPr>
            <a:picLocks noChangeAspect="1"/>
          </p:cNvPicPr>
          <p:nvPr/>
        </p:nvPicPr>
        <p:blipFill rotWithShape="1">
          <a:blip r:embed="rId32"/>
          <a:srcRect l="4340" t="13842" r="3496" b="13213"/>
          <a:stretch/>
        </p:blipFill>
        <p:spPr>
          <a:xfrm>
            <a:off x="6184377" y="1751723"/>
            <a:ext cx="1371600" cy="1085008"/>
          </a:xfrm>
          <a:prstGeom prst="rect">
            <a:avLst/>
          </a:prstGeom>
        </p:spPr>
      </p:pic>
      <p:pic>
        <p:nvPicPr>
          <p:cNvPr id="24" name="Picture 23">
            <a:hlinkClick r:id="rId33"/>
            <a:extLst>
              <a:ext uri="{FF2B5EF4-FFF2-40B4-BE49-F238E27FC236}">
                <a16:creationId xmlns:a16="http://schemas.microsoft.com/office/drawing/2014/main" id="{702A2767-F0B1-46F4-8D2D-AB6CBEA5F88F}"/>
              </a:ext>
            </a:extLst>
          </p:cNvPr>
          <p:cNvPicPr>
            <a:picLocks noChangeAspect="1"/>
          </p:cNvPicPr>
          <p:nvPr/>
        </p:nvPicPr>
        <p:blipFill>
          <a:blip r:embed="rId34"/>
          <a:stretch>
            <a:fillRect/>
          </a:stretch>
        </p:blipFill>
        <p:spPr>
          <a:xfrm>
            <a:off x="7786902" y="1844263"/>
            <a:ext cx="1645920" cy="899928"/>
          </a:xfrm>
          <a:prstGeom prst="rect">
            <a:avLst/>
          </a:prstGeom>
        </p:spPr>
      </p:pic>
      <p:pic>
        <p:nvPicPr>
          <p:cNvPr id="25" name="Picture 24">
            <a:hlinkClick r:id="rId35"/>
            <a:extLst>
              <a:ext uri="{FF2B5EF4-FFF2-40B4-BE49-F238E27FC236}">
                <a16:creationId xmlns:a16="http://schemas.microsoft.com/office/drawing/2014/main" id="{BEA178C6-41B5-482F-B358-3A5DCA985BC0}"/>
              </a:ext>
            </a:extLst>
          </p:cNvPr>
          <p:cNvPicPr>
            <a:picLocks noChangeAspect="1"/>
          </p:cNvPicPr>
          <p:nvPr/>
        </p:nvPicPr>
        <p:blipFill>
          <a:blip r:embed="rId36"/>
          <a:stretch>
            <a:fillRect/>
          </a:stretch>
        </p:blipFill>
        <p:spPr>
          <a:xfrm>
            <a:off x="6002948" y="3202314"/>
            <a:ext cx="2445950" cy="603504"/>
          </a:xfrm>
          <a:prstGeom prst="rect">
            <a:avLst/>
          </a:prstGeom>
        </p:spPr>
      </p:pic>
      <p:pic>
        <p:nvPicPr>
          <p:cNvPr id="26" name="Picture 25">
            <a:hlinkClick r:id="rId37"/>
            <a:extLst>
              <a:ext uri="{FF2B5EF4-FFF2-40B4-BE49-F238E27FC236}">
                <a16:creationId xmlns:a16="http://schemas.microsoft.com/office/drawing/2014/main" id="{041D82DA-6A1C-479B-AFD1-8C8F2BC0E7E5}"/>
              </a:ext>
            </a:extLst>
          </p:cNvPr>
          <p:cNvPicPr>
            <a:picLocks noChangeAspect="1"/>
          </p:cNvPicPr>
          <p:nvPr/>
        </p:nvPicPr>
        <p:blipFill>
          <a:blip r:embed="rId38"/>
          <a:stretch>
            <a:fillRect/>
          </a:stretch>
        </p:blipFill>
        <p:spPr>
          <a:xfrm>
            <a:off x="8690466" y="2914278"/>
            <a:ext cx="1250305" cy="1179576"/>
          </a:xfrm>
          <a:prstGeom prst="rect">
            <a:avLst/>
          </a:prstGeom>
        </p:spPr>
      </p:pic>
      <p:pic>
        <p:nvPicPr>
          <p:cNvPr id="27" name="Picture 26">
            <a:hlinkClick r:id="rId39"/>
            <a:extLst>
              <a:ext uri="{FF2B5EF4-FFF2-40B4-BE49-F238E27FC236}">
                <a16:creationId xmlns:a16="http://schemas.microsoft.com/office/drawing/2014/main" id="{59EE34FF-AAFD-4B1E-A014-BC0762C88919}"/>
              </a:ext>
            </a:extLst>
          </p:cNvPr>
          <p:cNvPicPr>
            <a:picLocks noChangeAspect="1"/>
          </p:cNvPicPr>
          <p:nvPr/>
        </p:nvPicPr>
        <p:blipFill>
          <a:blip r:embed="rId40"/>
          <a:stretch>
            <a:fillRect/>
          </a:stretch>
        </p:blipFill>
        <p:spPr>
          <a:xfrm>
            <a:off x="10182340" y="3001146"/>
            <a:ext cx="1465653" cy="1005840"/>
          </a:xfrm>
          <a:prstGeom prst="rect">
            <a:avLst/>
          </a:prstGeom>
        </p:spPr>
      </p:pic>
    </p:spTree>
    <p:extLst>
      <p:ext uri="{BB962C8B-B14F-4D97-AF65-F5344CB8AC3E}">
        <p14:creationId xmlns:p14="http://schemas.microsoft.com/office/powerpoint/2010/main" val="2163386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16" descr="Confused person">
            <a:extLst>
              <a:ext uri="{FF2B5EF4-FFF2-40B4-BE49-F238E27FC236}">
                <a16:creationId xmlns:a16="http://schemas.microsoft.com/office/drawing/2014/main" id="{16FACCBE-89E1-46DB-B9DF-11FC0344A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224" y="2404660"/>
            <a:ext cx="3569087" cy="3569087"/>
          </a:xfrm>
          <a:prstGeom prst="rect">
            <a:avLst/>
          </a:prstGeom>
        </p:spPr>
      </p:pic>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p:txBody>
          <a:bodyPr/>
          <a:lstStyle/>
          <a:p>
            <a:pPr algn="ctr"/>
            <a:r>
              <a:rPr lang="es-ES" dirty="0"/>
              <a:t>Maneras de pagar por los gastos de la universidad</a:t>
            </a:r>
            <a:endParaRPr lang="es-MX" dirty="0"/>
          </a:p>
        </p:txBody>
      </p:sp>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600" b="0" i="0" u="none" strike="noStrike" kern="1200" cap="none" spc="0" normalizeH="0" baseline="0" noProof="0">
                <a:ln>
                  <a:noFill/>
                </a:ln>
                <a:solidFill>
                  <a:prstClr val="black"/>
                </a:solidFill>
                <a:effectLst/>
                <a:uLnTx/>
                <a:uFillTx/>
                <a:latin typeface="Calibri" panose="020F0502020204030204"/>
                <a:ea typeface="+mn-ea"/>
                <a:cs typeface="+mn-cs"/>
              </a:rPr>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600" b="0" i="0" u="none" strike="noStrike" kern="1200" cap="none" spc="0" normalizeH="0" baseline="0" noProof="0">
                <a:ln>
                  <a:noFill/>
                </a:ln>
                <a:solidFill>
                  <a:prstClr val="black"/>
                </a:solidFill>
                <a:effectLst/>
                <a:uLnTx/>
                <a:uFillTx/>
                <a:latin typeface="Calibri" panose="020F0502020204030204"/>
                <a:ea typeface="+mn-ea"/>
                <a:cs typeface="+mn-cs"/>
              </a:rPr>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Situaciones Distinctas de Estudiantes</a:t>
            </a:r>
          </a:p>
        </p:txBody>
      </p:sp>
    </p:spTree>
    <p:extLst>
      <p:ext uri="{BB962C8B-B14F-4D97-AF65-F5344CB8AC3E}">
        <p14:creationId xmlns:p14="http://schemas.microsoft.com/office/powerpoint/2010/main" val="1033324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a:xfrm>
            <a:off x="838200" y="365125"/>
            <a:ext cx="10515600" cy="1325563"/>
          </a:xfrm>
        </p:spPr>
        <p:txBody>
          <a:bodyPr/>
          <a:lstStyle/>
          <a:p>
            <a:pPr algn="ctr"/>
            <a:r>
              <a:rPr lang="es-ES" dirty="0"/>
              <a:t>Maneras de pagar por los gastos de la universidad</a:t>
            </a:r>
            <a:endParaRPr lang="es-MX" dirty="0"/>
          </a:p>
        </p:txBody>
      </p:sp>
      <p:pic>
        <p:nvPicPr>
          <p:cNvPr id="40" name="Content Placeholder 16" descr="Confused person">
            <a:extLst>
              <a:ext uri="{FF2B5EF4-FFF2-40B4-BE49-F238E27FC236}">
                <a16:creationId xmlns:a16="http://schemas.microsoft.com/office/drawing/2014/main" id="{062FE29F-8395-4EED-9E83-8361D1118F45}"/>
              </a:ext>
            </a:extLst>
          </p:cNvPr>
          <p:cNvPicPr>
            <a:picLocks noGrp="1" noChangeAspect="1"/>
          </p:cNvPicPr>
          <p:nvPr>
            <p:ph idx="1"/>
          </p:nvPr>
        </p:nvPicPr>
        <p:blipFill>
          <a:blip r:embed="rId11">
            <a:extLst>
              <a:ext uri="{96DAC541-7B7A-43D3-8B79-37D633B846F1}">
                <asvg:svgBlip xmlns:asvg="http://schemas.microsoft.com/office/drawing/2016/SVG/main" r:embed="rId12"/>
              </a:ext>
            </a:extLst>
          </a:blip>
          <a:stretch>
            <a:fillRect/>
          </a:stretch>
        </p:blipFill>
        <p:spPr>
          <a:xfrm>
            <a:off x="643224" y="2404660"/>
            <a:ext cx="3569087" cy="3569087"/>
          </a:xfrm>
        </p:spPr>
      </p:pic>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a:t>
            </a:r>
            <a:r>
              <a:rPr lang="es-MX" sz="1600" dirty="0" err="1"/>
              <a:t>Distinctas</a:t>
            </a:r>
            <a:r>
              <a:rPr lang="es-MX" sz="1600" dirty="0"/>
              <a:t> de Estudiantes</a:t>
            </a:r>
          </a:p>
        </p:txBody>
      </p:sp>
    </p:spTree>
    <p:extLst>
      <p:ext uri="{BB962C8B-B14F-4D97-AF65-F5344CB8AC3E}">
        <p14:creationId xmlns:p14="http://schemas.microsoft.com/office/powerpoint/2010/main" val="1869397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normAutofit/>
          </a:bodyPr>
          <a:lstStyle/>
          <a:p>
            <a:r>
              <a:rPr lang="en-US" sz="7200" dirty="0" err="1"/>
              <a:t>Preguntas</a:t>
            </a:r>
            <a:r>
              <a:rPr lang="en-US" sz="7200" dirty="0"/>
              <a:t>?</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err="1"/>
              <a:t>Información</a:t>
            </a:r>
            <a:r>
              <a:rPr lang="en-US" dirty="0"/>
              <a:t> del </a:t>
            </a:r>
            <a:r>
              <a:rPr lang="en-US" dirty="0" err="1"/>
              <a:t>contacto</a:t>
            </a:r>
            <a:endParaRPr lang="en-US" dirty="0"/>
          </a:p>
        </p:txBody>
      </p:sp>
    </p:spTree>
    <p:extLst>
      <p:ext uri="{BB962C8B-B14F-4D97-AF65-F5344CB8AC3E}">
        <p14:creationId xmlns:p14="http://schemas.microsoft.com/office/powerpoint/2010/main" val="78432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B804-D182-4251-8C3A-C87BAE9E6C04}"/>
              </a:ext>
            </a:extLst>
          </p:cNvPr>
          <p:cNvSpPr>
            <a:spLocks noGrp="1"/>
          </p:cNvSpPr>
          <p:nvPr>
            <p:ph type="title"/>
          </p:nvPr>
        </p:nvSpPr>
        <p:spPr/>
        <p:txBody>
          <a:bodyPr/>
          <a:lstStyle/>
          <a:p>
            <a:r>
              <a:rPr lang="en-US" dirty="0" err="1"/>
              <a:t>Recursos</a:t>
            </a:r>
            <a:r>
              <a:rPr lang="en-US" dirty="0"/>
              <a:t> </a:t>
            </a:r>
            <a:r>
              <a:rPr lang="en-US" dirty="0" err="1"/>
              <a:t>en</a:t>
            </a:r>
            <a:r>
              <a:rPr lang="en-US" dirty="0"/>
              <a:t> Video</a:t>
            </a:r>
          </a:p>
        </p:txBody>
      </p:sp>
      <p:sp>
        <p:nvSpPr>
          <p:cNvPr id="3" name="Content Placeholder 2">
            <a:extLst>
              <a:ext uri="{FF2B5EF4-FFF2-40B4-BE49-F238E27FC236}">
                <a16:creationId xmlns:a16="http://schemas.microsoft.com/office/drawing/2014/main" id="{838C1000-CA26-4371-ACED-CE6EA811040C}"/>
              </a:ext>
            </a:extLst>
          </p:cNvPr>
          <p:cNvSpPr>
            <a:spLocks noGrp="1"/>
          </p:cNvSpPr>
          <p:nvPr>
            <p:ph idx="1"/>
          </p:nvPr>
        </p:nvSpPr>
        <p:spPr/>
        <p:txBody>
          <a:bodyPr>
            <a:normAutofit fontScale="92500" lnSpcReduction="20000"/>
          </a:bodyPr>
          <a:lstStyle/>
          <a:p>
            <a:r>
              <a:rPr lang="en-US" dirty="0"/>
              <a:t>What is the FAFSA?</a:t>
            </a:r>
          </a:p>
          <a:p>
            <a:pPr lvl="1"/>
            <a:r>
              <a:rPr lang="en-US" dirty="0">
                <a:hlinkClick r:id="rId2"/>
              </a:rPr>
              <a:t>https://youtu.be/HlhpfzcHohs</a:t>
            </a:r>
            <a:endParaRPr lang="en-US" dirty="0"/>
          </a:p>
          <a:p>
            <a:r>
              <a:rPr lang="en-US" dirty="0"/>
              <a:t>After the FAFSA</a:t>
            </a:r>
          </a:p>
          <a:p>
            <a:pPr lvl="1"/>
            <a:r>
              <a:rPr lang="en-US" dirty="0">
                <a:hlinkClick r:id="rId3"/>
              </a:rPr>
              <a:t>https://youtu.be/7PFezwyMFeo</a:t>
            </a:r>
            <a:endParaRPr lang="en-US" dirty="0"/>
          </a:p>
          <a:p>
            <a:r>
              <a:rPr lang="en-US" dirty="0"/>
              <a:t>Should I Borrow Federal Student Loans for College?</a:t>
            </a:r>
          </a:p>
          <a:p>
            <a:pPr lvl="1"/>
            <a:r>
              <a:rPr lang="en-US" dirty="0">
                <a:hlinkClick r:id="rId4"/>
              </a:rPr>
              <a:t>https://youtu.be/rHhmNSkz_BY</a:t>
            </a:r>
            <a:endParaRPr lang="en-US" dirty="0"/>
          </a:p>
          <a:p>
            <a:r>
              <a:rPr lang="en-US" dirty="0"/>
              <a:t>Federal Student Loan Types</a:t>
            </a:r>
          </a:p>
          <a:p>
            <a:pPr lvl="1"/>
            <a:r>
              <a:rPr lang="en-US" dirty="0">
                <a:hlinkClick r:id="rId5"/>
              </a:rPr>
              <a:t>https://youtu.be/8WCWKZeCCGI</a:t>
            </a:r>
            <a:endParaRPr lang="en-US" dirty="0"/>
          </a:p>
          <a:p>
            <a:r>
              <a:rPr lang="en-US" dirty="0"/>
              <a:t>Federal vs Private Student Loans</a:t>
            </a:r>
          </a:p>
          <a:p>
            <a:pPr lvl="1"/>
            <a:r>
              <a:rPr lang="en-US" dirty="0">
                <a:hlinkClick r:id="rId6"/>
              </a:rPr>
              <a:t>https://youtu.be/yBcrSVbLSI0</a:t>
            </a:r>
            <a:endParaRPr lang="en-US" dirty="0"/>
          </a:p>
          <a:p>
            <a:r>
              <a:rPr lang="en-US" dirty="0"/>
              <a:t>Federal Work Study</a:t>
            </a:r>
          </a:p>
          <a:p>
            <a:pPr lvl="1"/>
            <a:r>
              <a:rPr lang="en-US" dirty="0">
                <a:hlinkClick r:id="rId7"/>
              </a:rPr>
              <a:t>https://youtu.be/1A86FTM5waQ</a:t>
            </a:r>
            <a:endParaRPr lang="en-US" dirty="0"/>
          </a:p>
          <a:p>
            <a:pPr lvl="1"/>
            <a:endParaRPr lang="en-US" dirty="0"/>
          </a:p>
          <a:p>
            <a:endParaRPr lang="en-US" dirty="0"/>
          </a:p>
          <a:p>
            <a:endParaRPr lang="en-US" b="1" dirty="0"/>
          </a:p>
          <a:p>
            <a:endParaRPr lang="en-US" b="1" dirty="0"/>
          </a:p>
          <a:p>
            <a:endParaRPr lang="en-US" b="1" dirty="0"/>
          </a:p>
          <a:p>
            <a:endParaRPr lang="en-US" dirty="0"/>
          </a:p>
          <a:p>
            <a:endParaRPr lang="en-US" dirty="0"/>
          </a:p>
        </p:txBody>
      </p:sp>
    </p:spTree>
    <p:extLst>
      <p:ext uri="{BB962C8B-B14F-4D97-AF65-F5344CB8AC3E}">
        <p14:creationId xmlns:p14="http://schemas.microsoft.com/office/powerpoint/2010/main" val="2922470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B8483-4AC4-4A27-9A36-BF093E8316FE}"/>
              </a:ext>
            </a:extLst>
          </p:cNvPr>
          <p:cNvPicPr>
            <a:picLocks noChangeAspect="1"/>
          </p:cNvPicPr>
          <p:nvPr/>
        </p:nvPicPr>
        <p:blipFill>
          <a:blip r:embed="rId3"/>
          <a:stretch>
            <a:fillRect/>
          </a:stretch>
        </p:blipFill>
        <p:spPr>
          <a:xfrm>
            <a:off x="5842407" y="1371600"/>
            <a:ext cx="6172200" cy="4114800"/>
          </a:xfrm>
          <a:prstGeom prst="rect">
            <a:avLst/>
          </a:prstGeom>
        </p:spPr>
      </p:pic>
      <p:sp>
        <p:nvSpPr>
          <p:cNvPr id="6" name="Title 1">
            <a:extLst>
              <a:ext uri="{FF2B5EF4-FFF2-40B4-BE49-F238E27FC236}">
                <a16:creationId xmlns:a16="http://schemas.microsoft.com/office/drawing/2014/main" id="{1DA3A6A3-31F4-4B7D-BE71-9C1215EB9BC9}"/>
              </a:ext>
            </a:extLst>
          </p:cNvPr>
          <p:cNvSpPr>
            <a:spLocks noGrp="1"/>
          </p:cNvSpPr>
          <p:nvPr>
            <p:ph type="title"/>
          </p:nvPr>
        </p:nvSpPr>
        <p:spPr>
          <a:xfrm>
            <a:off x="659034" y="366338"/>
            <a:ext cx="4949456" cy="1600200"/>
          </a:xfrm>
        </p:spPr>
        <p:txBody>
          <a:bodyPr anchor="ctr">
            <a:normAutofit/>
          </a:bodyPr>
          <a:lstStyle/>
          <a:p>
            <a:r>
              <a:rPr lang="es-MX" sz="4400" dirty="0"/>
              <a:t>¿Qué es FAFSA?</a:t>
            </a:r>
            <a:endParaRPr lang="es-MX" sz="2800" dirty="0">
              <a:solidFill>
                <a:srgbClr val="FFC845"/>
              </a:solidFill>
            </a:endParaRPr>
          </a:p>
        </p:txBody>
      </p:sp>
      <p:sp>
        <p:nvSpPr>
          <p:cNvPr id="7" name="Text Placeholder 3">
            <a:extLst>
              <a:ext uri="{FF2B5EF4-FFF2-40B4-BE49-F238E27FC236}">
                <a16:creationId xmlns:a16="http://schemas.microsoft.com/office/drawing/2014/main" id="{8F26B78C-AF33-4B7A-97F6-F82B104DAF92}"/>
              </a:ext>
            </a:extLst>
          </p:cNvPr>
          <p:cNvSpPr>
            <a:spLocks noGrp="1"/>
          </p:cNvSpPr>
          <p:nvPr>
            <p:ph type="body" sz="half" idx="2"/>
          </p:nvPr>
        </p:nvSpPr>
        <p:spPr>
          <a:xfrm>
            <a:off x="701566" y="1966538"/>
            <a:ext cx="4906924" cy="4525124"/>
          </a:xfrm>
        </p:spPr>
        <p:txBody>
          <a:bodyPr>
            <a:noAutofit/>
          </a:bodyPr>
          <a:lstStyle/>
          <a:p>
            <a:pPr marL="285750" indent="-285750">
              <a:buFont typeface="Arial" panose="020B0604020202020204" pitchFamily="34" charset="0"/>
              <a:buChar char="•"/>
            </a:pPr>
            <a:r>
              <a:rPr lang="es-MX" sz="2400" dirty="0"/>
              <a:t>FAFSA significa: Aplicación gratuita para ayuda financiera federal</a:t>
            </a:r>
          </a:p>
          <a:p>
            <a:pPr marL="285750" indent="-285750">
              <a:buFont typeface="Arial" panose="020B0604020202020204" pitchFamily="34" charset="0"/>
              <a:buChar char="•"/>
            </a:pPr>
            <a:r>
              <a:rPr lang="es-MX" sz="2400" dirty="0"/>
              <a:t>FAFSA es </a:t>
            </a:r>
            <a:r>
              <a:rPr lang="es-MX" sz="2400" b="1" dirty="0"/>
              <a:t>la entrada </a:t>
            </a:r>
            <a:r>
              <a:rPr lang="es-MX" sz="2400" dirty="0"/>
              <a:t>para recibir varios tipos de ayuda financiera y becas</a:t>
            </a:r>
          </a:p>
          <a:p>
            <a:pPr marL="285750" indent="-285750">
              <a:buFont typeface="Arial" panose="020B0604020202020204" pitchFamily="34" charset="0"/>
              <a:buChar char="•"/>
            </a:pPr>
            <a:r>
              <a:rPr lang="es-MX" sz="2400" dirty="0"/>
              <a:t>Aplique el 1 de octubre* en el último año de high school, y </a:t>
            </a:r>
            <a:r>
              <a:rPr lang="es-MX" sz="2400" b="1" dirty="0"/>
              <a:t>también</a:t>
            </a:r>
            <a:r>
              <a:rPr lang="es-MX" sz="2400" dirty="0"/>
              <a:t> cada año de la universidad</a:t>
            </a:r>
          </a:p>
          <a:p>
            <a:pPr marL="742950" lvl="1" indent="-285750">
              <a:buFont typeface="Arial" panose="020B0604020202020204" pitchFamily="34" charset="0"/>
              <a:buChar char="•"/>
            </a:pPr>
            <a:r>
              <a:rPr lang="es-MX" sz="2200" dirty="0"/>
              <a:t>*Para el año escolar de 2023-24, FAFSA abrirá en diciembre de 2023</a:t>
            </a:r>
          </a:p>
          <a:p>
            <a:pPr marL="285750" indent="-285750">
              <a:buFont typeface="Arial" panose="020B0604020202020204" pitchFamily="34" charset="0"/>
              <a:buChar char="•"/>
            </a:pPr>
            <a:r>
              <a:rPr lang="es-MX" sz="2400" dirty="0"/>
              <a:t>¡Visite </a:t>
            </a:r>
            <a:r>
              <a:rPr lang="es-MX" sz="2400" b="1" dirty="0"/>
              <a:t>fafsa.gov </a:t>
            </a:r>
            <a:r>
              <a:rPr lang="es-MX" sz="2400" dirty="0"/>
              <a:t>para aplicar!</a:t>
            </a:r>
          </a:p>
        </p:txBody>
      </p:sp>
    </p:spTree>
    <p:extLst>
      <p:ext uri="{BB962C8B-B14F-4D97-AF65-F5344CB8AC3E}">
        <p14:creationId xmlns:p14="http://schemas.microsoft.com/office/powerpoint/2010/main" val="85703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An image of a circle surrounding the words &quot;FAFSA Required&quot;, there are four boxes connected to the circle one on top, bottom, and on both sides. The top box says &quot;Federal Aid - Grants, Work-Study, Student Loans&quot;. On the left box it says &quot;State Aid and Scholarships&quot;. On the right side it says &quot;Institutional Aid and Scholarships - Technical colleges, Community colleges, Universities&quot;. Finally in the bottom box it says &quot;Some Private Scholarships&quot;"/>
          <p:cNvGraphicFramePr/>
          <p:nvPr>
            <p:extLst>
              <p:ext uri="{D42A27DB-BD31-4B8C-83A1-F6EECF244321}">
                <p14:modId xmlns:p14="http://schemas.microsoft.com/office/powerpoint/2010/main" val="2094024686"/>
              </p:ext>
            </p:extLst>
          </p:nvPr>
        </p:nvGraphicFramePr>
        <p:xfrm>
          <a:off x="1220723" y="1126246"/>
          <a:ext cx="9750551" cy="5442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191116" y="3154125"/>
            <a:ext cx="1809766" cy="1569660"/>
          </a:xfrm>
          <a:prstGeom prst="rect">
            <a:avLst/>
          </a:prstGeom>
          <a:noFill/>
        </p:spPr>
        <p:txBody>
          <a:bodyPr wrap="square" rtlCol="0">
            <a:spAutoFit/>
          </a:bodyPr>
          <a:lstStyle/>
          <a:p>
            <a:pPr algn="ctr"/>
            <a:r>
              <a:rPr lang="es-MX" sz="3200" b="1" dirty="0">
                <a:solidFill>
                  <a:srgbClr val="00AFD7"/>
                </a:solidFill>
              </a:rPr>
              <a:t>FAFSA</a:t>
            </a:r>
            <a:br>
              <a:rPr lang="es-MX" sz="3200" b="1" dirty="0">
                <a:solidFill>
                  <a:srgbClr val="00AFD7"/>
                </a:solidFill>
              </a:rPr>
            </a:br>
            <a:r>
              <a:rPr lang="es-MX" sz="3200" b="1" dirty="0">
                <a:solidFill>
                  <a:srgbClr val="00AFD7"/>
                </a:solidFill>
              </a:rPr>
              <a:t>es un requisito</a:t>
            </a:r>
          </a:p>
        </p:txBody>
      </p:sp>
      <p:sp>
        <p:nvSpPr>
          <p:cNvPr id="7" name="TextBox 6">
            <a:extLst>
              <a:ext uri="{FF2B5EF4-FFF2-40B4-BE49-F238E27FC236}">
                <a16:creationId xmlns:a16="http://schemas.microsoft.com/office/drawing/2014/main" id="{A36A655C-48C9-48F3-A03C-1FAE9D0D3000}"/>
              </a:ext>
            </a:extLst>
          </p:cNvPr>
          <p:cNvSpPr txBox="1"/>
          <p:nvPr/>
        </p:nvSpPr>
        <p:spPr>
          <a:xfrm>
            <a:off x="1069847" y="12396"/>
            <a:ext cx="10052304" cy="923330"/>
          </a:xfrm>
          <a:prstGeom prst="rect">
            <a:avLst/>
          </a:prstGeom>
          <a:noFill/>
        </p:spPr>
        <p:txBody>
          <a:bodyPr wrap="square" rtlCol="0">
            <a:spAutoFit/>
          </a:bodyPr>
          <a:lstStyle/>
          <a:p>
            <a:pPr algn="ctr"/>
            <a:r>
              <a:rPr lang="es-MX" sz="5400" b="1" dirty="0">
                <a:solidFill>
                  <a:srgbClr val="FFC845"/>
                </a:solidFill>
              </a:rPr>
              <a:t>¿Porque debe completar FAFSA?</a:t>
            </a:r>
          </a:p>
        </p:txBody>
      </p:sp>
    </p:spTree>
    <p:extLst>
      <p:ext uri="{BB962C8B-B14F-4D97-AF65-F5344CB8AC3E}">
        <p14:creationId xmlns:p14="http://schemas.microsoft.com/office/powerpoint/2010/main" val="237546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70A51-1B6C-43AC-95D2-EE7B1F1A15AE}"/>
              </a:ext>
            </a:extLst>
          </p:cNvPr>
          <p:cNvSpPr>
            <a:spLocks noGrp="1"/>
          </p:cNvSpPr>
          <p:nvPr>
            <p:ph type="title"/>
          </p:nvPr>
        </p:nvSpPr>
        <p:spPr>
          <a:xfrm>
            <a:off x="659033" y="366338"/>
            <a:ext cx="8584204" cy="1600200"/>
          </a:xfrm>
        </p:spPr>
        <p:txBody>
          <a:bodyPr anchor="ctr">
            <a:normAutofit/>
          </a:bodyPr>
          <a:lstStyle/>
          <a:p>
            <a:r>
              <a:rPr lang="en-US" dirty="0"/>
              <a:t>¿Que </a:t>
            </a:r>
            <a:r>
              <a:rPr lang="en-US" dirty="0" err="1"/>
              <a:t>informacion</a:t>
            </a:r>
            <a:r>
              <a:rPr lang="en-US" dirty="0"/>
              <a:t> </a:t>
            </a:r>
            <a:r>
              <a:rPr lang="en-US" dirty="0" err="1"/>
              <a:t>pide</a:t>
            </a:r>
            <a:r>
              <a:rPr lang="en-US" dirty="0"/>
              <a:t> FAFSA?</a:t>
            </a:r>
            <a:endParaRPr lang="en-US" sz="2800" dirty="0">
              <a:solidFill>
                <a:srgbClr val="FFC845"/>
              </a:solidFill>
            </a:endParaRPr>
          </a:p>
        </p:txBody>
      </p:sp>
      <p:sp>
        <p:nvSpPr>
          <p:cNvPr id="5" name="Text Placeholder 3">
            <a:extLst>
              <a:ext uri="{FF2B5EF4-FFF2-40B4-BE49-F238E27FC236}">
                <a16:creationId xmlns:a16="http://schemas.microsoft.com/office/drawing/2014/main" id="{7F668B8E-9BE2-47D8-9FE5-DC0EB5FCFEBE}"/>
              </a:ext>
            </a:extLst>
          </p:cNvPr>
          <p:cNvSpPr txBox="1">
            <a:spLocks/>
          </p:cNvSpPr>
          <p:nvPr/>
        </p:nvSpPr>
        <p:spPr>
          <a:xfrm>
            <a:off x="803165" y="1887346"/>
            <a:ext cx="10261076" cy="46043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dirty="0"/>
              <a:t>FAFSA intenta calcular la habilidad que una familia tiene para pagar el costo de asistir a la universidad</a:t>
            </a:r>
          </a:p>
          <a:p>
            <a:pPr marL="0" indent="0">
              <a:buNone/>
            </a:pPr>
            <a:r>
              <a:rPr lang="en-US" dirty="0"/>
              <a:t>FAFSA </a:t>
            </a:r>
            <a:r>
              <a:rPr lang="en-US" dirty="0" err="1"/>
              <a:t>pedirá</a:t>
            </a:r>
            <a:r>
              <a:rPr lang="en-US" dirty="0"/>
              <a:t>:</a:t>
            </a:r>
          </a:p>
          <a:p>
            <a:endParaRPr lang="en-US" sz="2400" dirty="0"/>
          </a:p>
          <a:p>
            <a:pPr lvl="2"/>
            <a:r>
              <a:rPr lang="es-ES" sz="2400" dirty="0"/>
              <a:t>La información demográfica del estudiante, como su edad y cuántos hay en la familia</a:t>
            </a:r>
          </a:p>
          <a:p>
            <a:pPr lvl="2"/>
            <a:endParaRPr lang="en-US" sz="2400" dirty="0"/>
          </a:p>
          <a:p>
            <a:pPr lvl="2"/>
            <a:r>
              <a:rPr lang="es-ES" sz="2400" dirty="0"/>
              <a:t>Información de su </a:t>
            </a:r>
            <a:r>
              <a:rPr lang="es-ES" sz="2400" dirty="0" err="1"/>
              <a:t>high</a:t>
            </a:r>
            <a:r>
              <a:rPr lang="es-ES" sz="2400" dirty="0"/>
              <a:t> </a:t>
            </a:r>
            <a:r>
              <a:rPr lang="es-ES" sz="2400" dirty="0" err="1"/>
              <a:t>school</a:t>
            </a:r>
            <a:r>
              <a:rPr lang="es-ES" sz="2400" dirty="0"/>
              <a:t>, y las universidades que le interesan</a:t>
            </a:r>
          </a:p>
          <a:p>
            <a:pPr lvl="2"/>
            <a:endParaRPr lang="en-US" sz="2400" dirty="0"/>
          </a:p>
          <a:p>
            <a:pPr lvl="2"/>
            <a:r>
              <a:rPr lang="es-ES" sz="2400" dirty="0"/>
              <a:t>Información sobre los impuestos, los ingresos y los bienes del estudiante y padres</a:t>
            </a:r>
            <a:endParaRPr lang="en-US" sz="2400" dirty="0"/>
          </a:p>
        </p:txBody>
      </p:sp>
      <p:pic>
        <p:nvPicPr>
          <p:cNvPr id="6" name="Graphic 5" descr="Employee badge">
            <a:extLst>
              <a:ext uri="{FF2B5EF4-FFF2-40B4-BE49-F238E27FC236}">
                <a16:creationId xmlns:a16="http://schemas.microsoft.com/office/drawing/2014/main" id="{80E0D4F3-2C2D-4472-AD23-2064D51938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165" y="3187678"/>
            <a:ext cx="914400" cy="914400"/>
          </a:xfrm>
          <a:prstGeom prst="rect">
            <a:avLst/>
          </a:prstGeom>
        </p:spPr>
      </p:pic>
      <p:pic>
        <p:nvPicPr>
          <p:cNvPr id="7" name="Graphic 6" descr="Calculator">
            <a:extLst>
              <a:ext uri="{FF2B5EF4-FFF2-40B4-BE49-F238E27FC236}">
                <a16:creationId xmlns:a16="http://schemas.microsoft.com/office/drawing/2014/main" id="{931DAFA6-9E22-46AC-9CD5-8E6040B37B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165" y="5092936"/>
            <a:ext cx="914400" cy="914400"/>
          </a:xfrm>
          <a:prstGeom prst="rect">
            <a:avLst/>
          </a:prstGeom>
        </p:spPr>
      </p:pic>
      <p:pic>
        <p:nvPicPr>
          <p:cNvPr id="8" name="Graphic 7" descr="Schoolhouse">
            <a:extLst>
              <a:ext uri="{FF2B5EF4-FFF2-40B4-BE49-F238E27FC236}">
                <a16:creationId xmlns:a16="http://schemas.microsoft.com/office/drawing/2014/main" id="{07A705BF-D187-4FCC-97D0-CCE06C9B85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165" y="4105896"/>
            <a:ext cx="914400" cy="914400"/>
          </a:xfrm>
          <a:prstGeom prst="rect">
            <a:avLst/>
          </a:prstGeom>
        </p:spPr>
      </p:pic>
    </p:spTree>
    <p:extLst>
      <p:ext uri="{BB962C8B-B14F-4D97-AF65-F5344CB8AC3E}">
        <p14:creationId xmlns:p14="http://schemas.microsoft.com/office/powerpoint/2010/main" val="19518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2ED5A-D138-49E6-AAE5-B764EB7DCBA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96" b="99593" l="10000" r="90000">
                        <a14:foregroundMark x1="36712" y1="55273" x2="41790" y2="45196"/>
                        <a14:foregroundMark x1="46644" y1="39068" x2="46848" y2="24084"/>
                        <a14:foregroundMark x1="46848" y1="24084" x2="49334" y2="18160"/>
                        <a14:foregroundMark x1="49334" y1="18160" x2="53682" y2="13986"/>
                        <a14:foregroundMark x1="61739" y1="19137" x2="64443" y2="40859"/>
                        <a14:foregroundMark x1="67267" y1="48019" x2="69606" y2="53950"/>
                        <a14:foregroundMark x1="69606" y1="53950" x2="72627" y2="69043"/>
                        <a14:foregroundMark x1="75245" y1="82125" x2="80122" y2="84100"/>
                        <a14:foregroundMark x1="80122" y1="84100" x2="76304" y2="97394"/>
                        <a14:foregroundMark x1="76304" y1="97394" x2="62405" y2="99898"/>
                        <a14:foregroundMark x1="62405" y1="99898" x2="14592" y2="98901"/>
                        <a14:foregroundMark x1="14592" y1="98901" x2="11182" y2="93994"/>
                        <a14:foregroundMark x1="11182" y1="93994" x2="11293" y2="87446"/>
                        <a14:foregroundMark x1="33695" y1="64581" x2="36508" y2="57858"/>
                        <a14:foregroundMark x1="36508" y1="57858" x2="36671" y2="55016"/>
                        <a14:foregroundMark x1="67663" y1="76527" x2="67283" y2="68669"/>
                        <a14:foregroundMark x1="67283" y1="68669" x2="64293" y2="62602"/>
                        <a14:foregroundMark x1="64293" y1="62602" x2="58560" y2="66511"/>
                        <a14:foregroundMark x1="58560" y1="66511" x2="55571" y2="75204"/>
                        <a14:foregroundMark x1="55571" y1="75204" x2="56291" y2="84406"/>
                        <a14:foregroundMark x1="56291" y1="84406" x2="60421" y2="89923"/>
                        <a14:foregroundMark x1="60421" y1="89923" x2="65842" y2="85993"/>
                        <a14:foregroundMark x1="65842" y1="85993" x2="69158" y2="79845"/>
                        <a14:foregroundMark x1="69158" y1="79845" x2="69158" y2="71539"/>
                        <a14:foregroundMark x1="69158" y1="71539" x2="68696" y2="69564"/>
                        <a14:foregroundMark x1="57745" y1="81942" x2="57745" y2="81942"/>
                        <a14:foregroundMark x1="60571" y1="19320" x2="62120" y2="22414"/>
                        <a14:foregroundMark x1="59796" y1="59121" x2="62894" y2="30151"/>
                        <a14:foregroundMark x1="62894" y1="30151" x2="62894" y2="30151"/>
                        <a14:foregroundMark x1="62378" y1="57777" x2="62378" y2="57777"/>
                        <a14:foregroundMark x1="58383" y1="45806" x2="62120" y2="36910"/>
                        <a14:foregroundMark x1="62120" y1="36910" x2="62120" y2="36910"/>
                        <a14:foregroundMark x1="59796" y1="42325" x2="62065" y2="35871"/>
                        <a14:foregroundMark x1="62065" y1="35871" x2="62867" y2="28705"/>
                        <a14:foregroundMark x1="62867" y1="28705" x2="61807" y2="21071"/>
                        <a14:foregroundMark x1="61807" y1="21071" x2="56685" y2="19707"/>
                        <a14:foregroundMark x1="56685" y1="19707" x2="52785" y2="24817"/>
                        <a14:foregroundMark x1="52785" y1="24817" x2="52065" y2="33001"/>
                        <a14:foregroundMark x1="52065" y1="33001" x2="53505" y2="41124"/>
                        <a14:foregroundMark x1="53505" y1="41124" x2="58302" y2="44259"/>
                        <a14:foregroundMark x1="58302" y1="44259" x2="60829" y2="40187"/>
                        <a14:foregroundMark x1="61739" y1="26079" x2="56807" y2="26283"/>
                        <a14:foregroundMark x1="56807" y1="26283" x2="52446" y2="30639"/>
                        <a14:foregroundMark x1="52446" y1="30639" x2="52812" y2="38498"/>
                        <a14:foregroundMark x1="52812" y1="38498" x2="55598" y2="44564"/>
                        <a14:foregroundMark x1="55598" y1="44564" x2="60571" y2="43526"/>
                        <a14:foregroundMark x1="60571" y1="43526" x2="61345" y2="26466"/>
                        <a14:foregroundMark x1="30910" y1="81555" x2="26372" y2="79031"/>
                        <a14:foregroundMark x1="26372" y1="79031" x2="21712" y2="79031"/>
                        <a14:foregroundMark x1="21712" y1="79031" x2="16209" y2="81352"/>
                        <a14:foregroundMark x1="16209" y1="81352" x2="13193" y2="88070"/>
                        <a14:foregroundMark x1="13193" y1="88070" x2="12473" y2="95236"/>
                        <a14:foregroundMark x1="12473" y1="95236" x2="17065" y2="98514"/>
                        <a14:foregroundMark x1="17065" y1="98514" x2="22215" y2="98046"/>
                        <a14:foregroundMark x1="22215" y1="98046" x2="27813" y2="85953"/>
                        <a14:foregroundMark x1="27813" y1="85953" x2="32772" y2="82003"/>
                        <a14:foregroundMark x1="32772" y1="82003" x2="37106" y2="80782"/>
                        <a14:foregroundMark x1="59416" y1="98738" x2="64063" y2="99898"/>
                        <a14:foregroundMark x1="64063" y1="99898" x2="71766" y2="99593"/>
                        <a14:foregroundMark x1="71766" y1="99593" x2="75747" y2="95888"/>
                        <a14:foregroundMark x1="75747" y1="95888" x2="75095" y2="88966"/>
                        <a14:foregroundMark x1="75095" y1="88966" x2="65245" y2="71295"/>
                        <a14:foregroundMark x1="65245" y1="71295" x2="60217" y2="71112"/>
                        <a14:foregroundMark x1="60217" y1="71112" x2="54103" y2="73392"/>
                        <a14:foregroundMark x1="54103" y1="73392" x2="50598" y2="80069"/>
                        <a14:foregroundMark x1="50598" y1="80069" x2="50516" y2="89047"/>
                        <a14:foregroundMark x1="50516" y1="89047" x2="55340" y2="95725"/>
                        <a14:foregroundMark x1="55340" y1="95725" x2="59796" y2="97781"/>
                        <a14:foregroundMark x1="63152" y1="78257" x2="63804" y2="81739"/>
                        <a14:foregroundMark x1="64063" y1="92182" x2="68315" y2="97394"/>
                        <a14:foregroundMark x1="68315" y1="97394" x2="68315" y2="97394"/>
                        <a14:foregroundMark x1="57745" y1="32655" x2="55027" y2="32471"/>
                        <a14:foregroundMark x1="64959" y1="89862" x2="70380" y2="94483"/>
                        <a14:foregroundMark x1="70380" y1="94483" x2="70380" y2="94483"/>
                        <a14:foregroundMark x1="15883" y1="80008" x2="12378" y2="84935"/>
                        <a14:foregroundMark x1="12378" y1="84935" x2="12595" y2="85057"/>
                        <a14:backgroundMark x1="20856" y1="17386" x2="26522" y2="18750"/>
                        <a14:backgroundMark x1="26522" y1="18750" x2="23736" y2="25509"/>
                        <a14:backgroundMark x1="23736" y1="25509" x2="26250" y2="32471"/>
                        <a14:backgroundMark x1="26250" y1="32471" x2="23845" y2="39495"/>
                        <a14:backgroundMark x1="23845" y1="39495" x2="27840" y2="47923"/>
                        <a14:backgroundMark x1="27840" y1="47923" x2="24823" y2="54296"/>
                        <a14:backgroundMark x1="24823" y1="54296" x2="28465" y2="61767"/>
                        <a14:backgroundMark x1="28465" y1="61767" x2="23247" y2="63844"/>
                        <a14:backgroundMark x1="23247" y1="63844" x2="19171" y2="67875"/>
                        <a14:backgroundMark x1="19171" y1="67875" x2="24185" y2="71498"/>
                        <a14:backgroundMark x1="24185" y1="71498" x2="27038" y2="71498"/>
                        <a14:backgroundMark x1="15693" y1="75366" x2="25217" y2="73392"/>
                        <a14:backgroundMark x1="25217" y1="73392" x2="20313" y2="75936"/>
                        <a14:backgroundMark x1="20313" y1="75936" x2="30326" y2="74939"/>
                        <a14:backgroundMark x1="30326" y1="74939" x2="30394" y2="73046"/>
                        <a14:backgroundMark x1="43804" y1="42895" x2="44321" y2="40004"/>
                        <a14:backgroundMark x1="40856" y1="44442" x2="44973" y2="42712"/>
                        <a14:backgroundMark x1="45054" y1="39251" x2="41712" y2="45114"/>
                        <a14:backgroundMark x1="41712" y1="45114" x2="45380" y2="40717"/>
                        <a14:backgroundMark x1="45380" y1="40717" x2="45217" y2="42101"/>
                        <a14:backgroundMark x1="37228" y1="53461" x2="37391" y2="53950"/>
                        <a14:backgroundMark x1="36739" y1="53950" x2="36821" y2="54072"/>
                        <a14:backgroundMark x1="32446" y1="66429" x2="30272" y2="73168"/>
                        <a14:backgroundMark x1="30272" y1="73168" x2="31793" y2="68526"/>
                        <a14:backgroundMark x1="30720" y1="74572" x2="16264" y2="78888"/>
                        <a14:backgroundMark x1="16264" y1="78888" x2="26685" y2="75020"/>
                        <a14:backgroundMark x1="26685" y1="75020" x2="21916" y2="77056"/>
                        <a14:backgroundMark x1="21916" y1="77056" x2="26848" y2="75428"/>
                        <a14:backgroundMark x1="26848" y1="75428" x2="22364" y2="78156"/>
                        <a14:backgroundMark x1="22364" y1="78156" x2="17269" y2="77524"/>
                        <a14:backgroundMark x1="17269" y1="77524" x2="15677" y2="79754"/>
                        <a14:backgroundMark x1="22649" y1="76669" x2="17772" y2="76934"/>
                        <a14:backgroundMark x1="17772" y1="76934" x2="27704" y2="73208"/>
                        <a14:backgroundMark x1="27704" y1="73208" x2="23057" y2="76303"/>
                        <a14:backgroundMark x1="23057" y1="76303" x2="18030" y2="76954"/>
                        <a14:backgroundMark x1="15527" y1="79571" x2="14212" y2="80945"/>
                        <a14:backgroundMark x1="18030" y1="76954" x2="16172" y2="78896"/>
                        <a14:backgroundMark x1="12133" y1="84636" x2="11128" y2="86421"/>
                        <a14:backgroundMark x1="14212" y1="80945" x2="12306" y2="84329"/>
                        <a14:backgroundMark x1="11128" y1="86421" x2="11114" y2="86787"/>
                        <a14:backgroundMark x1="27758" y1="76303" x2="28736" y2="74328"/>
                        <a14:backgroundMark x1="72323" y1="61971" x2="73723" y2="77117"/>
                        <a14:backgroundMark x1="73723" y1="77117" x2="75571" y2="70338"/>
                        <a14:backgroundMark x1="75571" y1="70338" x2="73533" y2="63823"/>
                        <a14:backgroundMark x1="73533" y1="63823" x2="74470" y2="79214"/>
                        <a14:backgroundMark x1="74470" y1="79214" x2="74552" y2="64108"/>
                        <a14:backgroundMark x1="74552" y1="64108" x2="75380" y2="71702"/>
                        <a14:backgroundMark x1="75380" y1="71702" x2="74538" y2="64597"/>
                        <a14:backgroundMark x1="74538" y1="64597" x2="72826" y2="71621"/>
                        <a14:backgroundMark x1="72826" y1="71621" x2="72745" y2="66287"/>
                        <a14:backgroundMark x1="72160" y1="66164" x2="72826" y2="69992"/>
                        <a14:backgroundMark x1="55516" y1="9263" x2="60448" y2="9976"/>
                        <a14:backgroundMark x1="60448" y1="9976" x2="55802" y2="10871"/>
                        <a14:backgroundMark x1="55802" y1="10871" x2="65082" y2="17956"/>
                        <a14:backgroundMark x1="65082" y1="17956" x2="67011" y2="24613"/>
                        <a14:backgroundMark x1="67011" y1="24613" x2="66073" y2="44686"/>
                        <a14:backgroundMark x1="61780" y1="17529" x2="57649" y2="13823"/>
                        <a14:backgroundMark x1="57649" y1="13823" x2="61345" y2="18119"/>
                        <a14:backgroundMark x1="61345" y1="18119" x2="61454" y2="18139"/>
                        <a14:backgroundMark x1="60788" y1="14068" x2="55734" y2="14190"/>
                        <a14:backgroundMark x1="55734" y1="14190" x2="59307" y2="12093"/>
                        <a14:backgroundMark x1="55190" y1="13823" x2="59810" y2="15309"/>
                        <a14:backgroundMark x1="65408" y1="39007" x2="65938" y2="45949"/>
                        <a14:backgroundMark x1="65938" y1="45949" x2="66236" y2="45562"/>
                        <a14:backgroundMark x1="28832" y1="72353" x2="29076" y2="74206"/>
                        <a14:backgroundMark x1="29973" y1="76059" x2="29321" y2="72353"/>
                        <a14:backgroundMark x1="30149" y1="72964" x2="29239" y2="74572"/>
                        <a14:backgroundMark x1="25693" y1="76181" x2="29239" y2="75794"/>
                        <a14:backgroundMark x1="29239" y1="75794" x2="28410" y2="76425"/>
                        <a14:backgroundMark x1="25611" y1="76792" x2="30231" y2="76792"/>
                        <a14:backgroundMark x1="15965" y1="78400" x2="15068" y2="78766"/>
                        <a14:backgroundMark x1="65924" y1="45399" x2="65421" y2="40371"/>
                        <a14:backgroundMark x1="67948" y1="46967" x2="67704" y2="46213"/>
                        <a14:backgroundMark x1="67160" y1="45847" x2="67446" y2="45704"/>
                        <a14:backgroundMark x1="74063" y1="75183" x2="74063" y2="76669"/>
                        <a14:backgroundMark x1="15883" y1="78888" x2="11033" y2="84568"/>
                        <a14:backgroundMark x1="13668" y1="81107" x2="13587" y2="80497"/>
                        <a14:backgroundMark x1="15842" y1="78705" x2="15014" y2="79051"/>
                        <a14:backgroundMark x1="15136" y1="79397" x2="15489" y2="77830"/>
                        <a14:backgroundMark x1="12201" y1="80456" x2="11848" y2="82573"/>
                        <a14:backgroundMark x1="66005" y1="39536" x2="67500" y2="47659"/>
                        <a14:backgroundMark x1="67500" y1="47659" x2="66236" y2="39902"/>
                        <a14:backgroundMark x1="53696" y1="14251" x2="53696" y2="14251"/>
                        <a14:backgroundMark x1="52989" y1="14434" x2="54280" y2="14251"/>
                        <a14:backgroundMark x1="54511" y1="14251" x2="52636" y2="14251"/>
                        <a14:backgroundMark x1="73967" y1="77484" x2="74198" y2="77993"/>
                        <a14:backgroundMark x1="73505" y1="76242" x2="74783" y2="81861"/>
                        <a14:backgroundMark x1="74905" y1="77830" x2="74783" y2="82044"/>
                        <a14:backgroundMark x1="73845" y1="76588" x2="75258" y2="81698"/>
                        <a14:backgroundMark x1="65177" y1="38498" x2="65883" y2="46702"/>
                        <a14:backgroundMark x1="65883" y1="46702" x2="64823" y2="45521"/>
                        <a14:backgroundMark x1="65299" y1="45338" x2="67405" y2="47455"/>
                        <a14:backgroundMark x1="65177" y1="40248" x2="65883" y2="40248"/>
                        <a14:backgroundMark x1="64592" y1="42712" x2="64592" y2="42712"/>
                        <a14:backgroundMark x1="65408" y1="42875" x2="64715" y2="41470"/>
                        <a14:backgroundMark x1="64823" y1="45155" x2="64823" y2="41999"/>
                        <a14:backgroundMark x1="36576" y1="54296" x2="30951" y2="72374"/>
                        <a14:backgroundMark x1="54049" y1="13721" x2="54864" y2="14434"/>
                        <a14:backgroundMark x1="53465" y1="14251" x2="53927" y2="14251"/>
                        <a14:backgroundMark x1="15951" y1="77993" x2="14307" y2="79235"/>
                        <a14:backgroundMark x1="12867" y1="82634" x2="13043" y2="82329"/>
                        <a14:backgroundMark x1="12745" y1="82899" x2="10761" y2="87948"/>
                      </a14:backgroundRemoval>
                    </a14:imgEffect>
                  </a14:imgLayer>
                </a14:imgProps>
              </a:ext>
            </a:extLst>
          </a:blip>
          <a:srcRect l="9156" t="9635" r="18991"/>
          <a:stretch/>
        </p:blipFill>
        <p:spPr>
          <a:xfrm>
            <a:off x="7828493" y="2303535"/>
            <a:ext cx="1957819" cy="1643277"/>
          </a:xfrm>
          <a:prstGeom prst="rect">
            <a:avLst/>
          </a:prstGeom>
        </p:spPr>
      </p:pic>
      <p:sp>
        <p:nvSpPr>
          <p:cNvPr id="4" name="Title 4">
            <a:extLst>
              <a:ext uri="{FF2B5EF4-FFF2-40B4-BE49-F238E27FC236}">
                <a16:creationId xmlns:a16="http://schemas.microsoft.com/office/drawing/2014/main" id="{073C39F4-227A-4DE2-B82B-DFAEFD9E35E0}"/>
              </a:ext>
            </a:extLst>
          </p:cNvPr>
          <p:cNvSpPr>
            <a:spLocks noGrp="1"/>
          </p:cNvSpPr>
          <p:nvPr>
            <p:ph type="title"/>
          </p:nvPr>
        </p:nvSpPr>
        <p:spPr>
          <a:xfrm>
            <a:off x="628650" y="222474"/>
            <a:ext cx="10927080" cy="1223490"/>
          </a:xfrm>
        </p:spPr>
        <p:txBody>
          <a:bodyPr>
            <a:noAutofit/>
          </a:bodyPr>
          <a:lstStyle/>
          <a:p>
            <a:pPr algn="ctr"/>
            <a:r>
              <a:rPr lang="es-MX" sz="7200" dirty="0"/>
              <a:t>Línea del tiempo de FAFSA</a:t>
            </a:r>
            <a:endParaRPr lang="es-MX" sz="7200" dirty="0">
              <a:solidFill>
                <a:srgbClr val="FFC845"/>
              </a:solidFill>
            </a:endParaRPr>
          </a:p>
        </p:txBody>
      </p:sp>
      <p:sp>
        <p:nvSpPr>
          <p:cNvPr id="5" name="TextBox 4">
            <a:extLst>
              <a:ext uri="{FF2B5EF4-FFF2-40B4-BE49-F238E27FC236}">
                <a16:creationId xmlns:a16="http://schemas.microsoft.com/office/drawing/2014/main" id="{800B6629-5F65-4F45-B395-F36D3F76D4C0}"/>
              </a:ext>
            </a:extLst>
          </p:cNvPr>
          <p:cNvSpPr txBox="1"/>
          <p:nvPr/>
        </p:nvSpPr>
        <p:spPr>
          <a:xfrm>
            <a:off x="108499" y="3648354"/>
            <a:ext cx="1069848" cy="830997"/>
          </a:xfrm>
          <a:prstGeom prst="rect">
            <a:avLst/>
          </a:prstGeom>
          <a:noFill/>
        </p:spPr>
        <p:txBody>
          <a:bodyPr wrap="square" rtlCol="0">
            <a:spAutoFit/>
          </a:bodyPr>
          <a:lstStyle/>
          <a:p>
            <a:pPr algn="ctr"/>
            <a:r>
              <a:rPr lang="es-MX" sz="1600" b="1" dirty="0">
                <a:latin typeface="AvantGarde Bk BT" panose="020B0402020202020204" pitchFamily="34" charset="0"/>
              </a:rPr>
              <a:t>El primer día del grado 12</a:t>
            </a:r>
          </a:p>
        </p:txBody>
      </p:sp>
      <p:sp>
        <p:nvSpPr>
          <p:cNvPr id="6" name="TextBox 5">
            <a:extLst>
              <a:ext uri="{FF2B5EF4-FFF2-40B4-BE49-F238E27FC236}">
                <a16:creationId xmlns:a16="http://schemas.microsoft.com/office/drawing/2014/main" id="{E2042D24-C931-485E-ABC3-97D9E580836F}"/>
              </a:ext>
            </a:extLst>
          </p:cNvPr>
          <p:cNvSpPr txBox="1"/>
          <p:nvPr/>
        </p:nvSpPr>
        <p:spPr>
          <a:xfrm>
            <a:off x="10737588" y="3768221"/>
            <a:ext cx="1425754" cy="584775"/>
          </a:xfrm>
          <a:prstGeom prst="rect">
            <a:avLst/>
          </a:prstGeom>
          <a:noFill/>
        </p:spPr>
        <p:txBody>
          <a:bodyPr wrap="square" rtlCol="0">
            <a:spAutoFit/>
          </a:bodyPr>
          <a:lstStyle/>
          <a:p>
            <a:pPr algn="ctr"/>
            <a:r>
              <a:rPr lang="es-MX" sz="1600" b="1" dirty="0">
                <a:latin typeface="AvantGarde Bk BT" panose="020B0402020202020204" pitchFamily="34" charset="0"/>
              </a:rPr>
              <a:t>Primer día de la universidad</a:t>
            </a:r>
          </a:p>
        </p:txBody>
      </p:sp>
      <p:sp>
        <p:nvSpPr>
          <p:cNvPr id="9" name="TextBox 8">
            <a:extLst>
              <a:ext uri="{FF2B5EF4-FFF2-40B4-BE49-F238E27FC236}">
                <a16:creationId xmlns:a16="http://schemas.microsoft.com/office/drawing/2014/main" id="{D8544384-D75F-41BD-91E4-89F110D7C354}"/>
              </a:ext>
            </a:extLst>
          </p:cNvPr>
          <p:cNvSpPr txBox="1"/>
          <p:nvPr/>
        </p:nvSpPr>
        <p:spPr>
          <a:xfrm>
            <a:off x="1916144" y="5651563"/>
            <a:ext cx="2478952" cy="800219"/>
          </a:xfrm>
          <a:prstGeom prst="rect">
            <a:avLst/>
          </a:prstGeom>
          <a:noFill/>
        </p:spPr>
        <p:txBody>
          <a:bodyPr wrap="square" rtlCol="0">
            <a:spAutoFit/>
          </a:bodyPr>
          <a:lstStyle/>
          <a:p>
            <a:pPr algn="ctr"/>
            <a:r>
              <a:rPr lang="es-MX" sz="1600" dirty="0"/>
              <a:t>Completar verificación</a:t>
            </a:r>
          </a:p>
          <a:p>
            <a:pPr algn="ctr"/>
            <a:r>
              <a:rPr lang="es-MX" sz="1600" dirty="0"/>
              <a:t>(solo si fue seleccionado)</a:t>
            </a:r>
          </a:p>
          <a:p>
            <a:pPr algn="ctr"/>
            <a:r>
              <a:rPr lang="es-MX" sz="1400" dirty="0"/>
              <a:t>(invierno/primavera)</a:t>
            </a:r>
            <a:endParaRPr lang="es-MX" sz="1200" dirty="0"/>
          </a:p>
        </p:txBody>
      </p:sp>
      <p:sp>
        <p:nvSpPr>
          <p:cNvPr id="10" name="TextBox 9">
            <a:extLst>
              <a:ext uri="{FF2B5EF4-FFF2-40B4-BE49-F238E27FC236}">
                <a16:creationId xmlns:a16="http://schemas.microsoft.com/office/drawing/2014/main" id="{1F01D7AD-5F1C-40DD-917E-B7D3F0725839}"/>
              </a:ext>
            </a:extLst>
          </p:cNvPr>
          <p:cNvSpPr txBox="1"/>
          <p:nvPr/>
        </p:nvSpPr>
        <p:spPr>
          <a:xfrm>
            <a:off x="5075084" y="5619453"/>
            <a:ext cx="2478952" cy="1015663"/>
          </a:xfrm>
          <a:prstGeom prst="rect">
            <a:avLst/>
          </a:prstGeom>
          <a:noFill/>
        </p:spPr>
        <p:txBody>
          <a:bodyPr wrap="square" rtlCol="0">
            <a:spAutoFit/>
          </a:bodyPr>
          <a:lstStyle/>
          <a:p>
            <a:pPr algn="ctr"/>
            <a:r>
              <a:rPr lang="es-MX" sz="1600" dirty="0"/>
              <a:t>Complete el asesoramiento de ingreso y firme MPN </a:t>
            </a:r>
          </a:p>
          <a:p>
            <a:pPr algn="ctr"/>
            <a:r>
              <a:rPr lang="es-MX" sz="1400" dirty="0"/>
              <a:t>(si piensa utilizar préstamos federales para estudiantes)</a:t>
            </a:r>
            <a:endParaRPr lang="es-MX" dirty="0"/>
          </a:p>
        </p:txBody>
      </p:sp>
      <p:pic>
        <p:nvPicPr>
          <p:cNvPr id="11" name="Picture 10">
            <a:extLst>
              <a:ext uri="{FF2B5EF4-FFF2-40B4-BE49-F238E27FC236}">
                <a16:creationId xmlns:a16="http://schemas.microsoft.com/office/drawing/2014/main" id="{9FC0AAB6-3F3D-414F-BC53-1B8DE7BD4F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43" r="13107"/>
          <a:stretch/>
        </p:blipFill>
        <p:spPr>
          <a:xfrm>
            <a:off x="5569528" y="4109060"/>
            <a:ext cx="1490064" cy="1470593"/>
          </a:xfrm>
          <a:prstGeom prst="rect">
            <a:avLst/>
          </a:prstGeom>
        </p:spPr>
      </p:pic>
      <p:pic>
        <p:nvPicPr>
          <p:cNvPr id="12" name="Picture 11">
            <a:extLst>
              <a:ext uri="{FF2B5EF4-FFF2-40B4-BE49-F238E27FC236}">
                <a16:creationId xmlns:a16="http://schemas.microsoft.com/office/drawing/2014/main" id="{EA7D88C8-6F87-4044-BD84-C530C17AE0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444"/>
          <a:stretch/>
        </p:blipFill>
        <p:spPr>
          <a:xfrm>
            <a:off x="2337957" y="3994504"/>
            <a:ext cx="1683162" cy="1568145"/>
          </a:xfrm>
          <a:prstGeom prst="rect">
            <a:avLst/>
          </a:prstGeom>
        </p:spPr>
      </p:pic>
      <p:sp>
        <p:nvSpPr>
          <p:cNvPr id="13" name="TextBox 12">
            <a:extLst>
              <a:ext uri="{FF2B5EF4-FFF2-40B4-BE49-F238E27FC236}">
                <a16:creationId xmlns:a16="http://schemas.microsoft.com/office/drawing/2014/main" id="{D5BDC118-CCAA-4F5C-AA60-B0F98C812C56}"/>
              </a:ext>
            </a:extLst>
          </p:cNvPr>
          <p:cNvSpPr txBox="1"/>
          <p:nvPr/>
        </p:nvSpPr>
        <p:spPr>
          <a:xfrm>
            <a:off x="7643117" y="1519787"/>
            <a:ext cx="3444269" cy="800219"/>
          </a:xfrm>
          <a:prstGeom prst="rect">
            <a:avLst/>
          </a:prstGeom>
          <a:noFill/>
        </p:spPr>
        <p:txBody>
          <a:bodyPr wrap="square" rtlCol="0">
            <a:spAutoFit/>
          </a:bodyPr>
          <a:lstStyle/>
          <a:p>
            <a:pPr algn="ctr"/>
            <a:r>
              <a:rPr lang="es-MX" sz="1600" dirty="0"/>
              <a:t>Si es elegible para el trabajo y estudio, aplique para trabajos por el campus</a:t>
            </a:r>
          </a:p>
          <a:p>
            <a:pPr algn="ctr"/>
            <a:r>
              <a:rPr lang="es-MX" sz="1400" dirty="0"/>
              <a:t>(verano y todo el año)</a:t>
            </a:r>
          </a:p>
        </p:txBody>
      </p:sp>
      <p:sp>
        <p:nvSpPr>
          <p:cNvPr id="14" name="TextBox 13">
            <a:extLst>
              <a:ext uri="{FF2B5EF4-FFF2-40B4-BE49-F238E27FC236}">
                <a16:creationId xmlns:a16="http://schemas.microsoft.com/office/drawing/2014/main" id="{B76AC3B9-E786-4A37-8410-D9C398392703}"/>
              </a:ext>
            </a:extLst>
          </p:cNvPr>
          <p:cNvSpPr txBox="1"/>
          <p:nvPr/>
        </p:nvSpPr>
        <p:spPr>
          <a:xfrm>
            <a:off x="405991" y="1534878"/>
            <a:ext cx="2773547" cy="553998"/>
          </a:xfrm>
          <a:prstGeom prst="rect">
            <a:avLst/>
          </a:prstGeom>
          <a:noFill/>
        </p:spPr>
        <p:txBody>
          <a:bodyPr wrap="square" rtlCol="0">
            <a:spAutoFit/>
          </a:bodyPr>
          <a:lstStyle/>
          <a:p>
            <a:pPr algn="ctr"/>
            <a:r>
              <a:rPr lang="es-MX" sz="1600" dirty="0"/>
              <a:t>Crear un FSA ID y llenar FAFSA</a:t>
            </a:r>
          </a:p>
          <a:p>
            <a:pPr algn="ctr"/>
            <a:r>
              <a:rPr lang="es-MX" sz="1400" dirty="0"/>
              <a:t>(el otoño)</a:t>
            </a:r>
            <a:endParaRPr lang="es-MX" sz="1200" dirty="0"/>
          </a:p>
        </p:txBody>
      </p:sp>
      <p:sp>
        <p:nvSpPr>
          <p:cNvPr id="15" name="TextBox 14">
            <a:extLst>
              <a:ext uri="{FF2B5EF4-FFF2-40B4-BE49-F238E27FC236}">
                <a16:creationId xmlns:a16="http://schemas.microsoft.com/office/drawing/2014/main" id="{7D6C03E4-4E15-4BDF-AA57-65E8D24E6793}"/>
              </a:ext>
            </a:extLst>
          </p:cNvPr>
          <p:cNvSpPr txBox="1"/>
          <p:nvPr/>
        </p:nvSpPr>
        <p:spPr>
          <a:xfrm>
            <a:off x="8305302" y="5766514"/>
            <a:ext cx="3136057" cy="584775"/>
          </a:xfrm>
          <a:prstGeom prst="rect">
            <a:avLst/>
          </a:prstGeom>
          <a:noFill/>
        </p:spPr>
        <p:txBody>
          <a:bodyPr wrap="square" rtlCol="0">
            <a:spAutoFit/>
          </a:bodyPr>
          <a:lstStyle/>
          <a:p>
            <a:pPr algn="ctr"/>
            <a:r>
              <a:rPr lang="es-MX" sz="1600" dirty="0"/>
              <a:t>Su universidad distribuirá ayuda financiera cada semestre</a:t>
            </a:r>
          </a:p>
        </p:txBody>
      </p:sp>
      <p:pic>
        <p:nvPicPr>
          <p:cNvPr id="16" name="Picture 15">
            <a:extLst>
              <a:ext uri="{FF2B5EF4-FFF2-40B4-BE49-F238E27FC236}">
                <a16:creationId xmlns:a16="http://schemas.microsoft.com/office/drawing/2014/main" id="{3EF54535-F372-4909-B76C-2C013267C1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15" t="6478" r="16761" b="16174"/>
          <a:stretch/>
        </p:blipFill>
        <p:spPr>
          <a:xfrm>
            <a:off x="1147125" y="2297156"/>
            <a:ext cx="1447041" cy="1658068"/>
          </a:xfrm>
          <a:prstGeom prst="rect">
            <a:avLst/>
          </a:prstGeom>
        </p:spPr>
      </p:pic>
      <p:pic>
        <p:nvPicPr>
          <p:cNvPr id="17" name="Picture 16">
            <a:extLst>
              <a:ext uri="{FF2B5EF4-FFF2-40B4-BE49-F238E27FC236}">
                <a16:creationId xmlns:a16="http://schemas.microsoft.com/office/drawing/2014/main" id="{B9EF9F74-423A-4856-9BB0-BD63B543B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958" r="26635"/>
          <a:stretch/>
        </p:blipFill>
        <p:spPr>
          <a:xfrm>
            <a:off x="9045757" y="4122655"/>
            <a:ext cx="2035860" cy="1536167"/>
          </a:xfrm>
          <a:prstGeom prst="rect">
            <a:avLst/>
          </a:prstGeom>
        </p:spPr>
      </p:pic>
      <p:cxnSp>
        <p:nvCxnSpPr>
          <p:cNvPr id="18" name="Straight Connector 17">
            <a:extLst>
              <a:ext uri="{FF2B5EF4-FFF2-40B4-BE49-F238E27FC236}">
                <a16:creationId xmlns:a16="http://schemas.microsoft.com/office/drawing/2014/main" id="{10374B52-EBA8-4AD4-AD1E-F9B108D4AF22}"/>
              </a:ext>
            </a:extLst>
          </p:cNvPr>
          <p:cNvCxnSpPr>
            <a:cxnSpLocks/>
            <a:stCxn id="5" idx="3"/>
            <a:endCxn id="6" idx="1"/>
          </p:cNvCxnSpPr>
          <p:nvPr/>
        </p:nvCxnSpPr>
        <p:spPr>
          <a:xfrm flipV="1">
            <a:off x="1178347" y="4060609"/>
            <a:ext cx="9559241" cy="3244"/>
          </a:xfrm>
          <a:prstGeom prst="line">
            <a:avLst/>
          </a:prstGeom>
          <a:ln w="38100">
            <a:solidFill>
              <a:srgbClr val="FFC84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40B801-E84E-4852-822E-D46C5C5DACDE}"/>
              </a:ext>
            </a:extLst>
          </p:cNvPr>
          <p:cNvSpPr txBox="1"/>
          <p:nvPr/>
        </p:nvSpPr>
        <p:spPr>
          <a:xfrm>
            <a:off x="3833618" y="1528430"/>
            <a:ext cx="2675250" cy="1015663"/>
          </a:xfrm>
          <a:prstGeom prst="rect">
            <a:avLst/>
          </a:prstGeom>
          <a:noFill/>
        </p:spPr>
        <p:txBody>
          <a:bodyPr wrap="square" rtlCol="0">
            <a:spAutoFit/>
          </a:bodyPr>
          <a:lstStyle/>
          <a:p>
            <a:pPr algn="ctr"/>
            <a:r>
              <a:rPr lang="es-MX" sz="1600" dirty="0"/>
              <a:t>Recibir, completar, y devolver la carta de oferta</a:t>
            </a:r>
          </a:p>
          <a:p>
            <a:pPr algn="ctr"/>
            <a:r>
              <a:rPr lang="es-MX" sz="1400" dirty="0"/>
              <a:t>(invierno/primavera)</a:t>
            </a:r>
          </a:p>
          <a:p>
            <a:pPr algn="ctr"/>
            <a:endParaRPr lang="es-MX" sz="1400" dirty="0"/>
          </a:p>
        </p:txBody>
      </p:sp>
      <p:pic>
        <p:nvPicPr>
          <p:cNvPr id="20" name="Picture 19">
            <a:extLst>
              <a:ext uri="{FF2B5EF4-FFF2-40B4-BE49-F238E27FC236}">
                <a16:creationId xmlns:a16="http://schemas.microsoft.com/office/drawing/2014/main" id="{200C3217-EEFC-4159-8104-06812A7AB5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65" t="19827"/>
          <a:stretch/>
        </p:blipFill>
        <p:spPr>
          <a:xfrm>
            <a:off x="4399785" y="2297156"/>
            <a:ext cx="1544276" cy="1628637"/>
          </a:xfrm>
          <a:prstGeom prst="rect">
            <a:avLst/>
          </a:prstGeom>
        </p:spPr>
      </p:pic>
      <p:sp>
        <p:nvSpPr>
          <p:cNvPr id="21" name="Minus Sign 20">
            <a:extLst>
              <a:ext uri="{FF2B5EF4-FFF2-40B4-BE49-F238E27FC236}">
                <a16:creationId xmlns:a16="http://schemas.microsoft.com/office/drawing/2014/main" id="{BA492151-4B18-4085-98FB-2ABE89AB2698}"/>
              </a:ext>
            </a:extLst>
          </p:cNvPr>
          <p:cNvSpPr/>
          <p:nvPr/>
        </p:nvSpPr>
        <p:spPr>
          <a:xfrm rot="5400000">
            <a:off x="1690765" y="3985328"/>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Minus Sign 21">
            <a:extLst>
              <a:ext uri="{FF2B5EF4-FFF2-40B4-BE49-F238E27FC236}">
                <a16:creationId xmlns:a16="http://schemas.microsoft.com/office/drawing/2014/main" id="{2D5F4C00-EBAB-4DBB-BEF5-EA3CA7F05D32}"/>
              </a:ext>
            </a:extLst>
          </p:cNvPr>
          <p:cNvSpPr/>
          <p:nvPr/>
        </p:nvSpPr>
        <p:spPr>
          <a:xfrm rot="5400000">
            <a:off x="3057296" y="3991632"/>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Minus Sign 22">
            <a:extLst>
              <a:ext uri="{FF2B5EF4-FFF2-40B4-BE49-F238E27FC236}">
                <a16:creationId xmlns:a16="http://schemas.microsoft.com/office/drawing/2014/main" id="{C33E6793-D001-4915-ADA7-9E7A8151845A}"/>
              </a:ext>
            </a:extLst>
          </p:cNvPr>
          <p:cNvSpPr/>
          <p:nvPr/>
        </p:nvSpPr>
        <p:spPr>
          <a:xfrm rot="5400000">
            <a:off x="5064221" y="4002004"/>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Minus Sign 23">
            <a:extLst>
              <a:ext uri="{FF2B5EF4-FFF2-40B4-BE49-F238E27FC236}">
                <a16:creationId xmlns:a16="http://schemas.microsoft.com/office/drawing/2014/main" id="{10F1B681-DE28-4939-A1B8-D20D47DA1A09}"/>
              </a:ext>
            </a:extLst>
          </p:cNvPr>
          <p:cNvSpPr/>
          <p:nvPr/>
        </p:nvSpPr>
        <p:spPr>
          <a:xfrm rot="5400000">
            <a:off x="6035075" y="3996533"/>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Minus Sign 24">
            <a:extLst>
              <a:ext uri="{FF2B5EF4-FFF2-40B4-BE49-F238E27FC236}">
                <a16:creationId xmlns:a16="http://schemas.microsoft.com/office/drawing/2014/main" id="{6321FECD-A3FA-491F-B178-241E3BFF5A13}"/>
              </a:ext>
            </a:extLst>
          </p:cNvPr>
          <p:cNvSpPr/>
          <p:nvPr/>
        </p:nvSpPr>
        <p:spPr>
          <a:xfrm rot="5400000">
            <a:off x="8908726" y="4002005"/>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Minus Sign 25">
            <a:extLst>
              <a:ext uri="{FF2B5EF4-FFF2-40B4-BE49-F238E27FC236}">
                <a16:creationId xmlns:a16="http://schemas.microsoft.com/office/drawing/2014/main" id="{15232D41-4266-49C5-BD7C-D8DDFE90B8FB}"/>
              </a:ext>
            </a:extLst>
          </p:cNvPr>
          <p:cNvSpPr/>
          <p:nvPr/>
        </p:nvSpPr>
        <p:spPr>
          <a:xfrm rot="5400000">
            <a:off x="9812407" y="4007737"/>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45092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tout image of a female student.">
            <a:extLst>
              <a:ext uri="{FF2B5EF4-FFF2-40B4-BE49-F238E27FC236}">
                <a16:creationId xmlns:a16="http://schemas.microsoft.com/office/drawing/2014/main" id="{14E992DE-4F79-45CE-BD4B-D47469149FA0}"/>
              </a:ext>
            </a:extLst>
          </p:cNvPr>
          <p:cNvPicPr>
            <a:picLocks noChangeAspect="1"/>
          </p:cNvPicPr>
          <p:nvPr/>
        </p:nvPicPr>
        <p:blipFill rotWithShape="1">
          <a:blip r:embed="rId3"/>
          <a:srcRect l="43738" t="9166" r="24056" b="18001"/>
          <a:stretch/>
        </p:blipFill>
        <p:spPr>
          <a:xfrm>
            <a:off x="8266588" y="800100"/>
            <a:ext cx="4110602" cy="6200484"/>
          </a:xfrm>
          <a:prstGeom prst="rect">
            <a:avLst/>
          </a:prstGeom>
        </p:spPr>
      </p:pic>
      <p:sp>
        <p:nvSpPr>
          <p:cNvPr id="5" name="Text Placeholder 3">
            <a:extLst>
              <a:ext uri="{FF2B5EF4-FFF2-40B4-BE49-F238E27FC236}">
                <a16:creationId xmlns:a16="http://schemas.microsoft.com/office/drawing/2014/main" id="{79D9C8B7-F0F8-4F30-B8A0-25B31BD5F644}"/>
              </a:ext>
            </a:extLst>
          </p:cNvPr>
          <p:cNvSpPr txBox="1">
            <a:spLocks/>
          </p:cNvSpPr>
          <p:nvPr/>
        </p:nvSpPr>
        <p:spPr>
          <a:xfrm>
            <a:off x="803165" y="1267460"/>
            <a:ext cx="7763714" cy="4790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s-MX" sz="2200" dirty="0" err="1"/>
              <a:t>Student</a:t>
            </a:r>
            <a:r>
              <a:rPr lang="es-MX" sz="2200" dirty="0"/>
              <a:t> </a:t>
            </a:r>
            <a:r>
              <a:rPr lang="es-MX" sz="2200" dirty="0" err="1"/>
              <a:t>Aid</a:t>
            </a:r>
            <a:r>
              <a:rPr lang="es-MX" sz="2200" dirty="0"/>
              <a:t> </a:t>
            </a:r>
            <a:r>
              <a:rPr lang="es-MX" sz="2200" dirty="0" err="1"/>
              <a:t>Index</a:t>
            </a:r>
            <a:r>
              <a:rPr lang="es-MX" sz="2200" dirty="0"/>
              <a:t> (SAI) = índice de ayuda federal para estudiantes</a:t>
            </a:r>
          </a:p>
          <a:p>
            <a:pPr marL="457200" indent="-457200"/>
            <a:r>
              <a:rPr lang="es-MX" sz="2200" dirty="0"/>
              <a:t>Las universidades usan su SAI para calcular la ayuda federal que usted puede recibir</a:t>
            </a:r>
          </a:p>
          <a:p>
            <a:pPr marL="914400" lvl="1" indent="-457200"/>
            <a:r>
              <a:rPr lang="es-MX" sz="2200" dirty="0"/>
              <a:t>Necesidad = El costo de asistir – el índice (SAI) – otra ayuda financiera (OFA)</a:t>
            </a:r>
          </a:p>
          <a:p>
            <a:pPr marL="457200" indent="-457200"/>
            <a:r>
              <a:rPr lang="es-MX" sz="2200" dirty="0"/>
              <a:t>Llenando FAFSA automaticamente genera su SAI</a:t>
            </a:r>
          </a:p>
          <a:p>
            <a:pPr marL="457200" indent="-457200"/>
            <a:r>
              <a:rPr lang="es-MX" sz="2200" dirty="0"/>
              <a:t>Una SAI pequeña significa que tiene más aceso a ayuda basada en su necesidad financiera</a:t>
            </a:r>
          </a:p>
          <a:p>
            <a:pPr marL="457200" indent="-457200"/>
            <a:r>
              <a:rPr lang="es-MX" sz="2200" dirty="0"/>
              <a:t>Si tiene una SAI alta, todavía es muy posible que hay opciones para recibir ayuda</a:t>
            </a:r>
          </a:p>
          <a:p>
            <a:pPr marL="457200" indent="-457200"/>
            <a:r>
              <a:rPr lang="es-MX" sz="2200" dirty="0"/>
              <a:t>También debe buscar otras maneras para pagar el costo de asistir la universidad</a:t>
            </a:r>
          </a:p>
          <a:p>
            <a:pPr marL="457200" indent="-457200"/>
            <a:r>
              <a:rPr lang="es-MX" sz="2200" dirty="0"/>
              <a:t>Tome en cuenta que mucha de la ayuda disponible requiere FAFSA</a:t>
            </a:r>
          </a:p>
        </p:txBody>
      </p:sp>
      <p:sp>
        <p:nvSpPr>
          <p:cNvPr id="4" name="Title 1">
            <a:extLst>
              <a:ext uri="{FF2B5EF4-FFF2-40B4-BE49-F238E27FC236}">
                <a16:creationId xmlns:a16="http://schemas.microsoft.com/office/drawing/2014/main" id="{3A3C0BD6-C9CF-4621-A3D0-943420DD4820}"/>
              </a:ext>
            </a:extLst>
          </p:cNvPr>
          <p:cNvSpPr>
            <a:spLocks noGrp="1"/>
          </p:cNvSpPr>
          <p:nvPr>
            <p:ph type="title"/>
          </p:nvPr>
        </p:nvSpPr>
        <p:spPr>
          <a:xfrm>
            <a:off x="659033" y="0"/>
            <a:ext cx="8690707" cy="1600200"/>
          </a:xfrm>
        </p:spPr>
        <p:txBody>
          <a:bodyPr anchor="ctr">
            <a:normAutofit/>
          </a:bodyPr>
          <a:lstStyle/>
          <a:p>
            <a:r>
              <a:rPr lang="es-MX" sz="4400" dirty="0">
                <a:solidFill>
                  <a:srgbClr val="FFC845"/>
                </a:solidFill>
              </a:rPr>
              <a:t>¿Que es el Student Aid Index (SAI)?</a:t>
            </a:r>
            <a:endParaRPr lang="es-MX" sz="2800" dirty="0">
              <a:solidFill>
                <a:srgbClr val="FFC845"/>
              </a:solidFill>
            </a:endParaRPr>
          </a:p>
        </p:txBody>
      </p:sp>
    </p:spTree>
    <p:extLst>
      <p:ext uri="{BB962C8B-B14F-4D97-AF65-F5344CB8AC3E}">
        <p14:creationId xmlns:p14="http://schemas.microsoft.com/office/powerpoint/2010/main" val="122450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3C0BD6-C9CF-4621-A3D0-943420DD4820}"/>
              </a:ext>
            </a:extLst>
          </p:cNvPr>
          <p:cNvSpPr>
            <a:spLocks noGrp="1"/>
          </p:cNvSpPr>
          <p:nvPr>
            <p:ph type="title"/>
          </p:nvPr>
        </p:nvSpPr>
        <p:spPr>
          <a:xfrm>
            <a:off x="659033" y="366338"/>
            <a:ext cx="7698157" cy="1600200"/>
          </a:xfrm>
        </p:spPr>
        <p:txBody>
          <a:bodyPr anchor="ctr">
            <a:normAutofit/>
          </a:bodyPr>
          <a:lstStyle/>
          <a:p>
            <a:r>
              <a:rPr lang="en-US" dirty="0"/>
              <a:t>¿</a:t>
            </a:r>
            <a:r>
              <a:rPr lang="en-US" dirty="0" err="1"/>
              <a:t>Qué</a:t>
            </a:r>
            <a:r>
              <a:rPr lang="en-US" dirty="0"/>
              <a:t> es la </a:t>
            </a:r>
            <a:r>
              <a:rPr lang="en-US" dirty="0" err="1"/>
              <a:t>verificación</a:t>
            </a:r>
            <a:r>
              <a:rPr lang="en-US" dirty="0"/>
              <a:t>?</a:t>
            </a:r>
            <a:endParaRPr lang="en-US" sz="2800" dirty="0">
              <a:solidFill>
                <a:srgbClr val="FFC845"/>
              </a:solidFill>
            </a:endParaRPr>
          </a:p>
        </p:txBody>
      </p:sp>
      <p:sp>
        <p:nvSpPr>
          <p:cNvPr id="5" name="Text Placeholder 3">
            <a:extLst>
              <a:ext uri="{FF2B5EF4-FFF2-40B4-BE49-F238E27FC236}">
                <a16:creationId xmlns:a16="http://schemas.microsoft.com/office/drawing/2014/main" id="{79D9C8B7-F0F8-4F30-B8A0-25B31BD5F644}"/>
              </a:ext>
            </a:extLst>
          </p:cNvPr>
          <p:cNvSpPr txBox="1">
            <a:spLocks/>
          </p:cNvSpPr>
          <p:nvPr/>
        </p:nvSpPr>
        <p:spPr>
          <a:xfrm>
            <a:off x="803165" y="1887346"/>
            <a:ext cx="6969235" cy="4151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s-ES" dirty="0"/>
              <a:t>El proceso de confirmar que la información que fue ingresada esta correcta en FAFSA</a:t>
            </a:r>
          </a:p>
          <a:p>
            <a:pPr marL="457200" indent="-457200"/>
            <a:r>
              <a:rPr lang="es-ES" dirty="0"/>
              <a:t>Solo algunas personas están seleccionadas cada año, no todos</a:t>
            </a:r>
            <a:endParaRPr lang="en-US" dirty="0"/>
          </a:p>
          <a:p>
            <a:pPr marL="457200" indent="-457200"/>
            <a:r>
              <a:rPr lang="es-ES" dirty="0"/>
              <a:t>Por lo general, la universidad procesa la verificación</a:t>
            </a:r>
            <a:endParaRPr lang="en-US" dirty="0"/>
          </a:p>
          <a:p>
            <a:pPr marL="457200" indent="-457200"/>
            <a:r>
              <a:rPr lang="es-ES" dirty="0"/>
              <a:t>La verificación no significa que hay un problema, tampoco significa que hizo algo mal</a:t>
            </a:r>
            <a:endParaRPr lang="en-US" sz="2400" dirty="0"/>
          </a:p>
        </p:txBody>
      </p:sp>
      <p:pic>
        <p:nvPicPr>
          <p:cNvPr id="6" name="Picture 5">
            <a:extLst>
              <a:ext uri="{FF2B5EF4-FFF2-40B4-BE49-F238E27FC236}">
                <a16:creationId xmlns:a16="http://schemas.microsoft.com/office/drawing/2014/main" id="{7DAA88F3-CADB-48E2-8492-AE6F5C76E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844" r="12396"/>
          <a:stretch/>
        </p:blipFill>
        <p:spPr>
          <a:xfrm>
            <a:off x="7287491" y="0"/>
            <a:ext cx="4904509" cy="6705600"/>
          </a:xfrm>
          <a:prstGeom prst="rect">
            <a:avLst/>
          </a:prstGeom>
        </p:spPr>
      </p:pic>
    </p:spTree>
    <p:extLst>
      <p:ext uri="{BB962C8B-B14F-4D97-AF65-F5344CB8AC3E}">
        <p14:creationId xmlns:p14="http://schemas.microsoft.com/office/powerpoint/2010/main" val="3268830565"/>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72736</TotalTime>
  <Words>3260</Words>
  <Application>Microsoft Office PowerPoint</Application>
  <PresentationFormat>Widescreen</PresentationFormat>
  <Paragraphs>308</Paragraphs>
  <Slides>32</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AvantGarde Bk BT</vt:lpstr>
      <vt:lpstr>Calibri</vt:lpstr>
      <vt:lpstr>Calibri Light</vt:lpstr>
      <vt:lpstr>Office Theme</vt:lpstr>
      <vt:lpstr>Llenar FAFSA</vt:lpstr>
      <vt:lpstr>¿Qué es educación superior?</vt:lpstr>
      <vt:lpstr>Maneras de pagar por los gastos de la universidad</vt:lpstr>
      <vt:lpstr>¿Qué es FAFSA?</vt:lpstr>
      <vt:lpstr>PowerPoint Presentation</vt:lpstr>
      <vt:lpstr>¿Que informacion pide FAFSA?</vt:lpstr>
      <vt:lpstr>Línea del tiempo de FAFSA</vt:lpstr>
      <vt:lpstr>¿Que es el Student Aid Index (SAI)?</vt:lpstr>
      <vt:lpstr>¿Qué es la verificación?</vt:lpstr>
      <vt:lpstr>¿Qué es una carta de oferta de ayuda financiera?</vt:lpstr>
      <vt:lpstr>Préstamos federales para estudiantes</vt:lpstr>
      <vt:lpstr>¿Qué es el asesoramiento de entrada? (Prestamos)</vt:lpstr>
      <vt:lpstr>¿Qué es el programa de trabajo y estudio (work-study)?</vt:lpstr>
      <vt:lpstr>Línea del tiempo de FAFSA</vt:lpstr>
      <vt:lpstr>Maneras de pagar por los gastos de la universidad</vt:lpstr>
      <vt:lpstr>Situaciones Distintas de Estudiantes</vt:lpstr>
      <vt:lpstr>El Aplazamiento</vt:lpstr>
      <vt:lpstr>¿Qué cosas se pueden aplazar?</vt:lpstr>
      <vt:lpstr>La forma de FERPA: Forma de divulgación de información del estudiante</vt:lpstr>
      <vt:lpstr>DREAMers, Inmigrantes, y Estudiantes Internacionales</vt:lpstr>
      <vt:lpstr>Terminos de elegibilidad para FAFSA</vt:lpstr>
      <vt:lpstr>Preguntas comunes de FAFSA: Padres que son personas indocumentadas</vt:lpstr>
      <vt:lpstr>Preguntas comunes de FAFSA: Eligible pero no ciudadano(a)</vt:lpstr>
      <vt:lpstr>Recursos sobre becas para estudiantes que son refugiados o asilados.</vt:lpstr>
      <vt:lpstr>Preguntas comunes sobre FAFSA: Estudiantes sin Elegibilidad</vt:lpstr>
      <vt:lpstr>Listas y bases de datos de becas para estudiante sin eligibilidad</vt:lpstr>
      <vt:lpstr>Legislación</vt:lpstr>
      <vt:lpstr>Preguntas comunes sobre FAFSA: Estudiantes Internacionales</vt:lpstr>
      <vt:lpstr>Servicios para estudiantes internacionales</vt:lpstr>
      <vt:lpstr>Maneras de pagar por los gastos de la universidad</vt:lpstr>
      <vt:lpstr>Preguntas?</vt:lpstr>
      <vt:lpstr>Recursos en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581</cp:revision>
  <dcterms:created xsi:type="dcterms:W3CDTF">2019-05-28T19:51:00Z</dcterms:created>
  <dcterms:modified xsi:type="dcterms:W3CDTF">2023-10-25T19:48:42Z</dcterms:modified>
</cp:coreProperties>
</file>