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786" r:id="rId2"/>
    <p:sldId id="787" r:id="rId3"/>
    <p:sldId id="793" r:id="rId4"/>
    <p:sldId id="794" r:id="rId5"/>
    <p:sldId id="795" r:id="rId6"/>
    <p:sldId id="796" r:id="rId7"/>
    <p:sldId id="797" r:id="rId8"/>
    <p:sldId id="798" r:id="rId9"/>
    <p:sldId id="799" r:id="rId10"/>
    <p:sldId id="800" r:id="rId11"/>
    <p:sldId id="801" r:id="rId12"/>
    <p:sldId id="802" r:id="rId13"/>
    <p:sldId id="803" r:id="rId14"/>
    <p:sldId id="804" r:id="rId15"/>
    <p:sldId id="836" r:id="rId16"/>
    <p:sldId id="837" r:id="rId17"/>
    <p:sldId id="838" r:id="rId18"/>
    <p:sldId id="839" r:id="rId19"/>
    <p:sldId id="852" r:id="rId20"/>
    <p:sldId id="840" r:id="rId21"/>
    <p:sldId id="844" r:id="rId22"/>
    <p:sldId id="846" r:id="rId23"/>
    <p:sldId id="854" r:id="rId24"/>
    <p:sldId id="855" r:id="rId25"/>
    <p:sldId id="80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65756AB-CFA1-4731-8DD3-59CBD3371AE9}">
          <p14:sldIdLst>
            <p14:sldId id="786"/>
            <p14:sldId id="787"/>
            <p14:sldId id="793"/>
            <p14:sldId id="794"/>
            <p14:sldId id="795"/>
            <p14:sldId id="796"/>
            <p14:sldId id="797"/>
            <p14:sldId id="798"/>
            <p14:sldId id="799"/>
            <p14:sldId id="800"/>
            <p14:sldId id="801"/>
            <p14:sldId id="802"/>
            <p14:sldId id="803"/>
            <p14:sldId id="804"/>
            <p14:sldId id="836"/>
            <p14:sldId id="837"/>
            <p14:sldId id="838"/>
            <p14:sldId id="839"/>
            <p14:sldId id="852"/>
            <p14:sldId id="840"/>
            <p14:sldId id="844"/>
            <p14:sldId id="846"/>
            <p14:sldId id="854"/>
            <p14:sldId id="855"/>
            <p14:sldId id="805"/>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Bradley" initials="KB" lastIdx="3" clrIdx="0">
    <p:extLst>
      <p:ext uri="{19B8F6BF-5375-455C-9EA6-DF929625EA0E}">
        <p15:presenceInfo xmlns:p15="http://schemas.microsoft.com/office/powerpoint/2012/main" userId="S-1-5-21-1599696121-1964574698-334091239-7169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D7"/>
    <a:srgbClr val="FFC845"/>
    <a:srgbClr val="33737F"/>
    <a:srgbClr val="DC4405"/>
    <a:srgbClr val="00AF66"/>
    <a:srgbClr val="40C1AC"/>
    <a:srgbClr val="304E93"/>
    <a:srgbClr val="323E48"/>
    <a:srgbClr val="97D700"/>
    <a:srgbClr val="00B5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81120" autoAdjust="0"/>
  </p:normalViewPr>
  <p:slideViewPr>
    <p:cSldViewPr snapToGrid="0" snapToObjects="1">
      <p:cViewPr varScale="1">
        <p:scale>
          <a:sx n="67" d="100"/>
          <a:sy n="67" d="100"/>
        </p:scale>
        <p:origin x="1070" y="48"/>
      </p:cViewPr>
      <p:guideLst>
        <p:guide orient="horz" pos="2184"/>
        <p:guide pos="3840"/>
      </p:guideLst>
    </p:cSldViewPr>
  </p:slideViewPr>
  <p:notesTextViewPr>
    <p:cViewPr>
      <p:scale>
        <a:sx n="75" d="100"/>
        <a:sy n="7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20E59-0EF7-4CCA-A75E-F9F68C3EDF55}"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46A8B-EC22-4FFD-9931-176D6EEE4EFA}" type="slidenum">
              <a:rPr lang="en-US" smtClean="0"/>
              <a:t>‹#›</a:t>
            </a:fld>
            <a:endParaRPr lang="en-US"/>
          </a:p>
        </p:txBody>
      </p:sp>
    </p:spTree>
    <p:extLst>
      <p:ext uri="{BB962C8B-B14F-4D97-AF65-F5344CB8AC3E}">
        <p14:creationId xmlns:p14="http://schemas.microsoft.com/office/powerpoint/2010/main" val="410877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31A46A8B-EC22-4FFD-9931-176D6EEE4EFA}" type="slidenum">
              <a:rPr lang="en-US" smtClean="0"/>
              <a:t>1</a:t>
            </a:fld>
            <a:endParaRPr lang="en-US"/>
          </a:p>
        </p:txBody>
      </p:sp>
    </p:spTree>
    <p:extLst>
      <p:ext uri="{BB962C8B-B14F-4D97-AF65-F5344CB8AC3E}">
        <p14:creationId xmlns:p14="http://schemas.microsoft.com/office/powerpoint/2010/main" val="4089846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our Utah colleges have a scholarship index where they take the GPA and standard test score (ACT/SAT) and calculate how large of a scholarship to give you. Many do this right when you apply to the college and you don’t have to fill out another application! However, we have a couple of college and universities that have a separate application for their scholarship opportunities, so don’t forget to ask about those. </a:t>
            </a:r>
          </a:p>
        </p:txBody>
      </p:sp>
      <p:sp>
        <p:nvSpPr>
          <p:cNvPr id="4" name="Slide Number Placeholder 3"/>
          <p:cNvSpPr>
            <a:spLocks noGrp="1"/>
          </p:cNvSpPr>
          <p:nvPr>
            <p:ph type="sldNum" sz="quarter" idx="5"/>
          </p:nvPr>
        </p:nvSpPr>
        <p:spPr/>
        <p:txBody>
          <a:bodyPr/>
          <a:lstStyle/>
          <a:p>
            <a:fld id="{31A46A8B-EC22-4FFD-9931-176D6EEE4EFA}" type="slidenum">
              <a:rPr lang="en-US" smtClean="0"/>
              <a:t>10</a:t>
            </a:fld>
            <a:endParaRPr lang="en-US"/>
          </a:p>
        </p:txBody>
      </p:sp>
    </p:spTree>
    <p:extLst>
      <p:ext uri="{BB962C8B-B14F-4D97-AF65-F5344CB8AC3E}">
        <p14:creationId xmlns:p14="http://schemas.microsoft.com/office/powerpoint/2010/main" val="3056185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asking about these benefits can even bring out different types of conversations.</a:t>
            </a:r>
          </a:p>
        </p:txBody>
      </p:sp>
      <p:sp>
        <p:nvSpPr>
          <p:cNvPr id="4" name="Slide Number Placeholder 3"/>
          <p:cNvSpPr>
            <a:spLocks noGrp="1"/>
          </p:cNvSpPr>
          <p:nvPr>
            <p:ph type="sldNum" sz="quarter" idx="5"/>
          </p:nvPr>
        </p:nvSpPr>
        <p:spPr/>
        <p:txBody>
          <a:bodyPr/>
          <a:lstStyle/>
          <a:p>
            <a:fld id="{31A46A8B-EC22-4FFD-9931-176D6EEE4EFA}" type="slidenum">
              <a:rPr lang="en-US" smtClean="0"/>
              <a:t>11</a:t>
            </a:fld>
            <a:endParaRPr lang="en-US"/>
          </a:p>
        </p:txBody>
      </p:sp>
    </p:spTree>
    <p:extLst>
      <p:ext uri="{BB962C8B-B14F-4D97-AF65-F5344CB8AC3E}">
        <p14:creationId xmlns:p14="http://schemas.microsoft.com/office/powerpoint/2010/main" val="3822539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aaaaaYou</a:t>
            </a:r>
            <a:r>
              <a:rPr lang="en-US" dirty="0"/>
              <a:t> have a higher chance to win a local scholarship than to win a national scholarship facing thousands of students.</a:t>
            </a:r>
          </a:p>
          <a:p>
            <a:pPr marL="0" indent="0">
              <a:buNone/>
            </a:pPr>
            <a:endParaRPr lang="en-US" dirty="0"/>
          </a:p>
          <a:p>
            <a:pPr marL="0" indent="0">
              <a:buNone/>
            </a:pPr>
            <a:r>
              <a:rPr lang="en-US" dirty="0"/>
              <a:t>Don’t underestimate smaller scholarships, usually those are less appealing to the majority of students (competition) and many small scholarships add up quickly.</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12</a:t>
            </a:fld>
            <a:endParaRPr lang="en-US"/>
          </a:p>
        </p:txBody>
      </p:sp>
    </p:spTree>
    <p:extLst>
      <p:ext uri="{BB962C8B-B14F-4D97-AF65-F5344CB8AC3E}">
        <p14:creationId xmlns:p14="http://schemas.microsoft.com/office/powerpoint/2010/main" val="2033938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careful of scams and fraudulent applications. Never pay to apply for a scholarship and use common sense, if a website looks sketchy then just leave and go to another more professional site.</a:t>
            </a:r>
          </a:p>
          <a:p>
            <a:endParaRPr lang="en-US" dirty="0"/>
          </a:p>
          <a:p>
            <a:r>
              <a:rPr lang="en-US" dirty="0"/>
              <a:t>Use these different scholarship search engines to look up scholarship that are specific to you. For example, look up scholarships specific to your race/ethnicity, gender identification, leadership, talents, hobbies, etc. </a:t>
            </a:r>
          </a:p>
        </p:txBody>
      </p:sp>
      <p:sp>
        <p:nvSpPr>
          <p:cNvPr id="4" name="Slide Number Placeholder 3"/>
          <p:cNvSpPr>
            <a:spLocks noGrp="1"/>
          </p:cNvSpPr>
          <p:nvPr>
            <p:ph type="sldNum" sz="quarter" idx="5"/>
          </p:nvPr>
        </p:nvSpPr>
        <p:spPr/>
        <p:txBody>
          <a:bodyPr/>
          <a:lstStyle/>
          <a:p>
            <a:fld id="{31A46A8B-EC22-4FFD-9931-176D6EEE4EFA}" type="slidenum">
              <a:rPr lang="en-US" smtClean="0"/>
              <a:t>13</a:t>
            </a:fld>
            <a:endParaRPr lang="en-US"/>
          </a:p>
        </p:txBody>
      </p:sp>
    </p:spTree>
    <p:extLst>
      <p:ext uri="{BB962C8B-B14F-4D97-AF65-F5344CB8AC3E}">
        <p14:creationId xmlns:p14="http://schemas.microsoft.com/office/powerpoint/2010/main" val="350998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know that one of our colleges in Utah (USU Eastern and statewide campuses) has over 70 scholarship opportunities that require the FAFSA but are not need-based? Filing the FAFSA is the first thing you should do your senior year. Doing it early on can help you avoid deadlines. There is nothing worse then completing the requirements for a scholarship that is due the next day and finding out that it requires the FAFSA. Unless you have zero issue filing the FAFSA with your parents then and there, you may lose your chance to even apply.</a:t>
            </a:r>
          </a:p>
        </p:txBody>
      </p:sp>
      <p:sp>
        <p:nvSpPr>
          <p:cNvPr id="4" name="Slide Number Placeholder 3"/>
          <p:cNvSpPr>
            <a:spLocks noGrp="1"/>
          </p:cNvSpPr>
          <p:nvPr>
            <p:ph type="sldNum" sz="quarter" idx="5"/>
          </p:nvPr>
        </p:nvSpPr>
        <p:spPr/>
        <p:txBody>
          <a:bodyPr/>
          <a:lstStyle/>
          <a:p>
            <a:fld id="{31A46A8B-EC22-4FFD-9931-176D6EEE4EFA}" type="slidenum">
              <a:rPr lang="en-US" smtClean="0"/>
              <a:t>14</a:t>
            </a:fld>
            <a:endParaRPr lang="en-US"/>
          </a:p>
        </p:txBody>
      </p:sp>
    </p:spTree>
    <p:extLst>
      <p:ext uri="{BB962C8B-B14F-4D97-AF65-F5344CB8AC3E}">
        <p14:creationId xmlns:p14="http://schemas.microsoft.com/office/powerpoint/2010/main" val="3917876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Introducing the Paying for College student bundle. These are the main action items a student needs to do in order to be successful in obtaining ways to pay for college.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student does all these items (applies for scholarships, files the FAFSA, finds ways to work and save for college, finds some creative ways to cut college costs that fit for them, and adapts all these topics to situations they may be in), then they will be fully prepared to fulfill their costs of college (tuition, fees, and other costs) and will be able to graduate with minimal or no student loans.</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15</a:t>
            </a:fld>
            <a:endParaRPr lang="en-US"/>
          </a:p>
        </p:txBody>
      </p:sp>
    </p:spTree>
    <p:extLst>
      <p:ext uri="{BB962C8B-B14F-4D97-AF65-F5344CB8AC3E}">
        <p14:creationId xmlns:p14="http://schemas.microsoft.com/office/powerpoint/2010/main" val="2987698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16</a:t>
            </a:fld>
            <a:endParaRPr lang="en-US"/>
          </a:p>
        </p:txBody>
      </p:sp>
    </p:spTree>
    <p:extLst>
      <p:ext uri="{BB962C8B-B14F-4D97-AF65-F5344CB8AC3E}">
        <p14:creationId xmlns:p14="http://schemas.microsoft.com/office/powerpoint/2010/main" val="942906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soon as you know what college you are going to attend and that you know you will be deferring, talk to your college about deferment. </a:t>
            </a:r>
          </a:p>
        </p:txBody>
      </p:sp>
      <p:sp>
        <p:nvSpPr>
          <p:cNvPr id="4" name="Slide Number Placeholder 3"/>
          <p:cNvSpPr>
            <a:spLocks noGrp="1"/>
          </p:cNvSpPr>
          <p:nvPr>
            <p:ph type="sldNum" sz="quarter" idx="5"/>
          </p:nvPr>
        </p:nvSpPr>
        <p:spPr/>
        <p:txBody>
          <a:bodyPr/>
          <a:lstStyle/>
          <a:p>
            <a:fld id="{31A46A8B-EC22-4FFD-9931-176D6EEE4EFA}" type="slidenum">
              <a:rPr lang="en-US" smtClean="0"/>
              <a:t>17</a:t>
            </a:fld>
            <a:endParaRPr lang="en-US"/>
          </a:p>
        </p:txBody>
      </p:sp>
    </p:spTree>
    <p:extLst>
      <p:ext uri="{BB962C8B-B14F-4D97-AF65-F5344CB8AC3E}">
        <p14:creationId xmlns:p14="http://schemas.microsoft.com/office/powerpoint/2010/main" val="1266831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we recommend applying for scholarships and completing the FAFSA if you will be deferring. There are many different benefits to doing those that will benefit other factors.</a:t>
            </a:r>
          </a:p>
        </p:txBody>
      </p:sp>
      <p:sp>
        <p:nvSpPr>
          <p:cNvPr id="4" name="Slide Number Placeholder 3"/>
          <p:cNvSpPr>
            <a:spLocks noGrp="1"/>
          </p:cNvSpPr>
          <p:nvPr>
            <p:ph type="sldNum" sz="quarter" idx="5"/>
          </p:nvPr>
        </p:nvSpPr>
        <p:spPr/>
        <p:txBody>
          <a:bodyPr/>
          <a:lstStyle/>
          <a:p>
            <a:fld id="{31A46A8B-EC22-4FFD-9931-176D6EEE4EFA}" type="slidenum">
              <a:rPr lang="en-US" smtClean="0"/>
              <a:t>18</a:t>
            </a:fld>
            <a:endParaRPr lang="en-US"/>
          </a:p>
        </p:txBody>
      </p:sp>
    </p:spTree>
    <p:extLst>
      <p:ext uri="{BB962C8B-B14F-4D97-AF65-F5344CB8AC3E}">
        <p14:creationId xmlns:p14="http://schemas.microsoft.com/office/powerpoint/2010/main" val="256186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short, if the parent wants access to see the students tuition, fees, grades, etc., they will need to get permission from the student and that student must sign a student information release form. Otherwise the parent will be cut off from any information regarding the student’s education. </a:t>
            </a:r>
          </a:p>
        </p:txBody>
      </p:sp>
      <p:sp>
        <p:nvSpPr>
          <p:cNvPr id="4" name="Slide Number Placeholder 3"/>
          <p:cNvSpPr>
            <a:spLocks noGrp="1"/>
          </p:cNvSpPr>
          <p:nvPr>
            <p:ph type="sldNum" sz="quarter" idx="5"/>
          </p:nvPr>
        </p:nvSpPr>
        <p:spPr/>
        <p:txBody>
          <a:bodyPr/>
          <a:lstStyle/>
          <a:p>
            <a:fld id="{31A46A8B-EC22-4FFD-9931-176D6EEE4EFA}" type="slidenum">
              <a:rPr lang="en-US" smtClean="0"/>
              <a:t>19</a:t>
            </a:fld>
            <a:endParaRPr lang="en-US"/>
          </a:p>
        </p:txBody>
      </p:sp>
    </p:spTree>
    <p:extLst>
      <p:ext uri="{BB962C8B-B14F-4D97-AF65-F5344CB8AC3E}">
        <p14:creationId xmlns:p14="http://schemas.microsoft.com/office/powerpoint/2010/main" val="1135106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The word college includes a student earning a certificate at a technical college, an associate’s degree, a bachelor’s degree or a graduate professional degree. The image on your screen is an excerpt from the Utah College Guide, page 4, that talks about post-secondary options as 1,2,4 or more. In other words, high school is not enough in today’s economy. And that most jobs today require a college education beyond an HS diploma. Essentially, we want students to know their options post-high school for success in life and the workplace.  </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a:t>
            </a:fld>
            <a:endParaRPr lang="en-US"/>
          </a:p>
        </p:txBody>
      </p:sp>
    </p:spTree>
    <p:extLst>
      <p:ext uri="{BB962C8B-B14F-4D97-AF65-F5344CB8AC3E}">
        <p14:creationId xmlns:p14="http://schemas.microsoft.com/office/powerpoint/2010/main" val="1678605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20</a:t>
            </a:fld>
            <a:endParaRPr lang="en-US"/>
          </a:p>
        </p:txBody>
      </p:sp>
    </p:spTree>
    <p:extLst>
      <p:ext uri="{BB962C8B-B14F-4D97-AF65-F5344CB8AC3E}">
        <p14:creationId xmlns:p14="http://schemas.microsoft.com/office/powerpoint/2010/main" val="2519376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Introducing the Paying for College student bundle. These are the main action items a student needs to do in order to be successful in obtaining ways to pay for college.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student does all these items (applies for scholarships, files the FAFSA, finds ways to work and save for college, finds some creative ways to cut college costs that fit for them, and adapts all these topics to situations they may be in), then they will be fully prepared to fulfill their costs of college (tuition, fees, and other costs) and will be able to graduate with minimal or no student loans.</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23</a:t>
            </a:fld>
            <a:endParaRPr lang="en-US"/>
          </a:p>
        </p:txBody>
      </p:sp>
    </p:spTree>
    <p:extLst>
      <p:ext uri="{BB962C8B-B14F-4D97-AF65-F5344CB8AC3E}">
        <p14:creationId xmlns:p14="http://schemas.microsoft.com/office/powerpoint/2010/main" val="438407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01ED8C-F963-4CE7-9EF2-9A42CA484406}" type="slidenum">
              <a:rPr lang="en-US" smtClean="0"/>
              <a:t>24</a:t>
            </a:fld>
            <a:endParaRPr lang="en-US"/>
          </a:p>
        </p:txBody>
      </p:sp>
    </p:spTree>
    <p:extLst>
      <p:ext uri="{BB962C8B-B14F-4D97-AF65-F5344CB8AC3E}">
        <p14:creationId xmlns:p14="http://schemas.microsoft.com/office/powerpoint/2010/main" val="1410562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Introducing the Paying for College student bundle. These are the main action items a student needs to do in order to be successful in obtaining ways to pay for college.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student does all these items (applies for scholarships, files the FAFSA, finds ways to work and save for college, finds some creative ways to cut college costs that fit for them, and adapts all these topics to situations they may be in), then they will be fully prepared to fulfill their costs of college (tuition, fees, and other costs) and will be able to graduate with minimal or no student loans.</a:t>
            </a:r>
          </a:p>
          <a:p>
            <a:endParaRPr lang="en-US" dirty="0"/>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3</a:t>
            </a:fld>
            <a:endParaRPr lang="en-US"/>
          </a:p>
        </p:txBody>
      </p:sp>
    </p:spTree>
    <p:extLst>
      <p:ext uri="{BB962C8B-B14F-4D97-AF65-F5344CB8AC3E}">
        <p14:creationId xmlns:p14="http://schemas.microsoft.com/office/powerpoint/2010/main" val="1649189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introduction to where to start looking for scholarships. It is recommended to have a follow up presentation to students and families on how to apply, tips and tricks on winning, and other best practices.</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4</a:t>
            </a:fld>
            <a:endParaRPr lang="en-US"/>
          </a:p>
        </p:txBody>
      </p:sp>
    </p:spTree>
    <p:extLst>
      <p:ext uri="{BB962C8B-B14F-4D97-AF65-F5344CB8AC3E}">
        <p14:creationId xmlns:p14="http://schemas.microsoft.com/office/powerpoint/2010/main" val="977172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5</a:t>
            </a:fld>
            <a:endParaRPr lang="en-US"/>
          </a:p>
        </p:txBody>
      </p:sp>
    </p:spTree>
    <p:extLst>
      <p:ext uri="{BB962C8B-B14F-4D97-AF65-F5344CB8AC3E}">
        <p14:creationId xmlns:p14="http://schemas.microsoft.com/office/powerpoint/2010/main" val="2719753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6</a:t>
            </a:fld>
            <a:endParaRPr lang="en-US"/>
          </a:p>
        </p:txBody>
      </p:sp>
    </p:spTree>
    <p:extLst>
      <p:ext uri="{BB962C8B-B14F-4D97-AF65-F5344CB8AC3E}">
        <p14:creationId xmlns:p14="http://schemas.microsoft.com/office/powerpoint/2010/main" val="4122295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provided by </a:t>
            </a:r>
            <a:r>
              <a:rPr lang="en-US" dirty="0" err="1"/>
              <a:t>ChatGPT</a:t>
            </a:r>
            <a:r>
              <a:rPr lang="en-US" dirty="0"/>
              <a:t> with updates from Dyllen Cafferty: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Merit-based scholarships are awarded to students based on their exceptional academic, athletic, artistic, or extracurricular achievements and abilities, rather than financial need. (Examples include Opportunity Scholarship, general scholarships from the colleges, etc.)</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Need-based scholarships are awarded to students who demonstrate significant financial need, typically determined by factors such as family income, assets, and the cost of attending college, in order to help make higher education more accessible and affordable for them. Most need-based scholarships require the FAFSA to be completed.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Athletic scholarships are awarded to student-athletes who demonstrate exceptional skills and abilities in a particular sport, providing them with financial support to pursue their education while participating in college-level athletics.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Activity-based scholarships are awarded to students who have shown outstanding involvement and leadership in specific extracurricular activities or community service, recognizing their contributions and achievements beyond the classroom and supporting their educational endeavors.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Identity-based scholarships are awarded to students who belong to specific demographic groups or communities, such as ethnic minorities, LGBTQ+ individuals, or individuals with disabilities, to support their educational pursuits and promote diversity, inclusion, and representation in higher education.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Field of study scholarships are awarded to students who plan to pursue a particular academic discipline or professional field, providing financial support to encourage their dedication and success in those specific areas of study.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Creative or artistic scholarships are awarded to students who demonstrate exceptional talent and passion in areas such as visual arts, performing arts, music, writing, or other creative endeavors, providing them with financial support to further develop their artistic skills and pursue their artistic aspirations.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Military scholarships are awarded to students who are affiliated with or have a military background, such as active duty service members, veterans, or dependents of military personnel, offering financial assistance to support their education and recognize their service to the country.</a:t>
            </a:r>
            <a:endParaRPr lang="en-US" dirty="0"/>
          </a:p>
          <a:p>
            <a:endParaRPr lang="en-US" b="1" dirty="0"/>
          </a:p>
        </p:txBody>
      </p:sp>
      <p:sp>
        <p:nvSpPr>
          <p:cNvPr id="4" name="Slide Number Placeholder 3"/>
          <p:cNvSpPr>
            <a:spLocks noGrp="1"/>
          </p:cNvSpPr>
          <p:nvPr>
            <p:ph type="sldNum" sz="quarter" idx="5"/>
          </p:nvPr>
        </p:nvSpPr>
        <p:spPr/>
        <p:txBody>
          <a:bodyPr/>
          <a:lstStyle/>
          <a:p>
            <a:fld id="{31A46A8B-EC22-4FFD-9931-176D6EEE4EFA}" type="slidenum">
              <a:rPr lang="en-US" smtClean="0"/>
              <a:t>7</a:t>
            </a:fld>
            <a:endParaRPr lang="en-US"/>
          </a:p>
        </p:txBody>
      </p:sp>
    </p:spTree>
    <p:extLst>
      <p:ext uri="{BB962C8B-B14F-4D97-AF65-F5344CB8AC3E}">
        <p14:creationId xmlns:p14="http://schemas.microsoft.com/office/powerpoint/2010/main" val="1340002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your 6 steps to take as your are searching for scholarships.</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8</a:t>
            </a:fld>
            <a:endParaRPr lang="en-US"/>
          </a:p>
        </p:txBody>
      </p:sp>
    </p:spTree>
    <p:extLst>
      <p:ext uri="{BB962C8B-B14F-4D97-AF65-F5344CB8AC3E}">
        <p14:creationId xmlns:p14="http://schemas.microsoft.com/office/powerpoint/2010/main" val="3171674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fun examples to share:</a:t>
            </a:r>
          </a:p>
          <a:p>
            <a:r>
              <a:rPr lang="en-US" dirty="0"/>
              <a:t>“Let’s pretend you spend one week applying to scholarships every weekday for two hours each day. After that week you discover that you won a $500 scholarship. Compare that scholarship to a job, how many hours did you put in that week? 10 hours, correct. How much money did you make an hour? For the $500, you made $50 an hour. Interesting to think about.”</a:t>
            </a:r>
          </a:p>
          <a:p>
            <a:endParaRPr lang="en-US" dirty="0"/>
          </a:p>
          <a:p>
            <a:r>
              <a:rPr lang="en-US" dirty="0"/>
              <a:t>“Let’s try another more realistic one.”</a:t>
            </a:r>
          </a:p>
          <a:p>
            <a:endParaRPr lang="en-US" dirty="0"/>
          </a:p>
          <a:p>
            <a:r>
              <a:rPr lang="en-US" dirty="0"/>
              <a:t>“Let’s say to set aside 2-3 hours each week for one month and end up winning a $500 scholarship. Same thing, you put about 8-12 hours in of work and received $500 which is about $50 an hour.”</a:t>
            </a:r>
          </a:p>
          <a:p>
            <a:endParaRPr lang="en-US" dirty="0"/>
          </a:p>
          <a:p>
            <a:r>
              <a:rPr lang="en-US" dirty="0"/>
              <a:t>Now there is no guarantee that you will win a scholarship but if you put in the time and effort and apply to as many scholarships as you can, opportunities will arise. It may be more worth it than trying to work tons of hours at a job to pay for or pay off school later.</a:t>
            </a:r>
          </a:p>
        </p:txBody>
      </p:sp>
      <p:sp>
        <p:nvSpPr>
          <p:cNvPr id="4" name="Slide Number Placeholder 3"/>
          <p:cNvSpPr>
            <a:spLocks noGrp="1"/>
          </p:cNvSpPr>
          <p:nvPr>
            <p:ph type="sldNum" sz="quarter" idx="5"/>
          </p:nvPr>
        </p:nvSpPr>
        <p:spPr/>
        <p:txBody>
          <a:bodyPr/>
          <a:lstStyle/>
          <a:p>
            <a:fld id="{31A46A8B-EC22-4FFD-9931-176D6EEE4EFA}" type="slidenum">
              <a:rPr lang="en-US" smtClean="0"/>
              <a:t>9</a:t>
            </a:fld>
            <a:endParaRPr lang="en-US"/>
          </a:p>
        </p:txBody>
      </p:sp>
    </p:spTree>
    <p:extLst>
      <p:ext uri="{BB962C8B-B14F-4D97-AF65-F5344CB8AC3E}">
        <p14:creationId xmlns:p14="http://schemas.microsoft.com/office/powerpoint/2010/main" val="19963697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22E7E-2F87-344B-B55C-96B6B82A6CF4}"/>
              </a:ext>
            </a:extLst>
          </p:cNvPr>
          <p:cNvPicPr>
            <a:picLocks noChangeAspect="1"/>
          </p:cNvPicPr>
          <p:nvPr userDrawn="1"/>
        </p:nvPicPr>
        <p:blipFill>
          <a:blip r:embed="rId2"/>
          <a:stretch>
            <a:fillRect/>
          </a:stretch>
        </p:blipFill>
        <p:spPr>
          <a:xfrm>
            <a:off x="-2075670" y="-1288071"/>
            <a:ext cx="14267669" cy="9511779"/>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352557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528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364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719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658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613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398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388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00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13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45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4DF196-9C85-F44A-A33C-1B7B60CAE0E0}"/>
              </a:ext>
            </a:extLst>
          </p:cNvPr>
          <p:cNvPicPr>
            <a:picLocks noChangeAspect="1"/>
          </p:cNvPicPr>
          <p:nvPr userDrawn="1"/>
        </p:nvPicPr>
        <p:blipFill>
          <a:blip r:embed="rId2"/>
          <a:stretch>
            <a:fillRect/>
          </a:stretch>
        </p:blipFill>
        <p:spPr>
          <a:xfrm>
            <a:off x="-1427355" y="-24176"/>
            <a:ext cx="13619356" cy="6963368"/>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sp>
        <p:nvSpPr>
          <p:cNvPr id="3" name="Subtitle 2">
            <a:extLst>
              <a:ext uri="{FF2B5EF4-FFF2-40B4-BE49-F238E27FC236}">
                <a16:creationId xmlns:a16="http://schemas.microsoft.com/office/drawing/2014/main" id="{13B057AD-A209-CA41-9582-4C9AF857510D}"/>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976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189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033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388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05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344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00AFD7"/>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73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FFC845"/>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83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00AF66"/>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490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40C1AC"/>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549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DC4405"/>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24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D267BE-47FE-E342-9271-B9A3A603B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FFC84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tx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0069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004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969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535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526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684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026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4965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239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186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3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B409C2-2859-DF45-82B5-4AE5FDBF8BBD}"/>
              </a:ext>
            </a:extLst>
          </p:cNvPr>
          <p:cNvPicPr>
            <a:picLocks noChangeAspect="1"/>
          </p:cNvPicPr>
          <p:nvPr userDrawn="1"/>
        </p:nvPicPr>
        <p:blipFill>
          <a:blip r:embed="rId2"/>
          <a:stretch>
            <a:fillRect/>
          </a:stretch>
        </p:blipFill>
        <p:spPr>
          <a:xfrm>
            <a:off x="-125694" y="-737170"/>
            <a:ext cx="12416930" cy="8277953"/>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71055" cy="4608871"/>
          </a:xfrm>
          <a:prstGeom prst="rect">
            <a:avLst/>
          </a:prstGeom>
          <a:solidFill>
            <a:srgbClr val="00AF6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9378346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030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00AFD7"/>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394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FFC845"/>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700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00AF66"/>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335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40C1AC"/>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970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DC4405"/>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31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178838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7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09205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8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133418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864705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12ED81-1719-2E4C-967A-767F3E36F1FE}"/>
              </a:ext>
            </a:extLst>
          </p:cNvPr>
          <p:cNvPicPr>
            <a:picLocks noChangeAspect="1"/>
          </p:cNvPicPr>
          <p:nvPr userDrawn="1"/>
        </p:nvPicPr>
        <p:blipFill>
          <a:blip r:embed="rId2"/>
          <a:stretch>
            <a:fillRect/>
          </a:stretch>
        </p:blipFill>
        <p:spPr>
          <a:xfrm>
            <a:off x="-42930" y="-628650"/>
            <a:ext cx="12277859" cy="817245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14748" cy="4608871"/>
          </a:xfrm>
          <a:prstGeom prst="rect">
            <a:avLst/>
          </a:prstGeom>
          <a:solidFill>
            <a:srgbClr val="40C1A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tx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CD07609A-7E67-0943-9C43-82FE70D0847D}"/>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203056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10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623175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2124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87708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12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712528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13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144243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14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597267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E48C28-B6F6-1D42-983A-5347D0B34073}"/>
              </a:ext>
            </a:extLst>
          </p:cNvPr>
          <p:cNvPicPr>
            <a:picLocks noChangeAspect="1"/>
          </p:cNvPicPr>
          <p:nvPr userDrawn="1"/>
        </p:nvPicPr>
        <p:blipFill>
          <a:blip r:embed="rId2"/>
          <a:stretch>
            <a:fillRect/>
          </a:stretch>
        </p:blipFill>
        <p:spPr>
          <a:xfrm>
            <a:off x="-3824440" y="-1986793"/>
            <a:ext cx="16068991" cy="10695922"/>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24370" cy="4608871"/>
          </a:xfrm>
          <a:prstGeom prst="rect">
            <a:avLst/>
          </a:prstGeom>
          <a:solidFill>
            <a:srgbClr val="DC44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55A93A73-F132-F341-A3CF-635C6EF5EC54}"/>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781966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F956DA-C110-114C-BC48-AE1D406B9F63}"/>
              </a:ext>
            </a:extLst>
          </p:cNvPr>
          <p:cNvPicPr>
            <a:picLocks noChangeAspect="1"/>
          </p:cNvPicPr>
          <p:nvPr userDrawn="1"/>
        </p:nvPicPr>
        <p:blipFill>
          <a:blip r:embed="rId2"/>
          <a:stretch>
            <a:fillRect/>
          </a:stretch>
        </p:blipFill>
        <p:spPr>
          <a:xfrm>
            <a:off x="-68826" y="-720275"/>
            <a:ext cx="12329652" cy="8219768"/>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40645"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876683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53789B-8E23-A04B-AF67-68DBEBE9D430}"/>
              </a:ext>
            </a:extLst>
          </p:cNvPr>
          <p:cNvPicPr>
            <a:picLocks noChangeAspect="1"/>
          </p:cNvPicPr>
          <p:nvPr userDrawn="1"/>
        </p:nvPicPr>
        <p:blipFill>
          <a:blip r:embed="rId2"/>
          <a:stretch>
            <a:fillRect/>
          </a:stretch>
        </p:blipFill>
        <p:spPr>
          <a:xfrm>
            <a:off x="2655" y="0"/>
            <a:ext cx="12186690" cy="685800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487267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EDA164-53B5-D541-97CB-C4302E7AAB31}"/>
              </a:ext>
            </a:extLst>
          </p:cNvPr>
          <p:cNvSpPr/>
          <p:nvPr userDrawn="1"/>
        </p:nvSpPr>
        <p:spPr>
          <a:xfrm>
            <a:off x="-68520" y="-13017"/>
            <a:ext cx="12329346" cy="6974256"/>
          </a:xfrm>
          <a:prstGeom prst="rect">
            <a:avLst/>
          </a:prstGeom>
          <a:solidFill>
            <a:srgbClr val="3A3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40645" cy="4608871"/>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4495390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5B58A-99D0-9E46-9633-25816195F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B4746E-E9D0-1B42-9F87-01327BF8A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6759316"/>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61" r:id="rId3"/>
    <p:sldLayoutId id="2147483659" r:id="rId4"/>
    <p:sldLayoutId id="2147483660" r:id="rId5"/>
    <p:sldLayoutId id="2147483658" r:id="rId6"/>
    <p:sldLayoutId id="2147483662" r:id="rId7"/>
    <p:sldLayoutId id="2147483664" r:id="rId8"/>
    <p:sldLayoutId id="2147483665" r:id="rId9"/>
    <p:sldLayoutId id="2147483650" r:id="rId10"/>
    <p:sldLayoutId id="2147483668" r:id="rId11"/>
    <p:sldLayoutId id="2147483669" r:id="rId12"/>
    <p:sldLayoutId id="2147483670" r:id="rId13"/>
    <p:sldLayoutId id="2147483671" r:id="rId14"/>
    <p:sldLayoutId id="2147483651" r:id="rId15"/>
    <p:sldLayoutId id="2147483672" r:id="rId16"/>
    <p:sldLayoutId id="2147483673" r:id="rId17"/>
    <p:sldLayoutId id="2147483674" r:id="rId18"/>
    <p:sldLayoutId id="2147483675" r:id="rId19"/>
    <p:sldLayoutId id="2147483652" r:id="rId20"/>
    <p:sldLayoutId id="2147483676" r:id="rId21"/>
    <p:sldLayoutId id="2147483677" r:id="rId22"/>
    <p:sldLayoutId id="2147483678" r:id="rId23"/>
    <p:sldLayoutId id="2147483679" r:id="rId24"/>
    <p:sldLayoutId id="2147483653" r:id="rId25"/>
    <p:sldLayoutId id="2147483680" r:id="rId26"/>
    <p:sldLayoutId id="2147483681" r:id="rId27"/>
    <p:sldLayoutId id="2147483682" r:id="rId28"/>
    <p:sldLayoutId id="2147483683" r:id="rId29"/>
    <p:sldLayoutId id="2147483654" r:id="rId30"/>
    <p:sldLayoutId id="2147483684" r:id="rId31"/>
    <p:sldLayoutId id="2147483685" r:id="rId32"/>
    <p:sldLayoutId id="2147483686" r:id="rId33"/>
    <p:sldLayoutId id="2147483687" r:id="rId34"/>
    <p:sldLayoutId id="2147483655" r:id="rId35"/>
    <p:sldLayoutId id="2147483656" r:id="rId36"/>
    <p:sldLayoutId id="2147483688" r:id="rId37"/>
    <p:sldLayoutId id="2147483689" r:id="rId38"/>
    <p:sldLayoutId id="2147483690" r:id="rId39"/>
    <p:sldLayoutId id="2147483691" r:id="rId40"/>
    <p:sldLayoutId id="2147483657" r:id="rId41"/>
    <p:sldLayoutId id="2147483692" r:id="rId42"/>
    <p:sldLayoutId id="2147483693" r:id="rId43"/>
    <p:sldLayoutId id="2147483694" r:id="rId44"/>
    <p:sldLayoutId id="2147483695" r:id="rId45"/>
    <p:sldLayoutId id="2147483666" r:id="rId46"/>
    <p:sldLayoutId id="2147483696" r:id="rId47"/>
    <p:sldLayoutId id="2147483697" r:id="rId48"/>
    <p:sldLayoutId id="2147483698" r:id="rId49"/>
    <p:sldLayoutId id="2147483699" r:id="rId50"/>
    <p:sldLayoutId id="2147483667" r:id="rId51"/>
    <p:sldLayoutId id="2147483700" r:id="rId52"/>
    <p:sldLayoutId id="2147483701" r:id="rId53"/>
    <p:sldLayoutId id="2147483702" r:id="rId54"/>
    <p:sldLayoutId id="2147483703"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hyperlink" Target="https://www.careeronestop.org/toolkit/training/find-scholarships.aspx" TargetMode="External"/><Relationship Id="rId13" Type="http://schemas.openxmlformats.org/officeDocument/2006/relationships/hyperlink" Target="https://www.unigo.com/" TargetMode="External"/><Relationship Id="rId3" Type="http://schemas.openxmlformats.org/officeDocument/2006/relationships/hyperlink" Target="https://www.goingmerry.com/" TargetMode="External"/><Relationship Id="rId7" Type="http://schemas.openxmlformats.org/officeDocument/2006/relationships/hyperlink" Target="https://www.niche.com/colleges/scholarships/" TargetMode="External"/><Relationship Id="rId12" Type="http://schemas.openxmlformats.org/officeDocument/2006/relationships/hyperlink" Target="https://bigfuture.collegeboard.org/scholarships" TargetMode="External"/><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hyperlink" Target="https://www.cappex.com/scholarships" TargetMode="External"/><Relationship Id="rId11" Type="http://schemas.openxmlformats.org/officeDocument/2006/relationships/hyperlink" Target="https://myscholly.com/" TargetMode="External"/><Relationship Id="rId5" Type="http://schemas.openxmlformats.org/officeDocument/2006/relationships/hyperlink" Target="https://www.scholarships.com/" TargetMode="External"/><Relationship Id="rId10" Type="http://schemas.openxmlformats.org/officeDocument/2006/relationships/hyperlink" Target="https://www.ktsutah.org/" TargetMode="External"/><Relationship Id="rId4" Type="http://schemas.openxmlformats.org/officeDocument/2006/relationships/hyperlink" Target="https://www.fastweb.com/" TargetMode="External"/><Relationship Id="rId9" Type="http://schemas.openxmlformats.org/officeDocument/2006/relationships/hyperlink" Target="https://ushe.edu/state-scholarships-aid/" TargetMode="External"/><Relationship Id="rId14" Type="http://schemas.openxmlformats.org/officeDocument/2006/relationships/hyperlink" Target="https://www.chegg.com/scholarship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50.jpg"/><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2.png"/><Relationship Id="rId18" Type="http://schemas.openxmlformats.org/officeDocument/2006/relationships/image" Target="../media/image19.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1.svg"/><Relationship Id="rId17" Type="http://schemas.openxmlformats.org/officeDocument/2006/relationships/image" Target="../media/image18.png"/><Relationship Id="rId2" Type="http://schemas.openxmlformats.org/officeDocument/2006/relationships/notesSlide" Target="../notesSlides/notesSlide15.xml"/><Relationship Id="rId16" Type="http://schemas.openxmlformats.org/officeDocument/2006/relationships/image" Target="../media/image25.svg"/><Relationship Id="rId1" Type="http://schemas.openxmlformats.org/officeDocument/2006/relationships/slideLayout" Target="../slideLayouts/slideLayout14.xml"/><Relationship Id="rId6" Type="http://schemas.openxmlformats.org/officeDocument/2006/relationships/image" Target="../media/image13.svg"/><Relationship Id="rId11" Type="http://schemas.openxmlformats.org/officeDocument/2006/relationships/image" Target="../media/image20.png"/><Relationship Id="rId5" Type="http://schemas.openxmlformats.org/officeDocument/2006/relationships/image" Target="../media/image12.png"/><Relationship Id="rId15" Type="http://schemas.openxmlformats.org/officeDocument/2006/relationships/image" Target="../media/image24.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hyperlink" Target="https://www2.ed.gov/policy/gen/guid/fpco/ferpa/index.html"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21.xml"/><Relationship Id="rId16" Type="http://schemas.openxmlformats.org/officeDocument/2006/relationships/image" Target="../media/image23.svg"/><Relationship Id="rId1" Type="http://schemas.openxmlformats.org/officeDocument/2006/relationships/slideLayout" Target="../slideLayouts/slideLayout10.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d_gAv2QSpiQ" TargetMode="External"/><Relationship Id="rId2" Type="http://schemas.openxmlformats.org/officeDocument/2006/relationships/hyperlink" Target="https://youtu.be/DDBSXNpShcE" TargetMode="External"/><Relationship Id="rId1" Type="http://schemas.openxmlformats.org/officeDocument/2006/relationships/slideLayout" Target="../slideLayouts/slideLayout10.xml"/><Relationship Id="rId6" Type="http://schemas.openxmlformats.org/officeDocument/2006/relationships/hyperlink" Target="https://youtu.be/U_4wiiDJPBQ" TargetMode="External"/><Relationship Id="rId5" Type="http://schemas.openxmlformats.org/officeDocument/2006/relationships/hyperlink" Target="https://youtu.be/LDDl-0RJCG8" TargetMode="External"/><Relationship Id="rId4" Type="http://schemas.openxmlformats.org/officeDocument/2006/relationships/hyperlink" Target="https://youtu.be/AeD8Zslag4o"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23.svg"/><Relationship Id="rId1" Type="http://schemas.openxmlformats.org/officeDocument/2006/relationships/slideLayout" Target="../slideLayouts/slideLayout10.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notesSlide" Target="../notesSlides/notesSlide7.xml"/><Relationship Id="rId16" Type="http://schemas.openxmlformats.org/officeDocument/2006/relationships/image" Target="../media/image40.svg"/><Relationship Id="rId1" Type="http://schemas.openxmlformats.org/officeDocument/2006/relationships/slideLayout" Target="../slideLayouts/slideLayout10.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688B-5876-40ED-8C40-20730FE6F8D9}"/>
              </a:ext>
            </a:extLst>
          </p:cNvPr>
          <p:cNvSpPr>
            <a:spLocks noGrp="1"/>
          </p:cNvSpPr>
          <p:nvPr>
            <p:ph type="ctrTitle"/>
          </p:nvPr>
        </p:nvSpPr>
        <p:spPr>
          <a:xfrm>
            <a:off x="3771899" y="2185541"/>
            <a:ext cx="6772273" cy="1243459"/>
          </a:xfrm>
        </p:spPr>
        <p:txBody>
          <a:bodyPr>
            <a:normAutofit/>
          </a:bodyPr>
          <a:lstStyle/>
          <a:p>
            <a:r>
              <a:rPr lang="es-MX" sz="6000" dirty="0"/>
              <a:t>Aplicar para Becas</a:t>
            </a:r>
            <a:endParaRPr lang="en-US" sz="6000" dirty="0"/>
          </a:p>
        </p:txBody>
      </p:sp>
      <p:sp>
        <p:nvSpPr>
          <p:cNvPr id="3" name="Subtitle 2">
            <a:extLst>
              <a:ext uri="{FF2B5EF4-FFF2-40B4-BE49-F238E27FC236}">
                <a16:creationId xmlns:a16="http://schemas.microsoft.com/office/drawing/2014/main" id="{6925D195-CC71-4B47-B28D-3B9B2CE03F9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86169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DDC47B-D18A-48DF-9984-08C92EE140B2}"/>
              </a:ext>
            </a:extLst>
          </p:cNvPr>
          <p:cNvSpPr>
            <a:spLocks noGrp="1"/>
          </p:cNvSpPr>
          <p:nvPr>
            <p:ph type="title"/>
          </p:nvPr>
        </p:nvSpPr>
        <p:spPr>
          <a:xfrm>
            <a:off x="838200" y="365125"/>
            <a:ext cx="5506039" cy="1325563"/>
          </a:xfrm>
        </p:spPr>
        <p:txBody>
          <a:bodyPr/>
          <a:lstStyle/>
          <a:p>
            <a:r>
              <a:rPr lang="es-MX" dirty="0"/>
              <a:t>Aplicar por medio de su universidad</a:t>
            </a:r>
          </a:p>
        </p:txBody>
      </p:sp>
      <p:sp>
        <p:nvSpPr>
          <p:cNvPr id="5" name="Content Placeholder 2">
            <a:extLst>
              <a:ext uri="{FF2B5EF4-FFF2-40B4-BE49-F238E27FC236}">
                <a16:creationId xmlns:a16="http://schemas.microsoft.com/office/drawing/2014/main" id="{5620752A-24EA-4FF5-AFE9-DD61BC02255C}"/>
              </a:ext>
            </a:extLst>
          </p:cNvPr>
          <p:cNvSpPr>
            <a:spLocks noGrp="1"/>
          </p:cNvSpPr>
          <p:nvPr>
            <p:ph idx="1"/>
          </p:nvPr>
        </p:nvSpPr>
        <p:spPr>
          <a:xfrm>
            <a:off x="838201" y="1825625"/>
            <a:ext cx="5392918" cy="4351338"/>
          </a:xfrm>
        </p:spPr>
        <p:txBody>
          <a:bodyPr>
            <a:normAutofit fontScale="85000" lnSpcReduction="20000"/>
          </a:bodyPr>
          <a:lstStyle/>
          <a:p>
            <a:r>
              <a:rPr lang="es-MX" dirty="0"/>
              <a:t>Becas al ingreso de admisión</a:t>
            </a:r>
          </a:p>
          <a:p>
            <a:pPr lvl="1"/>
            <a:r>
              <a:rPr lang="es-MX" dirty="0"/>
              <a:t>Muchas de las universidades en Utah dan oportunidades de becas automáticamente cuando usted aplica para la universidad</a:t>
            </a:r>
          </a:p>
          <a:p>
            <a:pPr lvl="1"/>
            <a:r>
              <a:rPr lang="es-MX" dirty="0"/>
              <a:t>Hay algunas universidades que tienen una aplicación separada para becas</a:t>
            </a:r>
          </a:p>
          <a:p>
            <a:r>
              <a:rPr lang="es-MX" dirty="0"/>
              <a:t>Becas departamentales</a:t>
            </a:r>
          </a:p>
          <a:p>
            <a:pPr lvl="1"/>
            <a:r>
              <a:rPr lang="es-MX" dirty="0"/>
              <a:t>Tal como los programas de música, baile, ciencia, estudios sociales, etc.</a:t>
            </a:r>
          </a:p>
          <a:p>
            <a:r>
              <a:rPr lang="es-MX" dirty="0"/>
              <a:t>Becas de liderazgo</a:t>
            </a:r>
          </a:p>
          <a:p>
            <a:pPr lvl="1"/>
            <a:r>
              <a:rPr lang="es-MX" dirty="0"/>
              <a:t>Tanto externa como interna de la universidad</a:t>
            </a:r>
          </a:p>
          <a:p>
            <a:r>
              <a:rPr lang="es-MX" dirty="0"/>
              <a:t>Becas privadas</a:t>
            </a:r>
          </a:p>
          <a:p>
            <a:pPr lvl="1"/>
            <a:r>
              <a:rPr lang="es-MX" dirty="0"/>
              <a:t>Varios donantes ofrecen becas por medio de la universidad</a:t>
            </a:r>
          </a:p>
        </p:txBody>
      </p:sp>
      <p:pic>
        <p:nvPicPr>
          <p:cNvPr id="6" name="Picture 5">
            <a:extLst>
              <a:ext uri="{FF2B5EF4-FFF2-40B4-BE49-F238E27FC236}">
                <a16:creationId xmlns:a16="http://schemas.microsoft.com/office/drawing/2014/main" id="{AD5F749D-4D16-4640-ABBB-79C3614F2F96}"/>
              </a:ext>
            </a:extLst>
          </p:cNvPr>
          <p:cNvPicPr>
            <a:picLocks noChangeAspect="1"/>
          </p:cNvPicPr>
          <p:nvPr/>
        </p:nvPicPr>
        <p:blipFill rotWithShape="1">
          <a:blip r:embed="rId3"/>
          <a:srcRect l="28817" t="10993" r="24920" b="6451"/>
          <a:stretch/>
        </p:blipFill>
        <p:spPr>
          <a:xfrm>
            <a:off x="6551629" y="0"/>
            <a:ext cx="5640371" cy="6710680"/>
          </a:xfrm>
          <a:prstGeom prst="rect">
            <a:avLst/>
          </a:prstGeom>
        </p:spPr>
      </p:pic>
    </p:spTree>
    <p:extLst>
      <p:ext uri="{BB962C8B-B14F-4D97-AF65-F5344CB8AC3E}">
        <p14:creationId xmlns:p14="http://schemas.microsoft.com/office/powerpoint/2010/main" val="3874204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22E9FC-5374-49F1-B73D-850C9A0B510D}"/>
              </a:ext>
            </a:extLst>
          </p:cNvPr>
          <p:cNvSpPr>
            <a:spLocks noGrp="1"/>
          </p:cNvSpPr>
          <p:nvPr>
            <p:ph type="title"/>
          </p:nvPr>
        </p:nvSpPr>
        <p:spPr>
          <a:xfrm>
            <a:off x="6095999" y="160021"/>
            <a:ext cx="5772727" cy="1725930"/>
          </a:xfrm>
        </p:spPr>
        <p:txBody>
          <a:bodyPr anchor="ctr">
            <a:normAutofit fontScale="90000"/>
          </a:bodyPr>
          <a:lstStyle/>
          <a:p>
            <a:r>
              <a:rPr lang="es-MX" dirty="0"/>
              <a:t>Explorar la matricula patrocinada por su empleador</a:t>
            </a:r>
          </a:p>
        </p:txBody>
      </p:sp>
      <p:sp>
        <p:nvSpPr>
          <p:cNvPr id="5" name="Content Placeholder 3">
            <a:extLst>
              <a:ext uri="{FF2B5EF4-FFF2-40B4-BE49-F238E27FC236}">
                <a16:creationId xmlns:a16="http://schemas.microsoft.com/office/drawing/2014/main" id="{BEF65462-EEBF-4E0A-B2E9-C76BF2A0D2AE}"/>
              </a:ext>
            </a:extLst>
          </p:cNvPr>
          <p:cNvSpPr txBox="1">
            <a:spLocks/>
          </p:cNvSpPr>
          <p:nvPr/>
        </p:nvSpPr>
        <p:spPr>
          <a:xfrm>
            <a:off x="6172199" y="2161309"/>
            <a:ext cx="5493327" cy="444523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Reducción de matrícula</a:t>
            </a:r>
          </a:p>
          <a:p>
            <a:pPr lvl="1"/>
            <a:r>
              <a:rPr lang="es-MX" dirty="0"/>
              <a:t>Beneficios de empleo que proveen una reducción de matrícula</a:t>
            </a:r>
          </a:p>
          <a:p>
            <a:r>
              <a:rPr lang="es-MX" dirty="0"/>
              <a:t>Reembolso de matrícula</a:t>
            </a:r>
          </a:p>
          <a:p>
            <a:pPr lvl="1"/>
            <a:r>
              <a:rPr lang="es-MX" dirty="0"/>
              <a:t>Beneficios de empleo que reembolsan la matricula</a:t>
            </a:r>
          </a:p>
          <a:p>
            <a:r>
              <a:rPr lang="es-MX" dirty="0"/>
              <a:t>Becas para empleados</a:t>
            </a:r>
          </a:p>
          <a:p>
            <a:pPr lvl="1"/>
            <a:r>
              <a:rPr lang="es-MX" dirty="0"/>
              <a:t>Opportunidades para becas que vienen del empleo</a:t>
            </a:r>
          </a:p>
          <a:p>
            <a:r>
              <a:rPr lang="es-MX" dirty="0"/>
              <a:t>Ambos como el empleador del padre y del estudiante pueden ofrecer estas oportunidades</a:t>
            </a:r>
          </a:p>
          <a:p>
            <a:endParaRPr lang="es-MX" dirty="0"/>
          </a:p>
        </p:txBody>
      </p:sp>
      <p:pic>
        <p:nvPicPr>
          <p:cNvPr id="6" name="Picture 5">
            <a:extLst>
              <a:ext uri="{FF2B5EF4-FFF2-40B4-BE49-F238E27FC236}">
                <a16:creationId xmlns:a16="http://schemas.microsoft.com/office/drawing/2014/main" id="{C80D784A-03D2-4E1B-909C-F8AF83F841D8}"/>
              </a:ext>
            </a:extLst>
          </p:cNvPr>
          <p:cNvPicPr>
            <a:picLocks noChangeAspect="1"/>
          </p:cNvPicPr>
          <p:nvPr/>
        </p:nvPicPr>
        <p:blipFill rotWithShape="1">
          <a:blip r:embed="rId3"/>
          <a:srcRect l="17582" t="2074" r="26296"/>
          <a:stretch/>
        </p:blipFill>
        <p:spPr>
          <a:xfrm>
            <a:off x="0" y="0"/>
            <a:ext cx="5772727" cy="6715760"/>
          </a:xfrm>
          <a:prstGeom prst="rect">
            <a:avLst/>
          </a:prstGeom>
        </p:spPr>
      </p:pic>
    </p:spTree>
    <p:extLst>
      <p:ext uri="{BB962C8B-B14F-4D97-AF65-F5344CB8AC3E}">
        <p14:creationId xmlns:p14="http://schemas.microsoft.com/office/powerpoint/2010/main" val="3459696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EB2DFE-0991-4482-9298-87F4D72BF0F4}"/>
              </a:ext>
            </a:extLst>
          </p:cNvPr>
          <p:cNvSpPr>
            <a:spLocks noGrp="1"/>
          </p:cNvSpPr>
          <p:nvPr>
            <p:ph type="title"/>
          </p:nvPr>
        </p:nvSpPr>
        <p:spPr>
          <a:xfrm>
            <a:off x="838200" y="365125"/>
            <a:ext cx="6151880" cy="1325563"/>
          </a:xfrm>
        </p:spPr>
        <p:txBody>
          <a:bodyPr>
            <a:normAutofit/>
          </a:bodyPr>
          <a:lstStyle/>
          <a:p>
            <a:r>
              <a:rPr lang="es-MX" dirty="0"/>
              <a:t>Buscar becas ofrecidas entre la comunidad</a:t>
            </a:r>
          </a:p>
        </p:txBody>
      </p:sp>
      <p:sp>
        <p:nvSpPr>
          <p:cNvPr id="5" name="Content Placeholder 2">
            <a:extLst>
              <a:ext uri="{FF2B5EF4-FFF2-40B4-BE49-F238E27FC236}">
                <a16:creationId xmlns:a16="http://schemas.microsoft.com/office/drawing/2014/main" id="{1D7A09BB-A42C-42A7-BDF1-6C81A533790E}"/>
              </a:ext>
            </a:extLst>
          </p:cNvPr>
          <p:cNvSpPr>
            <a:spLocks noGrp="1"/>
          </p:cNvSpPr>
          <p:nvPr>
            <p:ph idx="1"/>
          </p:nvPr>
        </p:nvSpPr>
        <p:spPr>
          <a:xfrm>
            <a:off x="838200" y="1825625"/>
            <a:ext cx="6465570" cy="4351338"/>
          </a:xfrm>
        </p:spPr>
        <p:txBody>
          <a:bodyPr>
            <a:normAutofit fontScale="92500" lnSpcReduction="20000"/>
          </a:bodyPr>
          <a:lstStyle/>
          <a:p>
            <a:pPr marL="0" indent="0">
              <a:buNone/>
            </a:pPr>
            <a:r>
              <a:rPr lang="es-MX" dirty="0"/>
              <a:t>Muchas organizaciones y negocios en la comunidad dan oportunidades para becas</a:t>
            </a:r>
          </a:p>
          <a:p>
            <a:pPr marL="342900" indent="-342900">
              <a:buFont typeface="+mj-lt"/>
              <a:buAutoNum type="arabicPeriod"/>
            </a:pPr>
            <a:r>
              <a:rPr lang="es-MX" sz="2400" dirty="0"/>
              <a:t>Pregunta a la unión de crédito</a:t>
            </a:r>
          </a:p>
          <a:p>
            <a:pPr marL="342900" indent="-342900">
              <a:buFont typeface="+mj-lt"/>
              <a:buAutoNum type="arabicPeriod"/>
            </a:pPr>
            <a:r>
              <a:rPr lang="es-MX" sz="2400" dirty="0"/>
              <a:t>Pregunta a los negocios locales</a:t>
            </a:r>
          </a:p>
          <a:p>
            <a:pPr marL="342900" indent="-342900">
              <a:buFont typeface="+mj-lt"/>
              <a:buAutoNum type="arabicPeriod"/>
            </a:pPr>
            <a:r>
              <a:rPr lang="es-MX" sz="2400" dirty="0"/>
              <a:t>Pregunta a organizaciones en la comunidad</a:t>
            </a:r>
          </a:p>
          <a:p>
            <a:pPr marL="800100" lvl="1" indent="-342900">
              <a:buFont typeface="+mj-lt"/>
              <a:buAutoNum type="arabicPeriod"/>
            </a:pPr>
            <a:endParaRPr lang="es-MX" dirty="0"/>
          </a:p>
          <a:p>
            <a:pPr marL="0" indent="0">
              <a:buNone/>
            </a:pPr>
            <a:r>
              <a:rPr lang="es-MX" dirty="0"/>
              <a:t>Becas nacionales contra becas locales</a:t>
            </a:r>
          </a:p>
          <a:p>
            <a:r>
              <a:rPr lang="es-MX" sz="2400" dirty="0"/>
              <a:t>Aplique a becas locales para aumentar su probabilidad de recibir una beca, tendrán un fondo pequeño de candidatos.</a:t>
            </a:r>
            <a:endParaRPr lang="es-MX" dirty="0"/>
          </a:p>
          <a:p>
            <a:pPr marL="0" indent="0">
              <a:buNone/>
            </a:pPr>
            <a:r>
              <a:rPr lang="es-MX" sz="2400" b="0" i="0" u="none" strike="noStrike" dirty="0">
                <a:solidFill>
                  <a:srgbClr val="000000"/>
                </a:solidFill>
                <a:effectLst/>
              </a:rPr>
              <a:t>Aproveche becas pequeñas también, como las que son entre $250-$1000, estas pueden reducir el costo de asistir la universidad</a:t>
            </a:r>
            <a:endParaRPr lang="es-MX" sz="2400" dirty="0"/>
          </a:p>
        </p:txBody>
      </p:sp>
      <p:pic>
        <p:nvPicPr>
          <p:cNvPr id="6" name="Picture 5">
            <a:extLst>
              <a:ext uri="{FF2B5EF4-FFF2-40B4-BE49-F238E27FC236}">
                <a16:creationId xmlns:a16="http://schemas.microsoft.com/office/drawing/2014/main" id="{E36D2867-D0ED-4734-9285-FD758BBFAC3D}"/>
              </a:ext>
            </a:extLst>
          </p:cNvPr>
          <p:cNvPicPr>
            <a:picLocks noChangeAspect="1"/>
          </p:cNvPicPr>
          <p:nvPr/>
        </p:nvPicPr>
        <p:blipFill rotWithShape="1">
          <a:blip r:embed="rId3"/>
          <a:srcRect t="2074"/>
          <a:stretch/>
        </p:blipFill>
        <p:spPr>
          <a:xfrm>
            <a:off x="7620446" y="0"/>
            <a:ext cx="4571554" cy="6715760"/>
          </a:xfrm>
          <a:prstGeom prst="rect">
            <a:avLst/>
          </a:prstGeom>
        </p:spPr>
      </p:pic>
    </p:spTree>
    <p:extLst>
      <p:ext uri="{BB962C8B-B14F-4D97-AF65-F5344CB8AC3E}">
        <p14:creationId xmlns:p14="http://schemas.microsoft.com/office/powerpoint/2010/main" val="1052404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CA209A1-F8D0-48BD-ACAA-107AE4E0F73A}"/>
              </a:ext>
            </a:extLst>
          </p:cNvPr>
          <p:cNvSpPr>
            <a:spLocks noGrp="1"/>
          </p:cNvSpPr>
          <p:nvPr>
            <p:ph type="title"/>
          </p:nvPr>
        </p:nvSpPr>
        <p:spPr>
          <a:xfrm>
            <a:off x="839788" y="365125"/>
            <a:ext cx="10515600" cy="1325563"/>
          </a:xfrm>
        </p:spPr>
        <p:txBody>
          <a:bodyPr>
            <a:normAutofit/>
          </a:bodyPr>
          <a:lstStyle/>
          <a:p>
            <a:r>
              <a:rPr lang="en-US" dirty="0" err="1"/>
              <a:t>Buscar</a:t>
            </a:r>
            <a:r>
              <a:rPr lang="en-US" dirty="0"/>
              <a:t> </a:t>
            </a:r>
            <a:r>
              <a:rPr lang="en-US" dirty="0" err="1"/>
              <a:t>en</a:t>
            </a:r>
            <a:r>
              <a:rPr lang="en-US" dirty="0"/>
              <a:t> </a:t>
            </a:r>
            <a:r>
              <a:rPr lang="en-US" dirty="0" err="1"/>
              <a:t>línea</a:t>
            </a:r>
            <a:endParaRPr lang="en-US" dirty="0"/>
          </a:p>
        </p:txBody>
      </p:sp>
      <p:sp>
        <p:nvSpPr>
          <p:cNvPr id="11" name="Text Placeholder 4">
            <a:extLst>
              <a:ext uri="{FF2B5EF4-FFF2-40B4-BE49-F238E27FC236}">
                <a16:creationId xmlns:a16="http://schemas.microsoft.com/office/drawing/2014/main" id="{821AD58B-B9E2-40B9-9541-68045DC66E5C}"/>
              </a:ext>
            </a:extLst>
          </p:cNvPr>
          <p:cNvSpPr>
            <a:spLocks noGrp="1"/>
          </p:cNvSpPr>
          <p:nvPr>
            <p:ph type="body" idx="1"/>
          </p:nvPr>
        </p:nvSpPr>
        <p:spPr>
          <a:xfrm>
            <a:off x="839788" y="1438941"/>
            <a:ext cx="10515600" cy="823912"/>
          </a:xfrm>
        </p:spPr>
        <p:txBody>
          <a:bodyPr anchor="ctr">
            <a:normAutofit/>
          </a:bodyPr>
          <a:lstStyle/>
          <a:p>
            <a:r>
              <a:rPr lang="en-US" sz="2000" dirty="0"/>
              <a:t>Hay </a:t>
            </a:r>
            <a:r>
              <a:rPr lang="en-US" sz="2000" dirty="0" err="1"/>
              <a:t>muchas</a:t>
            </a:r>
            <a:r>
              <a:rPr lang="en-US" sz="2000" dirty="0"/>
              <a:t> </a:t>
            </a:r>
            <a:r>
              <a:rPr lang="en-US" sz="2000" dirty="0" err="1"/>
              <a:t>opciones</a:t>
            </a:r>
            <a:r>
              <a:rPr lang="en-US" sz="2000" dirty="0"/>
              <a:t> para </a:t>
            </a:r>
            <a:r>
              <a:rPr lang="en-US" sz="2000" dirty="0" err="1"/>
              <a:t>becas</a:t>
            </a:r>
            <a:r>
              <a:rPr lang="en-US" sz="2000" dirty="0"/>
              <a:t> que </a:t>
            </a:r>
            <a:r>
              <a:rPr lang="en-US" sz="2000" dirty="0" err="1"/>
              <a:t>estan</a:t>
            </a:r>
            <a:r>
              <a:rPr lang="en-US" sz="2000" dirty="0"/>
              <a:t> </a:t>
            </a:r>
            <a:r>
              <a:rPr lang="en-US" sz="2000" dirty="0" err="1"/>
              <a:t>en</a:t>
            </a:r>
            <a:r>
              <a:rPr lang="en-US" sz="2000" dirty="0"/>
              <a:t> </a:t>
            </a:r>
            <a:r>
              <a:rPr lang="en-US" sz="2000" dirty="0" err="1"/>
              <a:t>línea</a:t>
            </a:r>
            <a:r>
              <a:rPr lang="en-US" sz="2000" dirty="0"/>
              <a:t>.</a:t>
            </a:r>
          </a:p>
          <a:p>
            <a:r>
              <a:rPr lang="en-US" sz="2000" b="0" dirty="0" err="1"/>
              <a:t>Algunas</a:t>
            </a:r>
            <a:r>
              <a:rPr lang="en-US" sz="2000" b="0" dirty="0"/>
              <a:t> </a:t>
            </a:r>
            <a:r>
              <a:rPr lang="en-US" sz="2000" b="0" dirty="0" err="1"/>
              <a:t>páginas</a:t>
            </a:r>
            <a:r>
              <a:rPr lang="en-US" sz="2000" b="0" dirty="0"/>
              <a:t> que </a:t>
            </a:r>
            <a:r>
              <a:rPr lang="en-US" sz="2000" b="0" dirty="0" err="1"/>
              <a:t>recomendamos</a:t>
            </a:r>
            <a:r>
              <a:rPr lang="en-US" sz="2000" b="0" dirty="0"/>
              <a:t> son:</a:t>
            </a:r>
          </a:p>
        </p:txBody>
      </p:sp>
      <p:sp>
        <p:nvSpPr>
          <p:cNvPr id="7" name="Text Placeholder 4">
            <a:extLst>
              <a:ext uri="{FF2B5EF4-FFF2-40B4-BE49-F238E27FC236}">
                <a16:creationId xmlns:a16="http://schemas.microsoft.com/office/drawing/2014/main" id="{83ADE32D-CE28-4E48-9CE1-885A956BD1F8}"/>
              </a:ext>
            </a:extLst>
          </p:cNvPr>
          <p:cNvSpPr txBox="1">
            <a:spLocks/>
          </p:cNvSpPr>
          <p:nvPr/>
        </p:nvSpPr>
        <p:spPr>
          <a:xfrm>
            <a:off x="836612" y="5547936"/>
            <a:ext cx="10776904" cy="94125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200" dirty="0"/>
              <a:t>*</a:t>
            </a:r>
            <a:r>
              <a:rPr lang="es-ES" sz="2200" dirty="0"/>
              <a:t>Es importante que esté alerta a estafas y fraude. Nunca debes pagar para aplicar para una beca. Si una página de internet aparece rara, debe salir y buscar una pagina mas profesional. </a:t>
            </a:r>
            <a:endParaRPr lang="en-US" sz="2200" dirty="0"/>
          </a:p>
        </p:txBody>
      </p:sp>
      <p:sp>
        <p:nvSpPr>
          <p:cNvPr id="15" name="Content Placeholder 6">
            <a:extLst>
              <a:ext uri="{FF2B5EF4-FFF2-40B4-BE49-F238E27FC236}">
                <a16:creationId xmlns:a16="http://schemas.microsoft.com/office/drawing/2014/main" id="{A244805C-85CA-4F31-BB71-D3580A66AF46}"/>
              </a:ext>
            </a:extLst>
          </p:cNvPr>
          <p:cNvSpPr txBox="1">
            <a:spLocks/>
          </p:cNvSpPr>
          <p:nvPr/>
        </p:nvSpPr>
        <p:spPr>
          <a:xfrm>
            <a:off x="6096000" y="2262853"/>
            <a:ext cx="3418840" cy="3448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hlinkClick r:id="rId3"/>
              </a:rPr>
              <a:t>Goingmerry.com</a:t>
            </a:r>
            <a:endParaRPr lang="en-US" sz="2200"/>
          </a:p>
          <a:p>
            <a:r>
              <a:rPr lang="en-US" sz="2200">
                <a:hlinkClick r:id="rId4"/>
              </a:rPr>
              <a:t>Fastweb.com</a:t>
            </a:r>
            <a:endParaRPr lang="en-US" sz="2200"/>
          </a:p>
          <a:p>
            <a:r>
              <a:rPr lang="en-US" sz="2200">
                <a:hlinkClick r:id="rId5"/>
              </a:rPr>
              <a:t>Scholarships.com</a:t>
            </a:r>
            <a:endParaRPr lang="en-US" sz="2200"/>
          </a:p>
          <a:p>
            <a:r>
              <a:rPr lang="en-US" sz="2200">
                <a:hlinkClick r:id="rId6"/>
              </a:rPr>
              <a:t>Cappex.com</a:t>
            </a:r>
            <a:endParaRPr lang="en-US" sz="2200"/>
          </a:p>
          <a:p>
            <a:r>
              <a:rPr lang="en-US" sz="2200">
                <a:hlinkClick r:id="rId7"/>
              </a:rPr>
              <a:t>Niche.com</a:t>
            </a:r>
            <a:endParaRPr lang="en-US" sz="2200"/>
          </a:p>
          <a:p>
            <a:r>
              <a:rPr lang="en-US" sz="2200">
                <a:hlinkClick r:id="rId8"/>
              </a:rPr>
              <a:t>Careeronestop.org</a:t>
            </a:r>
            <a:endParaRPr lang="en-US" sz="2200" dirty="0"/>
          </a:p>
        </p:txBody>
      </p:sp>
      <p:sp>
        <p:nvSpPr>
          <p:cNvPr id="16" name="Content Placeholder 2">
            <a:extLst>
              <a:ext uri="{FF2B5EF4-FFF2-40B4-BE49-F238E27FC236}">
                <a16:creationId xmlns:a16="http://schemas.microsoft.com/office/drawing/2014/main" id="{EE53B593-3853-4CF3-B5C4-3E948F008ED5}"/>
              </a:ext>
            </a:extLst>
          </p:cNvPr>
          <p:cNvSpPr>
            <a:spLocks noGrp="1"/>
          </p:cNvSpPr>
          <p:nvPr>
            <p:ph sz="half" idx="2"/>
          </p:nvPr>
        </p:nvSpPr>
        <p:spPr>
          <a:xfrm>
            <a:off x="839788" y="2287905"/>
            <a:ext cx="5039902" cy="3448685"/>
          </a:xfrm>
        </p:spPr>
        <p:txBody>
          <a:bodyPr>
            <a:normAutofit/>
          </a:bodyPr>
          <a:lstStyle/>
          <a:p>
            <a:r>
              <a:rPr lang="en-US" sz="2200" dirty="0">
                <a:hlinkClick r:id="rId9"/>
              </a:rPr>
              <a:t>USHE.edu/state-scholarships-aid</a:t>
            </a:r>
            <a:endParaRPr lang="en-US" sz="2200" dirty="0"/>
          </a:p>
          <a:p>
            <a:r>
              <a:rPr lang="en-US" sz="2200" dirty="0"/>
              <a:t>Key to Success app – </a:t>
            </a:r>
            <a:r>
              <a:rPr lang="en-US" sz="2200" dirty="0">
                <a:hlinkClick r:id="rId10"/>
              </a:rPr>
              <a:t>KTSutah.org</a:t>
            </a:r>
            <a:endParaRPr lang="en-US" sz="2200" dirty="0"/>
          </a:p>
          <a:p>
            <a:r>
              <a:rPr lang="en-US" sz="2200" dirty="0">
                <a:hlinkClick r:id="rId11"/>
              </a:rPr>
              <a:t>Myscholly.com</a:t>
            </a:r>
            <a:endParaRPr lang="en-US" sz="2200" dirty="0"/>
          </a:p>
          <a:p>
            <a:pPr lvl="0"/>
            <a:r>
              <a:rPr lang="en-US" sz="2200" dirty="0">
                <a:hlinkClick r:id="rId12"/>
              </a:rPr>
              <a:t>Bigfuture.collegeboard.org/scholarships</a:t>
            </a:r>
            <a:endParaRPr lang="en-US" sz="2200" dirty="0"/>
          </a:p>
          <a:p>
            <a:pPr lvl="0"/>
            <a:r>
              <a:rPr lang="en-US" sz="2200" dirty="0">
                <a:hlinkClick r:id="rId13"/>
              </a:rPr>
              <a:t>Unigo.com</a:t>
            </a:r>
            <a:endParaRPr lang="en-US" sz="2200" dirty="0"/>
          </a:p>
          <a:p>
            <a:r>
              <a:rPr lang="en-US" sz="2200" dirty="0">
                <a:hlinkClick r:id="rId14"/>
              </a:rPr>
              <a:t>Chegg.com/scholarships</a:t>
            </a:r>
            <a:endParaRPr lang="en-US" sz="2200" dirty="0"/>
          </a:p>
          <a:p>
            <a:pPr lvl="0"/>
            <a:endParaRPr lang="en-US" sz="2200" dirty="0"/>
          </a:p>
          <a:p>
            <a:endParaRPr lang="en-US" sz="2200" dirty="0"/>
          </a:p>
        </p:txBody>
      </p:sp>
    </p:spTree>
    <p:extLst>
      <p:ext uri="{BB962C8B-B14F-4D97-AF65-F5344CB8AC3E}">
        <p14:creationId xmlns:p14="http://schemas.microsoft.com/office/powerpoint/2010/main" val="69055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419FE2-5C0A-45AB-9F15-E0325AA10F1E}"/>
              </a:ext>
            </a:extLst>
          </p:cNvPr>
          <p:cNvSpPr>
            <a:spLocks noGrp="1"/>
          </p:cNvSpPr>
          <p:nvPr>
            <p:ph type="title"/>
          </p:nvPr>
        </p:nvSpPr>
        <p:spPr>
          <a:xfrm>
            <a:off x="838200" y="365125"/>
            <a:ext cx="10515600" cy="1325563"/>
          </a:xfrm>
        </p:spPr>
        <p:txBody>
          <a:bodyPr>
            <a:normAutofit/>
          </a:bodyPr>
          <a:lstStyle/>
          <a:p>
            <a:r>
              <a:rPr lang="es-MX" dirty="0"/>
              <a:t>Llenar FAFSA</a:t>
            </a:r>
          </a:p>
        </p:txBody>
      </p:sp>
      <p:sp>
        <p:nvSpPr>
          <p:cNvPr id="5" name="Content Placeholder 2">
            <a:extLst>
              <a:ext uri="{FF2B5EF4-FFF2-40B4-BE49-F238E27FC236}">
                <a16:creationId xmlns:a16="http://schemas.microsoft.com/office/drawing/2014/main" id="{3CB64190-E0E1-4B6F-A278-741C7F68B525}"/>
              </a:ext>
            </a:extLst>
          </p:cNvPr>
          <p:cNvSpPr>
            <a:spLocks noGrp="1"/>
          </p:cNvSpPr>
          <p:nvPr>
            <p:ph idx="1"/>
          </p:nvPr>
        </p:nvSpPr>
        <p:spPr>
          <a:xfrm>
            <a:off x="840239" y="1690688"/>
            <a:ext cx="10749197" cy="4351338"/>
          </a:xfrm>
        </p:spPr>
        <p:txBody>
          <a:bodyPr>
            <a:normAutofit/>
          </a:bodyPr>
          <a:lstStyle/>
          <a:p>
            <a:pPr marL="0" indent="0">
              <a:buNone/>
            </a:pPr>
            <a:r>
              <a:rPr lang="es-MX" dirty="0"/>
              <a:t>Aunque FAFSA no da becas aparte de las becas federales. Muchas becas requieren que llenen FAFSA.</a:t>
            </a:r>
          </a:p>
          <a:p>
            <a:pPr marL="0" indent="0">
              <a:buNone/>
            </a:pPr>
            <a:r>
              <a:rPr lang="es-MX" sz="2400" dirty="0"/>
              <a:t>Por ejemplo:</a:t>
            </a:r>
          </a:p>
          <a:p>
            <a:pPr lvl="1"/>
            <a:r>
              <a:rPr lang="es-MX" sz="2000" dirty="0"/>
              <a:t>Becas del estado (por ejemplo: Opportunity Scholarship y la Utah Promise Scholarship)</a:t>
            </a:r>
          </a:p>
          <a:p>
            <a:pPr lvl="1"/>
            <a:r>
              <a:rPr lang="es-MX" sz="2000" dirty="0"/>
              <a:t>Becas de las universidades (técnicas, de dos años, y de cuatro años)</a:t>
            </a:r>
          </a:p>
          <a:p>
            <a:pPr lvl="1"/>
            <a:r>
              <a:rPr lang="es-MX" sz="2000" dirty="0"/>
              <a:t>Becas privadas</a:t>
            </a:r>
          </a:p>
          <a:p>
            <a:pPr marL="0" indent="0">
              <a:buNone/>
            </a:pPr>
            <a:r>
              <a:rPr lang="es-ES" dirty="0"/>
              <a:t>Comúnmente,</a:t>
            </a:r>
            <a:r>
              <a:rPr lang="es-MX" dirty="0"/>
              <a:t> las becas que requieren FAFSA están basadas en necesidad, pero ese no es el caso para todos</a:t>
            </a:r>
          </a:p>
          <a:p>
            <a:r>
              <a:rPr lang="es-MX" sz="2400" dirty="0"/>
              <a:t>Un ejemplo perfecto es la Opportunity Scholarship que está                                              basada en mérito</a:t>
            </a:r>
          </a:p>
          <a:p>
            <a:endParaRPr lang="es-MX" dirty="0"/>
          </a:p>
        </p:txBody>
      </p:sp>
      <p:pic>
        <p:nvPicPr>
          <p:cNvPr id="6" name="Graphic 5" descr="Monitor">
            <a:extLst>
              <a:ext uri="{FF2B5EF4-FFF2-40B4-BE49-F238E27FC236}">
                <a16:creationId xmlns:a16="http://schemas.microsoft.com/office/drawing/2014/main" id="{780AC773-991B-4122-B820-8B3DEB2B2B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0336" y="4075493"/>
            <a:ext cx="3464560" cy="3464560"/>
          </a:xfrm>
          <a:prstGeom prst="rect">
            <a:avLst/>
          </a:prstGeom>
        </p:spPr>
      </p:pic>
      <p:sp>
        <p:nvSpPr>
          <p:cNvPr id="7" name="Rectangle 6">
            <a:extLst>
              <a:ext uri="{FF2B5EF4-FFF2-40B4-BE49-F238E27FC236}">
                <a16:creationId xmlns:a16="http://schemas.microsoft.com/office/drawing/2014/main" id="{B7AB2B03-E24C-498F-ACA8-8BBD1FD16BA8}"/>
              </a:ext>
            </a:extLst>
          </p:cNvPr>
          <p:cNvSpPr/>
          <p:nvPr/>
        </p:nvSpPr>
        <p:spPr>
          <a:xfrm>
            <a:off x="9135796" y="4806820"/>
            <a:ext cx="2453640" cy="15875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11510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Pentagon 22">
            <a:extLst>
              <a:ext uri="{FF2B5EF4-FFF2-40B4-BE49-F238E27FC236}">
                <a16:creationId xmlns:a16="http://schemas.microsoft.com/office/drawing/2014/main" id="{128F51E8-2E39-4B52-A59E-4101AAE26EF7}"/>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4" name="Graphic 23" descr="Users">
            <a:extLst>
              <a:ext uri="{FF2B5EF4-FFF2-40B4-BE49-F238E27FC236}">
                <a16:creationId xmlns:a16="http://schemas.microsoft.com/office/drawing/2014/main" id="{B7032621-B40A-4C25-87C6-B1B2091122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986" y="4929666"/>
            <a:ext cx="1064681" cy="1064681"/>
          </a:xfrm>
          <a:prstGeom prst="rect">
            <a:avLst/>
          </a:prstGeom>
        </p:spPr>
      </p:pic>
      <p:sp>
        <p:nvSpPr>
          <p:cNvPr id="26" name="Arrow: Pentagon 25">
            <a:extLst>
              <a:ext uri="{FF2B5EF4-FFF2-40B4-BE49-F238E27FC236}">
                <a16:creationId xmlns:a16="http://schemas.microsoft.com/office/drawing/2014/main" id="{154255F0-7D8A-4D03-9EF8-0165C178F70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7" name="Graphic 26" descr="Construction worker">
            <a:extLst>
              <a:ext uri="{FF2B5EF4-FFF2-40B4-BE49-F238E27FC236}">
                <a16:creationId xmlns:a16="http://schemas.microsoft.com/office/drawing/2014/main" id="{6F388267-D58E-4ADE-A7DD-97B877A127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07512" y="2949621"/>
            <a:ext cx="1156286" cy="1156286"/>
          </a:xfrm>
          <a:prstGeom prst="rect">
            <a:avLst/>
          </a:prstGeom>
        </p:spPr>
      </p:pic>
      <p:sp>
        <p:nvSpPr>
          <p:cNvPr id="28" name="Arrow: Pentagon 27">
            <a:extLst>
              <a:ext uri="{FF2B5EF4-FFF2-40B4-BE49-F238E27FC236}">
                <a16:creationId xmlns:a16="http://schemas.microsoft.com/office/drawing/2014/main" id="{F7A18685-DD20-4A82-A838-1D0CABD7FAB6}"/>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9" name="Graphic 28" descr="Downward trend">
            <a:extLst>
              <a:ext uri="{FF2B5EF4-FFF2-40B4-BE49-F238E27FC236}">
                <a16:creationId xmlns:a16="http://schemas.microsoft.com/office/drawing/2014/main" id="{9856B7B1-060C-4BC1-8B59-8D8A2F462F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0895" y="4879572"/>
            <a:ext cx="1156285" cy="1156285"/>
          </a:xfrm>
          <a:prstGeom prst="rect">
            <a:avLst/>
          </a:prstGeom>
        </p:spPr>
      </p:pic>
      <p:sp>
        <p:nvSpPr>
          <p:cNvPr id="32" name="Arrow: Pentagon 31">
            <a:extLst>
              <a:ext uri="{FF2B5EF4-FFF2-40B4-BE49-F238E27FC236}">
                <a16:creationId xmlns:a16="http://schemas.microsoft.com/office/drawing/2014/main" id="{A8CFCE8B-AC1D-46C9-BC96-17589F5E49AB}"/>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Graphic 32" descr="Document">
            <a:extLst>
              <a:ext uri="{FF2B5EF4-FFF2-40B4-BE49-F238E27FC236}">
                <a16:creationId xmlns:a16="http://schemas.microsoft.com/office/drawing/2014/main" id="{2D1B39CC-6959-4197-9523-A72FDE275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7359" y="3018331"/>
            <a:ext cx="1165469" cy="1165469"/>
          </a:xfrm>
          <a:prstGeom prst="rect">
            <a:avLst/>
          </a:prstGeom>
        </p:spPr>
      </p:pic>
      <p:sp>
        <p:nvSpPr>
          <p:cNvPr id="34" name="Arrow: Pentagon 33">
            <a:extLst>
              <a:ext uri="{FF2B5EF4-FFF2-40B4-BE49-F238E27FC236}">
                <a16:creationId xmlns:a16="http://schemas.microsoft.com/office/drawing/2014/main" id="{F67DF5EE-B110-4379-ABFB-0C56AC56C04C}"/>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Title 1">
            <a:extLst>
              <a:ext uri="{FF2B5EF4-FFF2-40B4-BE49-F238E27FC236}">
                <a16:creationId xmlns:a16="http://schemas.microsoft.com/office/drawing/2014/main" id="{7292A26B-9184-4FFB-9858-1BC59853E7A4}"/>
              </a:ext>
            </a:extLst>
          </p:cNvPr>
          <p:cNvSpPr>
            <a:spLocks noGrp="1"/>
          </p:cNvSpPr>
          <p:nvPr>
            <p:ph type="title"/>
          </p:nvPr>
        </p:nvSpPr>
        <p:spPr/>
        <p:txBody>
          <a:bodyPr/>
          <a:lstStyle/>
          <a:p>
            <a:pPr algn="ctr"/>
            <a:r>
              <a:rPr lang="es-ES" dirty="0"/>
              <a:t>Maneras de pagar por los gastos de la universidad</a:t>
            </a:r>
            <a:endParaRPr lang="es-MX" dirty="0"/>
          </a:p>
        </p:txBody>
      </p:sp>
      <p:pic>
        <p:nvPicPr>
          <p:cNvPr id="41" name="Graphic 40" descr="Dollar">
            <a:extLst>
              <a:ext uri="{FF2B5EF4-FFF2-40B4-BE49-F238E27FC236}">
                <a16:creationId xmlns:a16="http://schemas.microsoft.com/office/drawing/2014/main" id="{D5E62EB9-801C-4E2F-B3AA-DFE3556DAF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93312" y="2913320"/>
            <a:ext cx="632637" cy="632637"/>
          </a:xfrm>
          <a:prstGeom prst="rect">
            <a:avLst/>
          </a:prstGeom>
        </p:spPr>
      </p:pic>
      <p:pic>
        <p:nvPicPr>
          <p:cNvPr id="42" name="Graphic 41" descr="Graduation cap">
            <a:extLst>
              <a:ext uri="{FF2B5EF4-FFF2-40B4-BE49-F238E27FC236}">
                <a16:creationId xmlns:a16="http://schemas.microsoft.com/office/drawing/2014/main" id="{0115ECE5-82C4-4F18-946A-C915E7639F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3009" y="2814970"/>
            <a:ext cx="914400" cy="914400"/>
          </a:xfrm>
          <a:prstGeom prst="rect">
            <a:avLst/>
          </a:prstGeom>
        </p:spPr>
      </p:pic>
      <p:sp>
        <p:nvSpPr>
          <p:cNvPr id="43" name="Content Placeholder 2">
            <a:extLst>
              <a:ext uri="{FF2B5EF4-FFF2-40B4-BE49-F238E27FC236}">
                <a16:creationId xmlns:a16="http://schemas.microsoft.com/office/drawing/2014/main" id="{767DC11F-9F39-4044-A05A-3AFAE18FAB5A}"/>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dirty="0"/>
              <a:t>Maneras de ahorrar para la Universidad</a:t>
            </a:r>
          </a:p>
        </p:txBody>
      </p:sp>
      <p:sp>
        <p:nvSpPr>
          <p:cNvPr id="44" name="Content Placeholder 2">
            <a:extLst>
              <a:ext uri="{FF2B5EF4-FFF2-40B4-BE49-F238E27FC236}">
                <a16:creationId xmlns:a16="http://schemas.microsoft.com/office/drawing/2014/main" id="{546885D8-BC9B-443F-AFEF-E5D3425B9BFA}"/>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Llenar FAFSA</a:t>
            </a:r>
          </a:p>
        </p:txBody>
      </p:sp>
      <p:sp>
        <p:nvSpPr>
          <p:cNvPr id="45" name="Content Placeholder 2">
            <a:extLst>
              <a:ext uri="{FF2B5EF4-FFF2-40B4-BE49-F238E27FC236}">
                <a16:creationId xmlns:a16="http://schemas.microsoft.com/office/drawing/2014/main" id="{3DC5866F-FAC2-4395-9C01-EB7B2A6C48DB}"/>
              </a:ext>
            </a:extLst>
          </p:cNvPr>
          <p:cNvSpPr txBox="1">
            <a:spLocks/>
          </p:cNvSpPr>
          <p:nvPr/>
        </p:nvSpPr>
        <p:spPr>
          <a:xfrm>
            <a:off x="10330475"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Ganar y Ahorrar</a:t>
            </a:r>
          </a:p>
        </p:txBody>
      </p:sp>
      <p:sp>
        <p:nvSpPr>
          <p:cNvPr id="47" name="Content Placeholder 2">
            <a:extLst>
              <a:ext uri="{FF2B5EF4-FFF2-40B4-BE49-F238E27FC236}">
                <a16:creationId xmlns:a16="http://schemas.microsoft.com/office/drawing/2014/main" id="{010EA1A2-5CCF-4612-ABC5-6F29E8E07531}"/>
              </a:ext>
            </a:extLst>
          </p:cNvPr>
          <p:cNvSpPr txBox="1">
            <a:spLocks/>
          </p:cNvSpPr>
          <p:nvPr/>
        </p:nvSpPr>
        <p:spPr>
          <a:xfrm>
            <a:off x="9722671" y="5578696"/>
            <a:ext cx="1709900" cy="730987"/>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Buscar Maneras Creativas para Reducir Costos</a:t>
            </a:r>
          </a:p>
        </p:txBody>
      </p:sp>
      <p:sp>
        <p:nvSpPr>
          <p:cNvPr id="48" name="Rectangle 47">
            <a:extLst>
              <a:ext uri="{FF2B5EF4-FFF2-40B4-BE49-F238E27FC236}">
                <a16:creationId xmlns:a16="http://schemas.microsoft.com/office/drawing/2014/main" id="{D00BC255-C9F8-4372-9F1C-2D38FFAA0B82}"/>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Content Placeholder 2">
            <a:extLst>
              <a:ext uri="{FF2B5EF4-FFF2-40B4-BE49-F238E27FC236}">
                <a16:creationId xmlns:a16="http://schemas.microsoft.com/office/drawing/2014/main" id="{8DEC3D33-A4BF-41A1-985A-96F8471A6663}"/>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Aplicar para Becas</a:t>
            </a:r>
          </a:p>
        </p:txBody>
      </p:sp>
      <p:pic>
        <p:nvPicPr>
          <p:cNvPr id="55" name="Graphic 54" descr="Laptop">
            <a:extLst>
              <a:ext uri="{FF2B5EF4-FFF2-40B4-BE49-F238E27FC236}">
                <a16:creationId xmlns:a16="http://schemas.microsoft.com/office/drawing/2014/main" id="{C5D4B1FB-50B6-4D1B-9AE0-0764B5A19ED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86152" y="1761207"/>
            <a:ext cx="1339822" cy="1339822"/>
          </a:xfrm>
          <a:prstGeom prst="rect">
            <a:avLst/>
          </a:prstGeom>
        </p:spPr>
      </p:pic>
      <p:sp>
        <p:nvSpPr>
          <p:cNvPr id="25" name="Content Placeholder 2">
            <a:extLst>
              <a:ext uri="{FF2B5EF4-FFF2-40B4-BE49-F238E27FC236}">
                <a16:creationId xmlns:a16="http://schemas.microsoft.com/office/drawing/2014/main" id="{209C806A-EFD4-4B6D-989F-9C86FF9B804B}"/>
              </a:ext>
            </a:extLst>
          </p:cNvPr>
          <p:cNvSpPr txBox="1">
            <a:spLocks/>
          </p:cNvSpPr>
          <p:nvPr/>
        </p:nvSpPr>
        <p:spPr>
          <a:xfrm>
            <a:off x="5270185" y="5579859"/>
            <a:ext cx="1709900"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Situaciones Distintas de Estudiantes</a:t>
            </a:r>
          </a:p>
        </p:txBody>
      </p:sp>
      <p:pic>
        <p:nvPicPr>
          <p:cNvPr id="31" name="Content Placeholder 16" descr="Confused person">
            <a:extLst>
              <a:ext uri="{FF2B5EF4-FFF2-40B4-BE49-F238E27FC236}">
                <a16:creationId xmlns:a16="http://schemas.microsoft.com/office/drawing/2014/main" id="{31EEBD79-B451-4B87-BC30-3115423EE77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43224" y="2404660"/>
            <a:ext cx="3569087" cy="3569087"/>
          </a:xfrm>
          <a:prstGeom prst="rect">
            <a:avLst/>
          </a:prstGeom>
        </p:spPr>
      </p:pic>
    </p:spTree>
    <p:extLst>
      <p:ext uri="{BB962C8B-B14F-4D97-AF65-F5344CB8AC3E}">
        <p14:creationId xmlns:p14="http://schemas.microsoft.com/office/powerpoint/2010/main" val="3024414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249A4E-AA31-4B4B-9298-D1D24556039B}"/>
              </a:ext>
            </a:extLst>
          </p:cNvPr>
          <p:cNvSpPr>
            <a:spLocks noGrp="1"/>
          </p:cNvSpPr>
          <p:nvPr>
            <p:ph type="title"/>
          </p:nvPr>
        </p:nvSpPr>
        <p:spPr/>
        <p:txBody>
          <a:bodyPr anchor="b">
            <a:normAutofit/>
          </a:bodyPr>
          <a:lstStyle/>
          <a:p>
            <a:r>
              <a:rPr lang="es-MX"/>
              <a:t>El Aplazamiento</a:t>
            </a:r>
            <a:endParaRPr lang="es-MX" sz="6000" dirty="0"/>
          </a:p>
        </p:txBody>
      </p:sp>
    </p:spTree>
    <p:extLst>
      <p:ext uri="{BB962C8B-B14F-4D97-AF65-F5344CB8AC3E}">
        <p14:creationId xmlns:p14="http://schemas.microsoft.com/office/powerpoint/2010/main" val="395303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D5D5BB3-0D00-4D8B-84E0-902E65190D54}"/>
              </a:ext>
            </a:extLst>
          </p:cNvPr>
          <p:cNvSpPr>
            <a:spLocks noGrp="1"/>
          </p:cNvSpPr>
          <p:nvPr>
            <p:ph type="title"/>
          </p:nvPr>
        </p:nvSpPr>
        <p:spPr>
          <a:xfrm>
            <a:off x="838200" y="365125"/>
            <a:ext cx="10515600" cy="1325563"/>
          </a:xfrm>
        </p:spPr>
        <p:txBody>
          <a:bodyPr>
            <a:normAutofit/>
          </a:bodyPr>
          <a:lstStyle/>
          <a:p>
            <a:r>
              <a:rPr lang="es-MX" sz="4400" dirty="0">
                <a:solidFill>
                  <a:srgbClr val="DC4405"/>
                </a:solidFill>
              </a:rPr>
              <a:t>El Aplazamiento</a:t>
            </a:r>
          </a:p>
        </p:txBody>
      </p:sp>
      <p:sp>
        <p:nvSpPr>
          <p:cNvPr id="6" name="Content Placeholder 2">
            <a:extLst>
              <a:ext uri="{FF2B5EF4-FFF2-40B4-BE49-F238E27FC236}">
                <a16:creationId xmlns:a16="http://schemas.microsoft.com/office/drawing/2014/main" id="{5462214C-375C-45FE-8D4B-4DF7B7A7FE15}"/>
              </a:ext>
            </a:extLst>
          </p:cNvPr>
          <p:cNvSpPr>
            <a:spLocks noGrp="1"/>
          </p:cNvSpPr>
          <p:nvPr>
            <p:ph sz="half" idx="1"/>
          </p:nvPr>
        </p:nvSpPr>
        <p:spPr>
          <a:xfrm>
            <a:off x="838200" y="1681018"/>
            <a:ext cx="5181600" cy="4902661"/>
          </a:xfrm>
        </p:spPr>
        <p:txBody>
          <a:bodyPr>
            <a:normAutofit fontScale="85000" lnSpcReduction="10000"/>
          </a:bodyPr>
          <a:lstStyle/>
          <a:p>
            <a:pPr marL="0" indent="0">
              <a:buNone/>
            </a:pPr>
            <a:r>
              <a:rPr lang="es-MX" sz="2600" dirty="0"/>
              <a:t>La opcion para aplazar por un tiempo la registración para la universidad y becas que ha recibido</a:t>
            </a:r>
          </a:p>
          <a:p>
            <a:r>
              <a:rPr lang="es-MX" sz="2400" dirty="0"/>
              <a:t>Algunas razones para aplazar:</a:t>
            </a:r>
          </a:p>
          <a:p>
            <a:pPr lvl="1"/>
            <a:r>
              <a:rPr lang="es-MX" sz="2000" dirty="0"/>
              <a:t>Servicio militar</a:t>
            </a:r>
          </a:p>
          <a:p>
            <a:pPr lvl="1"/>
            <a:r>
              <a:rPr lang="es-MX" sz="2000" dirty="0"/>
              <a:t>Servicio religioso </a:t>
            </a:r>
          </a:p>
          <a:p>
            <a:pPr lvl="1"/>
            <a:r>
              <a:rPr lang="es-MX" sz="2000" dirty="0"/>
              <a:t>Servicio humanitario</a:t>
            </a:r>
          </a:p>
          <a:p>
            <a:pPr lvl="1"/>
            <a:r>
              <a:rPr lang="es-MX" sz="2000" dirty="0"/>
              <a:t>Circunstancias personales como enfermedades, obligaciones familiares, o dificultades financieras</a:t>
            </a:r>
          </a:p>
          <a:p>
            <a:pPr lvl="1"/>
            <a:r>
              <a:rPr lang="es-MX" sz="2000" dirty="0"/>
              <a:t>Estudios afueras, pasantías, u otras experiencias educacionales</a:t>
            </a:r>
          </a:p>
          <a:p>
            <a:r>
              <a:rPr lang="es-MX" sz="2400" dirty="0"/>
              <a:t>Algunas razones para aplazamiento no seran válidas, todo depende de los requisitos de la institución. Debe contactar la universidad para aprender más sobre el aplazamiento.</a:t>
            </a:r>
            <a:endParaRPr lang="es-MX" sz="2000" dirty="0"/>
          </a:p>
          <a:p>
            <a:pPr lvl="0"/>
            <a:r>
              <a:rPr lang="es-MX" sz="2400" b="1" dirty="0">
                <a:solidFill>
                  <a:prstClr val="black"/>
                </a:solidFill>
              </a:rPr>
              <a:t>Debe informar a la universidad sobre planes para aplazar su admisión o becas</a:t>
            </a:r>
            <a:endParaRPr lang="es-MX" sz="2400" dirty="0"/>
          </a:p>
          <a:p>
            <a:endParaRPr lang="es-MX" sz="2400" dirty="0"/>
          </a:p>
          <a:p>
            <a:endParaRPr lang="es-MX" sz="2400" dirty="0"/>
          </a:p>
          <a:p>
            <a:endParaRPr lang="es-MX" sz="2400" dirty="0"/>
          </a:p>
          <a:p>
            <a:endParaRPr lang="es-MX" dirty="0"/>
          </a:p>
          <a:p>
            <a:endParaRPr lang="es-MX" dirty="0"/>
          </a:p>
          <a:p>
            <a:endParaRPr lang="es-MX" dirty="0"/>
          </a:p>
          <a:p>
            <a:endParaRPr lang="es-MX" dirty="0"/>
          </a:p>
        </p:txBody>
      </p:sp>
      <p:pic>
        <p:nvPicPr>
          <p:cNvPr id="7" name="Picture 6">
            <a:extLst>
              <a:ext uri="{FF2B5EF4-FFF2-40B4-BE49-F238E27FC236}">
                <a16:creationId xmlns:a16="http://schemas.microsoft.com/office/drawing/2014/main" id="{584A2B20-4884-4F9B-A877-9FEDE5B0F303}"/>
              </a:ext>
            </a:extLst>
          </p:cNvPr>
          <p:cNvPicPr>
            <a:picLocks noChangeAspect="1"/>
          </p:cNvPicPr>
          <p:nvPr/>
        </p:nvPicPr>
        <p:blipFill>
          <a:blip r:embed="rId3"/>
          <a:stretch>
            <a:fillRect/>
          </a:stretch>
        </p:blipFill>
        <p:spPr>
          <a:xfrm>
            <a:off x="6669944" y="1681019"/>
            <a:ext cx="5236980" cy="3495963"/>
          </a:xfrm>
          <a:prstGeom prst="rect">
            <a:avLst/>
          </a:prstGeom>
        </p:spPr>
      </p:pic>
    </p:spTree>
    <p:extLst>
      <p:ext uri="{BB962C8B-B14F-4D97-AF65-F5344CB8AC3E}">
        <p14:creationId xmlns:p14="http://schemas.microsoft.com/office/powerpoint/2010/main" val="2207953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5657359-4151-4BB9-98EE-E10586660B56}"/>
              </a:ext>
            </a:extLst>
          </p:cNvPr>
          <p:cNvSpPr>
            <a:spLocks noGrp="1"/>
          </p:cNvSpPr>
          <p:nvPr>
            <p:ph type="title"/>
          </p:nvPr>
        </p:nvSpPr>
        <p:spPr>
          <a:xfrm>
            <a:off x="838200" y="365125"/>
            <a:ext cx="10515600" cy="1325563"/>
          </a:xfrm>
        </p:spPr>
        <p:txBody>
          <a:bodyPr anchor="ctr">
            <a:normAutofit/>
          </a:bodyPr>
          <a:lstStyle/>
          <a:p>
            <a:r>
              <a:rPr lang="es-MX" sz="4400"/>
              <a:t>¿Qué cosas se pueden aplazar?</a:t>
            </a:r>
            <a:endParaRPr lang="es-MX" sz="4400">
              <a:solidFill>
                <a:srgbClr val="DC4405"/>
              </a:solidFill>
            </a:endParaRPr>
          </a:p>
        </p:txBody>
      </p:sp>
      <p:sp>
        <p:nvSpPr>
          <p:cNvPr id="19" name="Content Placeholder 3">
            <a:extLst>
              <a:ext uri="{FF2B5EF4-FFF2-40B4-BE49-F238E27FC236}">
                <a16:creationId xmlns:a16="http://schemas.microsoft.com/office/drawing/2014/main" id="{BEA4324A-7A87-42FB-A821-4FDE7BAE018B}"/>
              </a:ext>
            </a:extLst>
          </p:cNvPr>
          <p:cNvSpPr txBox="1">
            <a:spLocks/>
          </p:cNvSpPr>
          <p:nvPr/>
        </p:nvSpPr>
        <p:spPr>
          <a:xfrm>
            <a:off x="6172200" y="1825624"/>
            <a:ext cx="5638800" cy="4521835"/>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2400" dirty="0"/>
              <a:t>La mayoría de las universidades requieren que aplique, reciba una oferta de admisión, y que sea aceptado antes que se pueda aplazar. En corto, estudiantes usualmente nesesitan decidirse por una universidad antes de poder aplazar.</a:t>
            </a:r>
          </a:p>
          <a:p>
            <a:r>
              <a:rPr lang="es-MX" sz="2400" dirty="0"/>
              <a:t>Ayuda federal como becas federales, el programa de trabajo y estudio (</a:t>
            </a:r>
            <a:r>
              <a:rPr lang="es-MX" sz="2400" dirty="0" err="1"/>
              <a:t>work-study</a:t>
            </a:r>
            <a:r>
              <a:rPr lang="es-MX" sz="2400" dirty="0"/>
              <a:t>), y préstamos para estudiantes NO SE PUEDEN aplazar. </a:t>
            </a:r>
          </a:p>
          <a:p>
            <a:r>
              <a:rPr lang="es-MX" sz="2400" dirty="0"/>
              <a:t>Sin embargo, todavía le recomendamos que debe completar FAFSA y aplicar para becas. ¿Por qué?</a:t>
            </a:r>
          </a:p>
          <a:p>
            <a:pPr marL="742950" lvl="1" indent="-285750">
              <a:buFont typeface="Arial" panose="020B0604020202020204" pitchFamily="34" charset="0"/>
              <a:buChar char="•"/>
            </a:pPr>
            <a:r>
              <a:rPr lang="es-MX" sz="1800" dirty="0"/>
              <a:t>Tiene un plan de respaldo</a:t>
            </a:r>
          </a:p>
          <a:p>
            <a:pPr marL="742950" lvl="1" indent="-285750">
              <a:buFont typeface="Arial" panose="020B0604020202020204" pitchFamily="34" charset="0"/>
              <a:buChar char="•"/>
            </a:pPr>
            <a:r>
              <a:rPr lang="es-MX" sz="1800" dirty="0"/>
              <a:t>Algunas becas que se pueden aplazar tienen el requisito de completar FAFSA</a:t>
            </a:r>
          </a:p>
          <a:p>
            <a:pPr marL="742950" lvl="1" indent="-285750">
              <a:buFont typeface="Arial" panose="020B0604020202020204" pitchFamily="34" charset="0"/>
              <a:buChar char="•"/>
            </a:pPr>
            <a:r>
              <a:rPr lang="es-MX" sz="1800" dirty="0"/>
              <a:t>Su información personal se llena automáticamente la próxima vez que llene FAFSA (sera más fácil a su regreso)</a:t>
            </a:r>
          </a:p>
          <a:p>
            <a:pPr marL="742950" lvl="1" indent="-285750">
              <a:buFont typeface="Arial" panose="020B0604020202020204" pitchFamily="34" charset="0"/>
              <a:buChar char="•"/>
            </a:pPr>
            <a:r>
              <a:rPr lang="es-MX" sz="1800" dirty="0"/>
              <a:t>Hay más ayuda para llenar FAFSA cuando está en </a:t>
            </a:r>
            <a:r>
              <a:rPr lang="es-MX" sz="1800" dirty="0" err="1"/>
              <a:t>high</a:t>
            </a:r>
            <a:r>
              <a:rPr lang="es-MX" sz="1800" dirty="0"/>
              <a:t> </a:t>
            </a:r>
            <a:r>
              <a:rPr lang="es-MX" sz="1800" dirty="0" err="1"/>
              <a:t>school</a:t>
            </a:r>
            <a:r>
              <a:rPr lang="es-MX" sz="1800" dirty="0"/>
              <a:t>. Comenzando desde temprano aprenderá el proceso de como aplicar a la universidad y como buscar ayuda financiera; esta información es muy útil al regresar de su aplazamiento. </a:t>
            </a:r>
          </a:p>
        </p:txBody>
      </p:sp>
      <p:sp>
        <p:nvSpPr>
          <p:cNvPr id="20" name="Rectangle 19">
            <a:extLst>
              <a:ext uri="{FF2B5EF4-FFF2-40B4-BE49-F238E27FC236}">
                <a16:creationId xmlns:a16="http://schemas.microsoft.com/office/drawing/2014/main" id="{48F599A3-5327-400D-8D04-4983FAD24929}"/>
              </a:ext>
            </a:extLst>
          </p:cNvPr>
          <p:cNvSpPr/>
          <p:nvPr/>
        </p:nvSpPr>
        <p:spPr>
          <a:xfrm>
            <a:off x="3229647" y="3119272"/>
            <a:ext cx="2835874" cy="1429868"/>
          </a:xfrm>
          <a:prstGeom prst="rect">
            <a:avLst/>
          </a:prstGeom>
          <a:noFill/>
          <a:ln w="57150">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MX" dirty="0">
                <a:solidFill>
                  <a:schemeClr val="tx1"/>
                </a:solidFill>
              </a:rPr>
              <a:t>Admisiones</a:t>
            </a:r>
          </a:p>
          <a:p>
            <a:pPr marL="285750" indent="-285750">
              <a:buFont typeface="Arial" panose="020B0604020202020204" pitchFamily="34" charset="0"/>
              <a:buChar char="•"/>
            </a:pPr>
            <a:r>
              <a:rPr lang="es-MX" dirty="0">
                <a:solidFill>
                  <a:schemeClr val="tx1"/>
                </a:solidFill>
              </a:rPr>
              <a:t>Ayuda federal</a:t>
            </a:r>
          </a:p>
          <a:p>
            <a:pPr marL="285750" indent="-285750">
              <a:buFont typeface="Arial" panose="020B0604020202020204" pitchFamily="34" charset="0"/>
              <a:buChar char="•"/>
            </a:pPr>
            <a:r>
              <a:rPr lang="es-MX" dirty="0">
                <a:solidFill>
                  <a:schemeClr val="tx1"/>
                </a:solidFill>
              </a:rPr>
              <a:t>Fechas límites para ayuda y becas</a:t>
            </a:r>
          </a:p>
          <a:p>
            <a:pPr marL="285750" indent="-285750">
              <a:buFont typeface="Arial" panose="020B0604020202020204" pitchFamily="34" charset="0"/>
              <a:buChar char="•"/>
            </a:pPr>
            <a:endParaRPr lang="es-MX" dirty="0">
              <a:solidFill>
                <a:schemeClr val="tx1"/>
              </a:solidFill>
            </a:endParaRPr>
          </a:p>
        </p:txBody>
      </p:sp>
      <p:sp>
        <p:nvSpPr>
          <p:cNvPr id="21" name="Rectangle 20">
            <a:extLst>
              <a:ext uri="{FF2B5EF4-FFF2-40B4-BE49-F238E27FC236}">
                <a16:creationId xmlns:a16="http://schemas.microsoft.com/office/drawing/2014/main" id="{5BE84189-8D85-4396-B148-0223C12E258B}"/>
              </a:ext>
            </a:extLst>
          </p:cNvPr>
          <p:cNvSpPr/>
          <p:nvPr/>
        </p:nvSpPr>
        <p:spPr>
          <a:xfrm>
            <a:off x="3229647" y="1857877"/>
            <a:ext cx="2835874" cy="1171252"/>
          </a:xfrm>
          <a:prstGeom prst="rect">
            <a:avLst/>
          </a:prstGeom>
          <a:noFill/>
          <a:ln w="57150">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tx1"/>
                </a:solidFill>
              </a:rPr>
              <a:t>Que NO SE PUEDE aplazar:</a:t>
            </a:r>
          </a:p>
        </p:txBody>
      </p:sp>
      <p:sp>
        <p:nvSpPr>
          <p:cNvPr id="22" name="Rectangle 21">
            <a:extLst>
              <a:ext uri="{FF2B5EF4-FFF2-40B4-BE49-F238E27FC236}">
                <a16:creationId xmlns:a16="http://schemas.microsoft.com/office/drawing/2014/main" id="{113A9DD0-E3B4-4DDF-A485-BCD4EEE8488E}"/>
              </a:ext>
            </a:extLst>
          </p:cNvPr>
          <p:cNvSpPr/>
          <p:nvPr/>
        </p:nvSpPr>
        <p:spPr>
          <a:xfrm>
            <a:off x="309079" y="1857876"/>
            <a:ext cx="2835874" cy="1171251"/>
          </a:xfrm>
          <a:prstGeom prst="rect">
            <a:avLst/>
          </a:prstGeom>
          <a:noFill/>
          <a:ln w="5715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tx1"/>
                </a:solidFill>
              </a:rPr>
              <a:t>Que se puede aplazar:</a:t>
            </a:r>
          </a:p>
        </p:txBody>
      </p:sp>
      <p:sp>
        <p:nvSpPr>
          <p:cNvPr id="23" name="Rectangle 22">
            <a:extLst>
              <a:ext uri="{FF2B5EF4-FFF2-40B4-BE49-F238E27FC236}">
                <a16:creationId xmlns:a16="http://schemas.microsoft.com/office/drawing/2014/main" id="{4893BBD5-08CC-43AD-8166-86CE055E867E}"/>
              </a:ext>
            </a:extLst>
          </p:cNvPr>
          <p:cNvSpPr/>
          <p:nvPr/>
        </p:nvSpPr>
        <p:spPr>
          <a:xfrm>
            <a:off x="309079" y="3119272"/>
            <a:ext cx="2835874" cy="1429868"/>
          </a:xfrm>
          <a:prstGeom prst="rect">
            <a:avLst/>
          </a:prstGeom>
          <a:noFill/>
          <a:ln w="5715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MX">
                <a:solidFill>
                  <a:schemeClr val="tx1"/>
                </a:solidFill>
              </a:rPr>
              <a:t>Inscripción</a:t>
            </a:r>
          </a:p>
          <a:p>
            <a:pPr marL="285750" indent="-285750">
              <a:buFont typeface="Arial" panose="020B0604020202020204" pitchFamily="34" charset="0"/>
              <a:buChar char="•"/>
            </a:pPr>
            <a:r>
              <a:rPr lang="es-MX">
                <a:solidFill>
                  <a:schemeClr val="tx1"/>
                </a:solidFill>
              </a:rPr>
              <a:t>Becas </a:t>
            </a:r>
          </a:p>
          <a:p>
            <a:pPr marL="285750" indent="-285750">
              <a:buFont typeface="Arial" panose="020B0604020202020204" pitchFamily="34" charset="0"/>
              <a:buChar char="•"/>
            </a:pPr>
            <a:r>
              <a:rPr lang="es-MX">
                <a:solidFill>
                  <a:schemeClr val="tx1"/>
                </a:solidFill>
              </a:rPr>
              <a:t>Alojamiento</a:t>
            </a:r>
          </a:p>
          <a:p>
            <a:pPr marL="285750" indent="-285750">
              <a:buFont typeface="Arial" panose="020B0604020202020204" pitchFamily="34" charset="0"/>
              <a:buChar char="•"/>
            </a:pPr>
            <a:endParaRPr lang="es-MX">
              <a:solidFill>
                <a:schemeClr val="tx1"/>
              </a:solidFill>
            </a:endParaRPr>
          </a:p>
        </p:txBody>
      </p:sp>
      <p:sp>
        <p:nvSpPr>
          <p:cNvPr id="24" name="Content Placeholder 3">
            <a:extLst>
              <a:ext uri="{FF2B5EF4-FFF2-40B4-BE49-F238E27FC236}">
                <a16:creationId xmlns:a16="http://schemas.microsoft.com/office/drawing/2014/main" id="{3FDFB24A-BD9F-4A29-870C-8ED6E60B50BD}"/>
              </a:ext>
            </a:extLst>
          </p:cNvPr>
          <p:cNvSpPr txBox="1">
            <a:spLocks/>
          </p:cNvSpPr>
          <p:nvPr/>
        </p:nvSpPr>
        <p:spPr>
          <a:xfrm>
            <a:off x="309079" y="5350677"/>
            <a:ext cx="5710722" cy="11712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400" i="1" dirty="0"/>
              <a:t>*Cada universidad tiene policías diferentes. Es posible que algunos de los ejemplos no son disponibles para aplazar en varias universidades.</a:t>
            </a:r>
          </a:p>
        </p:txBody>
      </p:sp>
    </p:spTree>
    <p:extLst>
      <p:ext uri="{BB962C8B-B14F-4D97-AF65-F5344CB8AC3E}">
        <p14:creationId xmlns:p14="http://schemas.microsoft.com/office/powerpoint/2010/main" val="3204057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1;p26">
            <a:extLst>
              <a:ext uri="{FF2B5EF4-FFF2-40B4-BE49-F238E27FC236}">
                <a16:creationId xmlns:a16="http://schemas.microsoft.com/office/drawing/2014/main" id="{05EC34D9-876B-421F-98B8-449A87F4303A}"/>
              </a:ext>
            </a:extLst>
          </p:cNvPr>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spcBef>
                <a:spcPts val="0"/>
              </a:spcBef>
            </a:pPr>
            <a:r>
              <a:rPr lang="es-MX">
                <a:solidFill>
                  <a:srgbClr val="DC4405"/>
                </a:solidFill>
              </a:rPr>
              <a:t>La forma de FERPA:</a:t>
            </a:r>
            <a:r>
              <a:rPr lang="es-MX" b="0"/>
              <a:t> Forma de divulgación de información del estudiante</a:t>
            </a:r>
            <a:endParaRPr lang="es-MX">
              <a:solidFill>
                <a:srgbClr val="DC4405"/>
              </a:solidFill>
            </a:endParaRPr>
          </a:p>
        </p:txBody>
      </p:sp>
      <p:sp>
        <p:nvSpPr>
          <p:cNvPr id="5" name="Google Shape;152;p26">
            <a:extLst>
              <a:ext uri="{FF2B5EF4-FFF2-40B4-BE49-F238E27FC236}">
                <a16:creationId xmlns:a16="http://schemas.microsoft.com/office/drawing/2014/main" id="{A8F2528B-AE34-452F-ADDB-1FA2AD354EDC}"/>
              </a:ext>
            </a:extLst>
          </p:cNvPr>
          <p:cNvSpPr txBox="1">
            <a:spLocks/>
          </p:cNvSpPr>
          <p:nvPr/>
        </p:nvSpPr>
        <p:spPr>
          <a:xfrm>
            <a:off x="838200" y="1690735"/>
            <a:ext cx="10515600" cy="4826000"/>
          </a:xfrm>
          <a:prstGeom prst="rect">
            <a:avLst/>
          </a:prstGeom>
        </p:spPr>
        <p:txBody>
          <a:bodyPr spcFirstLastPara="1" vert="horz" wrap="square"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5463" indent="0">
              <a:spcBef>
                <a:spcPts val="1067"/>
              </a:spcBef>
              <a:buSzPct val="70000"/>
              <a:buNone/>
            </a:pPr>
            <a:r>
              <a:rPr lang="es-MX" sz="2000" b="1" i="1" dirty="0">
                <a:solidFill>
                  <a:srgbClr val="030A13"/>
                </a:solidFill>
              </a:rPr>
              <a:t>“FERPA da a los padres ciertos derechos con respecto a los registros educativos de sus hijos. Estos derechos se transfieren al estudiante cuando cumple 18 años o asiste a una escuela superior al nivel de la escuela secundaria”– Una cita del EE.UU. Departamento de Educación traducida del ingles al español por la oficina de USHE</a:t>
            </a:r>
            <a:br>
              <a:rPr lang="es-MX" sz="2000" b="1" i="1" dirty="0">
                <a:solidFill>
                  <a:srgbClr val="030A13"/>
                </a:solidFill>
              </a:rPr>
            </a:br>
            <a:endParaRPr lang="es-MX" sz="2000" b="1" i="1" dirty="0">
              <a:solidFill>
                <a:srgbClr val="030A13"/>
              </a:solidFill>
            </a:endParaRPr>
          </a:p>
          <a:p>
            <a:pPr marL="609585" indent="-474121">
              <a:spcBef>
                <a:spcPts val="0"/>
              </a:spcBef>
              <a:buSzPct val="70000"/>
              <a:buFont typeface="Calibri"/>
              <a:buChar char="•"/>
            </a:pPr>
            <a:r>
              <a:rPr lang="es-MX" sz="2400" dirty="0"/>
              <a:t>El estudiante tiene que pedir la forma, el padre no puede hacerlo</a:t>
            </a:r>
          </a:p>
          <a:p>
            <a:pPr marL="1066785" lvl="1" indent="-474121">
              <a:spcBef>
                <a:spcPts val="0"/>
              </a:spcBef>
              <a:buSzPct val="70000"/>
              <a:buFont typeface="Calibri"/>
              <a:buChar char="•"/>
            </a:pPr>
            <a:r>
              <a:rPr lang="es-MX" sz="2000" dirty="0"/>
              <a:t>El estudiante tiene que escoger y estar de acuerdo con quien puede recibir los registros o expediente educativo</a:t>
            </a:r>
          </a:p>
          <a:p>
            <a:pPr marL="609585" indent="-474121">
              <a:spcBef>
                <a:spcPts val="0"/>
              </a:spcBef>
              <a:buSzPct val="70000"/>
              <a:buFont typeface="Calibri"/>
              <a:buChar char="•"/>
            </a:pPr>
            <a:r>
              <a:rPr lang="es-MX" sz="2400" dirty="0"/>
              <a:t>Esto puede ser muy útil para estudiantes que tienen planes para aplazar</a:t>
            </a:r>
          </a:p>
          <a:p>
            <a:pPr marL="1066785" lvl="1" indent="-474121">
              <a:spcBef>
                <a:spcPts val="0"/>
              </a:spcBef>
              <a:buSzPct val="70000"/>
              <a:buFont typeface="Calibri"/>
              <a:buChar char="•"/>
            </a:pPr>
            <a:r>
              <a:rPr lang="es-MX" sz="2000" dirty="0"/>
              <a:t>Por ejemplo, servicio militar, misión eclesiástica, servicio humanitario, etc.</a:t>
            </a:r>
            <a:endParaRPr lang="es-MX" dirty="0"/>
          </a:p>
          <a:p>
            <a:pPr marL="135463" indent="0">
              <a:spcBef>
                <a:spcPts val="0"/>
              </a:spcBef>
              <a:buSzPct val="70000"/>
              <a:buFont typeface="Arial" panose="020B0604020202020204" pitchFamily="34" charset="0"/>
              <a:buNone/>
            </a:pPr>
            <a:endParaRPr lang="es-MX" sz="2400" dirty="0"/>
          </a:p>
          <a:p>
            <a:pPr marL="135463" indent="0">
              <a:spcBef>
                <a:spcPts val="0"/>
              </a:spcBef>
              <a:buSzPct val="70000"/>
              <a:buFont typeface="Arial" panose="020B0604020202020204" pitchFamily="34" charset="0"/>
              <a:buNone/>
            </a:pPr>
            <a:r>
              <a:rPr lang="es-MX" sz="2400" dirty="0"/>
              <a:t>Recuerde que, si quiere que un adulto confiado esté involucrado con la información, reuniones, y conversaciones sobre su experiencia en la universidad, debe firmar esta forma</a:t>
            </a:r>
          </a:p>
        </p:txBody>
      </p:sp>
      <p:sp>
        <p:nvSpPr>
          <p:cNvPr id="6" name="TextBox 5">
            <a:extLst>
              <a:ext uri="{FF2B5EF4-FFF2-40B4-BE49-F238E27FC236}">
                <a16:creationId xmlns:a16="http://schemas.microsoft.com/office/drawing/2014/main" id="{412E02D1-A974-4842-AC13-E322391B5356}"/>
              </a:ext>
            </a:extLst>
          </p:cNvPr>
          <p:cNvSpPr txBox="1"/>
          <p:nvPr/>
        </p:nvSpPr>
        <p:spPr>
          <a:xfrm>
            <a:off x="5102578" y="6347458"/>
            <a:ext cx="6720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1"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Fuente: </a:t>
            </a:r>
            <a:r>
              <a:rPr kumimoji="0" lang="es-MX" sz="1600" b="0" i="1" u="sng" strike="noStrike" kern="1200" cap="none" spc="0" normalizeH="0" baseline="0" dirty="0">
                <a:ln>
                  <a:noFill/>
                </a:ln>
                <a:solidFill>
                  <a:srgbClr val="2200CC"/>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https://www2.ed.gov/policy/gen/guid/fpco/ferpa/index.html</a:t>
            </a:r>
            <a:r>
              <a:rPr kumimoji="0" lang="es-MX" sz="1600" b="0" i="1"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1495396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04E115A-8F77-4986-9198-BC81A69BF6CC}"/>
              </a:ext>
            </a:extLst>
          </p:cNvPr>
          <p:cNvSpPr>
            <a:spLocks noGrp="1"/>
          </p:cNvSpPr>
          <p:nvPr>
            <p:ph type="body" sz="half" idx="2"/>
          </p:nvPr>
        </p:nvSpPr>
        <p:spPr>
          <a:xfrm>
            <a:off x="839788" y="1518075"/>
            <a:ext cx="4429125" cy="4960620"/>
          </a:xfrm>
        </p:spPr>
        <p:txBody>
          <a:bodyPr>
            <a:normAutofit fontScale="92500" lnSpcReduction="20000"/>
          </a:bodyPr>
          <a:lstStyle/>
          <a:p>
            <a:r>
              <a:rPr lang="en-US" sz="2800" dirty="0"/>
              <a:t>C</a:t>
            </a:r>
            <a:r>
              <a:rPr lang="es-MX" sz="2800" dirty="0"/>
              <a:t>ualquier forma de educación después de la </a:t>
            </a:r>
            <a:r>
              <a:rPr lang="es-MX" sz="2800" dirty="0" err="1"/>
              <a:t>high</a:t>
            </a:r>
            <a:r>
              <a:rPr lang="es-MX" sz="2800" dirty="0"/>
              <a:t> </a:t>
            </a:r>
            <a:r>
              <a:rPr lang="es-MX" sz="2800" dirty="0" err="1"/>
              <a:t>school</a:t>
            </a:r>
            <a:endParaRPr lang="es-MX" sz="2800" dirty="0"/>
          </a:p>
          <a:p>
            <a:pPr marL="457200" indent="-457200">
              <a:buFont typeface="Arial" panose="020B0604020202020204" pitchFamily="34" charset="0"/>
              <a:buChar char="•"/>
            </a:pPr>
            <a:r>
              <a:rPr lang="es-MX" sz="2800" dirty="0"/>
              <a:t>Universidad técnica</a:t>
            </a:r>
          </a:p>
          <a:p>
            <a:pPr marL="457200" indent="-457200">
              <a:buFont typeface="Arial" panose="020B0604020202020204" pitchFamily="34" charset="0"/>
              <a:buChar char="•"/>
            </a:pPr>
            <a:r>
              <a:rPr lang="es-MX" sz="2800" dirty="0"/>
              <a:t>Universidad de dos años</a:t>
            </a:r>
          </a:p>
          <a:p>
            <a:pPr marL="457200" indent="-457200">
              <a:buFont typeface="Arial" panose="020B0604020202020204" pitchFamily="34" charset="0"/>
              <a:buChar char="•"/>
            </a:pPr>
            <a:r>
              <a:rPr lang="es-MX" sz="2800" dirty="0"/>
              <a:t>Universidad de cuatro años</a:t>
            </a:r>
          </a:p>
          <a:p>
            <a:endParaRPr lang="es-MX" sz="2800" dirty="0"/>
          </a:p>
          <a:p>
            <a:r>
              <a:rPr lang="es-MX" sz="2800" dirty="0"/>
              <a:t>Formas de educación:</a:t>
            </a:r>
          </a:p>
          <a:p>
            <a:pPr marL="457200" indent="-457200">
              <a:buFont typeface="Arial" panose="020B0604020202020204" pitchFamily="34" charset="0"/>
              <a:buChar char="•"/>
            </a:pPr>
            <a:r>
              <a:rPr lang="es-MX" sz="2800" dirty="0"/>
              <a:t>Certificados y otras credenciales</a:t>
            </a:r>
          </a:p>
          <a:p>
            <a:pPr marL="457200" indent="-457200">
              <a:buFont typeface="Arial" panose="020B0604020202020204" pitchFamily="34" charset="0"/>
              <a:buChar char="•"/>
            </a:pPr>
            <a:r>
              <a:rPr lang="es-MX" sz="2800" dirty="0"/>
              <a:t>Título de asociado</a:t>
            </a:r>
          </a:p>
          <a:p>
            <a:pPr marL="457200" indent="-457200">
              <a:buFont typeface="Arial" panose="020B0604020202020204" pitchFamily="34" charset="0"/>
              <a:buChar char="•"/>
            </a:pPr>
            <a:r>
              <a:rPr lang="es-MX" sz="2800" dirty="0"/>
              <a:t>Licenciatura</a:t>
            </a:r>
          </a:p>
          <a:p>
            <a:pPr marL="457200" indent="-457200">
              <a:buFont typeface="Arial" panose="020B0604020202020204" pitchFamily="34" charset="0"/>
              <a:buChar char="•"/>
            </a:pPr>
            <a:r>
              <a:rPr lang="en-US" sz="2800" dirty="0" err="1"/>
              <a:t>Maestr</a:t>
            </a:r>
            <a:r>
              <a:rPr lang="es-MX" sz="2800" dirty="0"/>
              <a:t>í</a:t>
            </a:r>
            <a:r>
              <a:rPr lang="en-US" sz="2800" dirty="0"/>
              <a:t>as y </a:t>
            </a:r>
            <a:r>
              <a:rPr lang="es-MX" sz="2800" dirty="0"/>
              <a:t>títulos profesionales</a:t>
            </a:r>
          </a:p>
          <a:p>
            <a:endParaRPr lang="es-MX" sz="2800" dirty="0">
              <a:highlight>
                <a:srgbClr val="FFC845"/>
              </a:highlight>
            </a:endParaRPr>
          </a:p>
          <a:p>
            <a:endParaRPr lang="es-MX" sz="2800" dirty="0">
              <a:highlight>
                <a:srgbClr val="FFC845"/>
              </a:highlight>
            </a:endParaRPr>
          </a:p>
        </p:txBody>
      </p:sp>
      <p:sp>
        <p:nvSpPr>
          <p:cNvPr id="4" name="Title 3">
            <a:extLst>
              <a:ext uri="{FF2B5EF4-FFF2-40B4-BE49-F238E27FC236}">
                <a16:creationId xmlns:a16="http://schemas.microsoft.com/office/drawing/2014/main" id="{84EE4D70-892A-4B7A-99A9-4710A8B68F7D}"/>
              </a:ext>
            </a:extLst>
          </p:cNvPr>
          <p:cNvSpPr>
            <a:spLocks noGrp="1"/>
          </p:cNvSpPr>
          <p:nvPr>
            <p:ph type="title"/>
          </p:nvPr>
        </p:nvSpPr>
        <p:spPr>
          <a:xfrm>
            <a:off x="839788" y="203804"/>
            <a:ext cx="4257992" cy="1110645"/>
          </a:xfrm>
        </p:spPr>
        <p:txBody>
          <a:bodyPr anchor="ctr">
            <a:normAutofit fontScale="90000"/>
          </a:bodyPr>
          <a:lstStyle/>
          <a:p>
            <a:r>
              <a:rPr lang="es-MX" sz="4400" dirty="0"/>
              <a:t>¿Qué es educación superior?</a:t>
            </a:r>
          </a:p>
        </p:txBody>
      </p:sp>
      <p:pic>
        <p:nvPicPr>
          <p:cNvPr id="2" name="Picture 1">
            <a:extLst>
              <a:ext uri="{FF2B5EF4-FFF2-40B4-BE49-F238E27FC236}">
                <a16:creationId xmlns:a16="http://schemas.microsoft.com/office/drawing/2014/main" id="{1DCC663D-7485-40C4-9C4D-B5F13983D549}"/>
              </a:ext>
            </a:extLst>
          </p:cNvPr>
          <p:cNvPicPr>
            <a:picLocks noChangeAspect="1"/>
          </p:cNvPicPr>
          <p:nvPr/>
        </p:nvPicPr>
        <p:blipFill>
          <a:blip r:embed="rId3"/>
          <a:stretch>
            <a:fillRect/>
          </a:stretch>
        </p:blipFill>
        <p:spPr>
          <a:xfrm>
            <a:off x="5392234" y="203804"/>
            <a:ext cx="6546569" cy="6274891"/>
          </a:xfrm>
          <a:prstGeom prst="rect">
            <a:avLst/>
          </a:prstGeom>
        </p:spPr>
      </p:pic>
    </p:spTree>
    <p:extLst>
      <p:ext uri="{BB962C8B-B14F-4D97-AF65-F5344CB8AC3E}">
        <p14:creationId xmlns:p14="http://schemas.microsoft.com/office/powerpoint/2010/main" val="1204200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253B916-F12A-40C2-8B35-17F149C4A278}"/>
              </a:ext>
            </a:extLst>
          </p:cNvPr>
          <p:cNvSpPr>
            <a:spLocks noGrp="1"/>
          </p:cNvSpPr>
          <p:nvPr>
            <p:ph type="title"/>
          </p:nvPr>
        </p:nvSpPr>
        <p:spPr/>
        <p:txBody>
          <a:bodyPr anchor="b">
            <a:normAutofit/>
          </a:bodyPr>
          <a:lstStyle/>
          <a:p>
            <a:r>
              <a:rPr lang="es-MX" dirty="0" err="1"/>
              <a:t>DREAMers</a:t>
            </a:r>
            <a:r>
              <a:rPr lang="es-MX" dirty="0"/>
              <a:t>, Inmigrantes, y Estudiantes Internacionales</a:t>
            </a:r>
            <a:endParaRPr lang="es-MX" sz="6000" dirty="0">
              <a:solidFill>
                <a:schemeClr val="bg1"/>
              </a:solidFill>
            </a:endParaRPr>
          </a:p>
        </p:txBody>
      </p:sp>
    </p:spTree>
    <p:extLst>
      <p:ext uri="{BB962C8B-B14F-4D97-AF65-F5344CB8AC3E}">
        <p14:creationId xmlns:p14="http://schemas.microsoft.com/office/powerpoint/2010/main" val="517899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4ADBA23-192F-4812-B1C0-44BF21FB3328}"/>
              </a:ext>
            </a:extLst>
          </p:cNvPr>
          <p:cNvSpPr>
            <a:spLocks noGrp="1"/>
          </p:cNvSpPr>
          <p:nvPr>
            <p:ph type="title"/>
          </p:nvPr>
        </p:nvSpPr>
        <p:spPr>
          <a:xfrm>
            <a:off x="255608" y="473333"/>
            <a:ext cx="4651672" cy="1207827"/>
          </a:xfrm>
        </p:spPr>
        <p:txBody>
          <a:bodyPr>
            <a:noAutofit/>
          </a:bodyPr>
          <a:lstStyle/>
          <a:p>
            <a:r>
              <a:rPr lang="es-MX" sz="2800"/>
              <a:t>Recursos sobre becas para estudiantes que son refugiados o asilados.</a:t>
            </a:r>
            <a:endParaRPr lang="es-MX" sz="2800">
              <a:highlight>
                <a:srgbClr val="FFFF00"/>
              </a:highlight>
            </a:endParaRPr>
          </a:p>
        </p:txBody>
      </p:sp>
      <p:pic>
        <p:nvPicPr>
          <p:cNvPr id="6" name="Picture Placeholder 5" descr="Image of a person's hand writing on a paper.">
            <a:extLst>
              <a:ext uri="{FF2B5EF4-FFF2-40B4-BE49-F238E27FC236}">
                <a16:creationId xmlns:a16="http://schemas.microsoft.com/office/drawing/2014/main" id="{5D521BA9-074C-491F-8D1B-2BB04AAE241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a:xfrm>
            <a:off x="6676730" y="1560512"/>
            <a:ext cx="4732690" cy="3736975"/>
          </a:xfrm>
        </p:spPr>
      </p:pic>
      <p:sp>
        <p:nvSpPr>
          <p:cNvPr id="7" name="Content Placeholder 2">
            <a:extLst>
              <a:ext uri="{FF2B5EF4-FFF2-40B4-BE49-F238E27FC236}">
                <a16:creationId xmlns:a16="http://schemas.microsoft.com/office/drawing/2014/main" id="{E33F5DE7-5166-4900-8EBF-AC22D3FC159D}"/>
              </a:ext>
            </a:extLst>
          </p:cNvPr>
          <p:cNvSpPr>
            <a:spLocks noGrp="1"/>
          </p:cNvSpPr>
          <p:nvPr>
            <p:ph type="body" sz="half" idx="2"/>
          </p:nvPr>
        </p:nvSpPr>
        <p:spPr>
          <a:xfrm>
            <a:off x="255608" y="1987341"/>
            <a:ext cx="4753272" cy="4657299"/>
          </a:xfrm>
        </p:spPr>
        <p:txBody>
          <a:bodyPr>
            <a:noAutofit/>
          </a:bodyPr>
          <a:lstStyle/>
          <a:p>
            <a:pPr marL="342900" indent="-342900">
              <a:buFont typeface="Arial" panose="020B0604020202020204" pitchFamily="34" charset="0"/>
              <a:buChar char="•"/>
            </a:pPr>
            <a:r>
              <a:rPr lang="es-MX" sz="2000" b="1" dirty="0" err="1">
                <a:latin typeface="Arial" panose="020B0604020202020204" pitchFamily="34" charset="0"/>
                <a:cs typeface="Arial" panose="020B0604020202020204" pitchFamily="34" charset="0"/>
              </a:rPr>
              <a:t>One</a:t>
            </a:r>
            <a:r>
              <a:rPr lang="es-MX" sz="2000" b="1" dirty="0">
                <a:latin typeface="Arial" panose="020B0604020202020204" pitchFamily="34" charset="0"/>
                <a:cs typeface="Arial" panose="020B0604020202020204" pitchFamily="34" charset="0"/>
              </a:rPr>
              <a:t> </a:t>
            </a:r>
            <a:r>
              <a:rPr lang="es-MX" sz="2000" b="1" dirty="0" err="1">
                <a:latin typeface="Arial" panose="020B0604020202020204" pitchFamily="34" charset="0"/>
                <a:cs typeface="Arial" panose="020B0604020202020204" pitchFamily="34" charset="0"/>
              </a:rPr>
              <a:t>Refugee</a:t>
            </a:r>
            <a:r>
              <a:rPr lang="es-MX" sz="2000" b="1" dirty="0">
                <a:latin typeface="Arial" panose="020B0604020202020204" pitchFamily="34" charset="0"/>
                <a:cs typeface="Arial" panose="020B0604020202020204" pitchFamily="34" charset="0"/>
              </a:rPr>
              <a:t> </a:t>
            </a:r>
            <a:r>
              <a:rPr lang="es-MX" sz="2000" dirty="0">
                <a:latin typeface="Arial" panose="020B0604020202020204" pitchFamily="34" charset="0"/>
                <a:cs typeface="Arial" panose="020B0604020202020204" pitchFamily="34" charset="0"/>
              </a:rPr>
              <a:t>– onerefugee.org</a:t>
            </a:r>
          </a:p>
          <a:p>
            <a:pPr marL="342900" indent="-342900">
              <a:buFont typeface="Arial" panose="020B0604020202020204" pitchFamily="34" charset="0"/>
              <a:buChar char="•"/>
            </a:pPr>
            <a:r>
              <a:rPr lang="es-MX" sz="2000" b="1" dirty="0" err="1">
                <a:latin typeface="Arial" panose="020B0604020202020204" pitchFamily="34" charset="0"/>
                <a:ea typeface="+mj-ea"/>
                <a:cs typeface="Arial" panose="020B0604020202020204" pitchFamily="34" charset="0"/>
              </a:rPr>
              <a:t>Immigrants</a:t>
            </a:r>
            <a:r>
              <a:rPr lang="es-MX" sz="2000" b="1" dirty="0">
                <a:latin typeface="Arial" panose="020B0604020202020204" pitchFamily="34" charset="0"/>
                <a:cs typeface="Arial" panose="020B0604020202020204" pitchFamily="34" charset="0"/>
              </a:rPr>
              <a:t> </a:t>
            </a:r>
            <a:r>
              <a:rPr lang="es-MX" sz="2000" b="1" dirty="0" err="1">
                <a:latin typeface="Arial" panose="020B0604020202020204" pitchFamily="34" charset="0"/>
                <a:cs typeface="Arial" panose="020B0604020202020204" pitchFamily="34" charset="0"/>
              </a:rPr>
              <a:t>Rising</a:t>
            </a:r>
            <a:r>
              <a:rPr lang="es-MX" sz="2000" b="1" dirty="0">
                <a:latin typeface="Arial" panose="020B0604020202020204" pitchFamily="34" charset="0"/>
                <a:cs typeface="Arial" panose="020B0604020202020204" pitchFamily="34" charset="0"/>
              </a:rPr>
              <a:t> </a:t>
            </a:r>
            <a:r>
              <a:rPr lang="es-MX" sz="2000" dirty="0">
                <a:latin typeface="Arial" panose="020B0604020202020204" pitchFamily="34" charset="0"/>
                <a:cs typeface="Arial" panose="020B0604020202020204" pitchFamily="34" charset="0"/>
              </a:rPr>
              <a:t>-</a:t>
            </a:r>
            <a:br>
              <a:rPr lang="es-MX" sz="2000" dirty="0">
                <a:latin typeface="Arial" panose="020B0604020202020204" pitchFamily="34" charset="0"/>
                <a:cs typeface="Arial" panose="020B0604020202020204" pitchFamily="34" charset="0"/>
              </a:rPr>
            </a:br>
            <a:r>
              <a:rPr lang="es-MX" sz="2000" dirty="0">
                <a:latin typeface="Arial" panose="020B0604020202020204" pitchFamily="34" charset="0"/>
                <a:cs typeface="Arial" panose="020B0604020202020204" pitchFamily="34" charset="0"/>
              </a:rPr>
              <a:t>immigrantsrising.org/</a:t>
            </a:r>
            <a:r>
              <a:rPr lang="es-MX" sz="2000" dirty="0" err="1">
                <a:latin typeface="Arial" panose="020B0604020202020204" pitchFamily="34" charset="0"/>
                <a:cs typeface="Arial" panose="020B0604020202020204" pitchFamily="34" charset="0"/>
              </a:rPr>
              <a:t>resource</a:t>
            </a:r>
            <a:r>
              <a:rPr lang="es-MX" sz="2000" dirty="0">
                <a:latin typeface="Arial" panose="020B0604020202020204" pitchFamily="34" charset="0"/>
                <a:cs typeface="Arial" panose="020B0604020202020204" pitchFamily="34" charset="0"/>
              </a:rPr>
              <a:t>/</a:t>
            </a:r>
            <a:r>
              <a:rPr lang="es-MX" sz="2000" dirty="0" err="1">
                <a:latin typeface="Arial" panose="020B0604020202020204" pitchFamily="34" charset="0"/>
                <a:cs typeface="Arial" panose="020B0604020202020204" pitchFamily="34" charset="0"/>
              </a:rPr>
              <a:t>overview</a:t>
            </a:r>
            <a:r>
              <a:rPr lang="es-MX"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s-MX" sz="2000" b="1" dirty="0" err="1">
                <a:latin typeface="Arial" panose="020B0604020202020204" pitchFamily="34" charset="0"/>
                <a:cs typeface="Arial" panose="020B0604020202020204" pitchFamily="34" charset="0"/>
              </a:rPr>
              <a:t>University</a:t>
            </a:r>
            <a:r>
              <a:rPr lang="es-MX" sz="2000" b="1" dirty="0">
                <a:latin typeface="Arial" panose="020B0604020202020204" pitchFamily="34" charset="0"/>
                <a:cs typeface="Arial" panose="020B0604020202020204" pitchFamily="34" charset="0"/>
              </a:rPr>
              <a:t> Alliance </a:t>
            </a:r>
            <a:r>
              <a:rPr lang="es-MX" sz="2000" b="1" dirty="0" err="1">
                <a:latin typeface="Arial" panose="020B0604020202020204" pitchFamily="34" charset="0"/>
                <a:cs typeface="Arial" panose="020B0604020202020204" pitchFamily="34" charset="0"/>
              </a:rPr>
              <a:t>for</a:t>
            </a:r>
            <a:r>
              <a:rPr lang="es-MX" sz="2000" b="1" dirty="0">
                <a:latin typeface="Arial" panose="020B0604020202020204" pitchFamily="34" charset="0"/>
                <a:cs typeface="Arial" panose="020B0604020202020204" pitchFamily="34" charset="0"/>
              </a:rPr>
              <a:t> </a:t>
            </a:r>
            <a:r>
              <a:rPr lang="es-MX" sz="2000" b="1" dirty="0" err="1">
                <a:latin typeface="Arial" panose="020B0604020202020204" pitchFamily="34" charset="0"/>
                <a:cs typeface="Arial" panose="020B0604020202020204" pitchFamily="34" charset="0"/>
              </a:rPr>
              <a:t>Refugees</a:t>
            </a:r>
            <a:r>
              <a:rPr lang="es-MX" sz="2000" b="1" dirty="0">
                <a:latin typeface="Arial" panose="020B0604020202020204" pitchFamily="34" charset="0"/>
                <a:cs typeface="Arial" panose="020B0604020202020204" pitchFamily="34" charset="0"/>
              </a:rPr>
              <a:t> and At-</a:t>
            </a:r>
            <a:r>
              <a:rPr lang="es-MX" sz="2000" b="1" dirty="0" err="1">
                <a:latin typeface="Arial" panose="020B0604020202020204" pitchFamily="34" charset="0"/>
                <a:cs typeface="Arial" panose="020B0604020202020204" pitchFamily="34" charset="0"/>
              </a:rPr>
              <a:t>Risk</a:t>
            </a:r>
            <a:r>
              <a:rPr lang="es-MX" sz="2000" b="1" dirty="0">
                <a:latin typeface="Arial" panose="020B0604020202020204" pitchFamily="34" charset="0"/>
                <a:cs typeface="Arial" panose="020B0604020202020204" pitchFamily="34" charset="0"/>
              </a:rPr>
              <a:t> </a:t>
            </a:r>
            <a:r>
              <a:rPr lang="es-MX" sz="2000" b="1" dirty="0" err="1">
                <a:latin typeface="Arial" panose="020B0604020202020204" pitchFamily="34" charset="0"/>
                <a:cs typeface="Arial" panose="020B0604020202020204" pitchFamily="34" charset="0"/>
              </a:rPr>
              <a:t>Migrants</a:t>
            </a:r>
            <a:br>
              <a:rPr lang="es-MX" sz="2000" b="1" dirty="0">
                <a:latin typeface="Arial" panose="020B0604020202020204" pitchFamily="34" charset="0"/>
                <a:cs typeface="Arial" panose="020B0604020202020204" pitchFamily="34" charset="0"/>
              </a:rPr>
            </a:br>
            <a:r>
              <a:rPr lang="es-MX" sz="2000" b="1" dirty="0">
                <a:latin typeface="Arial" panose="020B0604020202020204" pitchFamily="34" charset="0"/>
                <a:cs typeface="Arial" panose="020B0604020202020204" pitchFamily="34" charset="0"/>
              </a:rPr>
              <a:t>(UARRM) </a:t>
            </a:r>
            <a:r>
              <a:rPr lang="es-MX" sz="2000" dirty="0">
                <a:latin typeface="Arial" panose="020B0604020202020204" pitchFamily="34" charset="0"/>
                <a:cs typeface="Arial" panose="020B0604020202020204" pitchFamily="34" charset="0"/>
              </a:rPr>
              <a:t>- uarrm.org/</a:t>
            </a:r>
            <a:r>
              <a:rPr lang="es-MX" sz="2000" dirty="0" err="1">
                <a:latin typeface="Arial" panose="020B0604020202020204" pitchFamily="34" charset="0"/>
                <a:cs typeface="Arial" panose="020B0604020202020204" pitchFamily="34" charset="0"/>
              </a:rPr>
              <a:t>toolkit</a:t>
            </a:r>
            <a:endParaRPr lang="es-MX"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MX" sz="2000" b="1" dirty="0" err="1">
                <a:latin typeface="Arial" panose="020B0604020202020204" pitchFamily="34" charset="0"/>
                <a:cs typeface="Arial" panose="020B0604020202020204" pitchFamily="34" charset="0"/>
              </a:rPr>
              <a:t>Opportunity</a:t>
            </a:r>
            <a:r>
              <a:rPr lang="es-MX" sz="2000" b="1" dirty="0">
                <a:latin typeface="Arial" panose="020B0604020202020204" pitchFamily="34" charset="0"/>
                <a:cs typeface="Arial" panose="020B0604020202020204" pitchFamily="34" charset="0"/>
              </a:rPr>
              <a:t> </a:t>
            </a:r>
            <a:r>
              <a:rPr lang="es-MX" sz="2000" b="1" dirty="0" err="1">
                <a:latin typeface="Arial" panose="020B0604020202020204" pitchFamily="34" charset="0"/>
                <a:cs typeface="Arial" panose="020B0604020202020204" pitchFamily="34" charset="0"/>
              </a:rPr>
              <a:t>Scholarship</a:t>
            </a:r>
            <a:r>
              <a:rPr lang="es-MX" sz="2000" b="1" dirty="0">
                <a:latin typeface="Arial" panose="020B0604020202020204" pitchFamily="34" charset="0"/>
                <a:cs typeface="Arial" panose="020B0604020202020204" pitchFamily="34" charset="0"/>
              </a:rPr>
              <a:t> &amp; Estimador de ayuda financiera:</a:t>
            </a:r>
            <a:br>
              <a:rPr lang="es-MX" sz="2000" dirty="0">
                <a:latin typeface="Arial" panose="020B0604020202020204" pitchFamily="34" charset="0"/>
                <a:cs typeface="Arial" panose="020B0604020202020204" pitchFamily="34" charset="0"/>
              </a:rPr>
            </a:br>
            <a:r>
              <a:rPr lang="es-MX" sz="2000" dirty="0">
                <a:latin typeface="Arial" panose="020B0604020202020204" pitchFamily="34" charset="0"/>
                <a:cs typeface="Arial" panose="020B0604020202020204" pitchFamily="34" charset="0"/>
              </a:rPr>
              <a:t>studentaid.gov/</a:t>
            </a:r>
            <a:r>
              <a:rPr lang="es-MX" sz="2000" dirty="0" err="1">
                <a:latin typeface="Arial" panose="020B0604020202020204" pitchFamily="34" charset="0"/>
                <a:cs typeface="Arial" panose="020B0604020202020204" pitchFamily="34" charset="0"/>
              </a:rPr>
              <a:t>aid-estimator</a:t>
            </a:r>
            <a:r>
              <a:rPr lang="es-MX"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s-MX" sz="2000" dirty="0">
                <a:latin typeface="Arial" panose="020B0604020202020204" pitchFamily="34" charset="0"/>
                <a:cs typeface="Arial" panose="020B0604020202020204" pitchFamily="34" charset="0"/>
              </a:rPr>
              <a:t>thedream.us</a:t>
            </a:r>
          </a:p>
        </p:txBody>
      </p:sp>
    </p:spTree>
    <p:extLst>
      <p:ext uri="{BB962C8B-B14F-4D97-AF65-F5344CB8AC3E}">
        <p14:creationId xmlns:p14="http://schemas.microsoft.com/office/powerpoint/2010/main" val="1410015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B2683FE-0570-4F17-B07C-49859554A823}"/>
              </a:ext>
            </a:extLst>
          </p:cNvPr>
          <p:cNvSpPr>
            <a:spLocks noGrp="1"/>
          </p:cNvSpPr>
          <p:nvPr>
            <p:ph type="title"/>
          </p:nvPr>
        </p:nvSpPr>
        <p:spPr>
          <a:xfrm>
            <a:off x="355601" y="114300"/>
            <a:ext cx="4521200" cy="1428750"/>
          </a:xfrm>
        </p:spPr>
        <p:txBody>
          <a:bodyPr anchor="t">
            <a:normAutofit/>
          </a:bodyPr>
          <a:lstStyle/>
          <a:p>
            <a:r>
              <a:rPr lang="en-US" dirty="0" err="1"/>
              <a:t>Listas</a:t>
            </a:r>
            <a:r>
              <a:rPr lang="en-US" dirty="0"/>
              <a:t> y bases de </a:t>
            </a:r>
            <a:r>
              <a:rPr lang="en-US" dirty="0" err="1"/>
              <a:t>datos</a:t>
            </a:r>
            <a:r>
              <a:rPr lang="en-US" dirty="0"/>
              <a:t> de </a:t>
            </a:r>
            <a:r>
              <a:rPr lang="en-US" dirty="0" err="1"/>
              <a:t>becas</a:t>
            </a:r>
            <a:r>
              <a:rPr lang="en-US" dirty="0"/>
              <a:t> para </a:t>
            </a:r>
            <a:r>
              <a:rPr lang="en-US" dirty="0" err="1"/>
              <a:t>estudiante</a:t>
            </a:r>
            <a:r>
              <a:rPr lang="en-US" dirty="0"/>
              <a:t> sin </a:t>
            </a:r>
            <a:r>
              <a:rPr lang="en-US" dirty="0" err="1"/>
              <a:t>eligibilidad</a:t>
            </a:r>
            <a:endParaRPr lang="en-US" dirty="0"/>
          </a:p>
        </p:txBody>
      </p:sp>
      <p:pic>
        <p:nvPicPr>
          <p:cNvPr id="10" name="Picture Placeholder 9" descr="Image of a female student holding a piggy bank.">
            <a:extLst>
              <a:ext uri="{FF2B5EF4-FFF2-40B4-BE49-F238E27FC236}">
                <a16:creationId xmlns:a16="http://schemas.microsoft.com/office/drawing/2014/main" id="{F482C293-C80E-431C-8775-7D76CB255DF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40" r="1240"/>
          <a:stretch>
            <a:fillRect/>
          </a:stretch>
        </p:blipFill>
        <p:spPr>
          <a:xfrm>
            <a:off x="5577552" y="987425"/>
            <a:ext cx="6172200" cy="4873625"/>
          </a:xfrm>
          <a:ln>
            <a:noFill/>
          </a:ln>
        </p:spPr>
      </p:pic>
      <p:sp>
        <p:nvSpPr>
          <p:cNvPr id="11" name="Text Placeholder 3">
            <a:extLst>
              <a:ext uri="{FF2B5EF4-FFF2-40B4-BE49-F238E27FC236}">
                <a16:creationId xmlns:a16="http://schemas.microsoft.com/office/drawing/2014/main" id="{48BAEE98-5EAD-4A77-BBEB-BB18D7FA5336}"/>
              </a:ext>
            </a:extLst>
          </p:cNvPr>
          <p:cNvSpPr>
            <a:spLocks noGrp="1"/>
          </p:cNvSpPr>
          <p:nvPr>
            <p:ph type="body" sz="half" idx="2"/>
          </p:nvPr>
        </p:nvSpPr>
        <p:spPr>
          <a:xfrm>
            <a:off x="480511" y="1543050"/>
            <a:ext cx="4599489" cy="5200650"/>
          </a:xfrm>
        </p:spPr>
        <p:txBody>
          <a:bodyPr>
            <a:normAutofit lnSpcReduction="10000"/>
          </a:bodyPr>
          <a:lstStyle/>
          <a:p>
            <a:pPr marL="342900" indent="-342900">
              <a:buFont typeface="Arial" panose="020B0604020202020204" pitchFamily="34" charset="0"/>
              <a:buChar char="•"/>
            </a:pPr>
            <a:r>
              <a:rPr lang="en-US" dirty="0"/>
              <a:t>El Dream Center de University of Utah: dream.utah.edu</a:t>
            </a:r>
          </a:p>
          <a:p>
            <a:pPr marL="342900" indent="-342900">
              <a:buFont typeface="Arial" panose="020B0604020202020204" pitchFamily="34" charset="0"/>
              <a:buChar char="•"/>
            </a:pPr>
            <a:r>
              <a:rPr lang="en-US" dirty="0"/>
              <a:t>El Dream Center de Salt Lake Community College: </a:t>
            </a:r>
            <a:r>
              <a:rPr lang="en-US" dirty="0" err="1"/>
              <a:t>slcc.edu</a:t>
            </a:r>
            <a:r>
              <a:rPr lang="en-US" dirty="0"/>
              <a:t>/</a:t>
            </a:r>
            <a:r>
              <a:rPr lang="en-US" dirty="0" err="1"/>
              <a:t>dreamcenter</a:t>
            </a:r>
            <a:r>
              <a:rPr lang="en-US" dirty="0"/>
              <a:t>/</a:t>
            </a:r>
          </a:p>
          <a:p>
            <a:pPr marL="342900" indent="-342900">
              <a:buFont typeface="Arial" panose="020B0604020202020204" pitchFamily="34" charset="0"/>
              <a:buChar char="•"/>
            </a:pPr>
            <a:r>
              <a:rPr lang="en-US" dirty="0"/>
              <a:t>Utah State University: usu.edu/financial-support/undocumented-student-resources</a:t>
            </a:r>
          </a:p>
          <a:p>
            <a:pPr marL="342900" indent="-342900">
              <a:buFont typeface="Arial" panose="020B0604020202020204" pitchFamily="34" charset="0"/>
              <a:buChar char="•"/>
            </a:pPr>
            <a:r>
              <a:rPr lang="en-US" dirty="0"/>
              <a:t>Weber State University: weber.edu/undocumented/scholarships.html</a:t>
            </a:r>
          </a:p>
          <a:p>
            <a:pPr marL="342900" indent="-342900">
              <a:buFont typeface="Arial" panose="020B0604020202020204" pitchFamily="34" charset="0"/>
              <a:buChar char="•"/>
            </a:pPr>
            <a:r>
              <a:rPr lang="en-US" dirty="0"/>
              <a:t>Utah Tech University: scholarships.utahtech.edu/non-resident-freshman-scholarships-2/</a:t>
            </a:r>
          </a:p>
          <a:p>
            <a:pPr marL="342900" indent="-342900">
              <a:buFont typeface="Arial" panose="020B0604020202020204" pitchFamily="34" charset="0"/>
              <a:buChar char="•"/>
            </a:pPr>
            <a:r>
              <a:rPr lang="en-US" dirty="0"/>
              <a:t>Southern Utah University: suu.edu/diversity/undocumented-daca-resources.html</a:t>
            </a:r>
          </a:p>
          <a:p>
            <a:pPr marL="342900" indent="-342900">
              <a:buFont typeface="Arial" panose="020B0604020202020204" pitchFamily="34" charset="0"/>
              <a:buChar char="•"/>
            </a:pPr>
            <a:r>
              <a:rPr lang="en-US" dirty="0"/>
              <a:t>Davis Technical College: davistech.edu/scholarships</a:t>
            </a:r>
          </a:p>
          <a:p>
            <a:pPr marL="342900" indent="-342900">
              <a:buFont typeface="Arial" panose="020B0604020202020204" pitchFamily="34" charset="0"/>
              <a:buChar char="•"/>
            </a:pPr>
            <a:r>
              <a:rPr lang="en-US" dirty="0"/>
              <a:t>Utah Valley University: uvu.edu/</a:t>
            </a:r>
            <a:r>
              <a:rPr lang="en-US" dirty="0" err="1"/>
              <a:t>studentaffairs</a:t>
            </a:r>
            <a:r>
              <a:rPr lang="en-US" dirty="0"/>
              <a:t>/initiatives/</a:t>
            </a:r>
          </a:p>
        </p:txBody>
      </p:sp>
      <p:sp>
        <p:nvSpPr>
          <p:cNvPr id="2" name="TextBox 1">
            <a:extLst>
              <a:ext uri="{FF2B5EF4-FFF2-40B4-BE49-F238E27FC236}">
                <a16:creationId xmlns:a16="http://schemas.microsoft.com/office/drawing/2014/main" id="{27E36423-887B-503B-B863-664FF8876FFC}"/>
              </a:ext>
            </a:extLst>
          </p:cNvPr>
          <p:cNvSpPr txBox="1"/>
          <p:nvPr/>
        </p:nvSpPr>
        <p:spPr>
          <a:xfrm>
            <a:off x="5577552" y="6091707"/>
            <a:ext cx="6172200" cy="307777"/>
          </a:xfrm>
          <a:prstGeom prst="rect">
            <a:avLst/>
          </a:prstGeom>
          <a:noFill/>
        </p:spPr>
        <p:txBody>
          <a:bodyPr wrap="square" rtlCol="0">
            <a:spAutoFit/>
          </a:bodyPr>
          <a:lstStyle/>
          <a:p>
            <a:r>
              <a:rPr lang="en-US" sz="1400" b="1" i="1" dirty="0"/>
              <a:t>*</a:t>
            </a:r>
            <a:r>
              <a:rPr lang="en-US" sz="1400" b="1" i="1" dirty="0" err="1"/>
              <a:t>Todas</a:t>
            </a:r>
            <a:r>
              <a:rPr lang="en-US" sz="1400" b="1" i="1" dirty="0"/>
              <a:t> las </a:t>
            </a:r>
            <a:r>
              <a:rPr lang="en-US" sz="1400" b="1" i="1" dirty="0" err="1"/>
              <a:t>listas</a:t>
            </a:r>
            <a:r>
              <a:rPr lang="en-US" sz="1400" b="1" i="1" dirty="0"/>
              <a:t> </a:t>
            </a:r>
            <a:r>
              <a:rPr lang="en-US" sz="1400" b="1" i="1" dirty="0" err="1"/>
              <a:t>estan</a:t>
            </a:r>
            <a:r>
              <a:rPr lang="en-US" sz="1400" b="1" i="1" dirty="0"/>
              <a:t> </a:t>
            </a:r>
            <a:r>
              <a:rPr lang="en-US" sz="1400" b="1" i="1" dirty="0" err="1"/>
              <a:t>en</a:t>
            </a:r>
            <a:r>
              <a:rPr lang="en-US" sz="1400" b="1" i="1" dirty="0"/>
              <a:t> Ingles</a:t>
            </a:r>
          </a:p>
        </p:txBody>
      </p:sp>
    </p:spTree>
    <p:extLst>
      <p:ext uri="{BB962C8B-B14F-4D97-AF65-F5344CB8AC3E}">
        <p14:creationId xmlns:p14="http://schemas.microsoft.com/office/powerpoint/2010/main" val="529889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Pentagon 22">
            <a:extLst>
              <a:ext uri="{FF2B5EF4-FFF2-40B4-BE49-F238E27FC236}">
                <a16:creationId xmlns:a16="http://schemas.microsoft.com/office/drawing/2014/main" id="{128F51E8-2E39-4B52-A59E-4101AAE26EF7}"/>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4" name="Graphic 23" descr="Users">
            <a:extLst>
              <a:ext uri="{FF2B5EF4-FFF2-40B4-BE49-F238E27FC236}">
                <a16:creationId xmlns:a16="http://schemas.microsoft.com/office/drawing/2014/main" id="{B7032621-B40A-4C25-87C6-B1B2091122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986" y="4929666"/>
            <a:ext cx="1064681" cy="1064681"/>
          </a:xfrm>
          <a:prstGeom prst="rect">
            <a:avLst/>
          </a:prstGeom>
        </p:spPr>
      </p:pic>
      <p:sp>
        <p:nvSpPr>
          <p:cNvPr id="26" name="Arrow: Pentagon 25">
            <a:extLst>
              <a:ext uri="{FF2B5EF4-FFF2-40B4-BE49-F238E27FC236}">
                <a16:creationId xmlns:a16="http://schemas.microsoft.com/office/drawing/2014/main" id="{154255F0-7D8A-4D03-9EF8-0165C178F70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7" name="Graphic 26" descr="Construction worker">
            <a:extLst>
              <a:ext uri="{FF2B5EF4-FFF2-40B4-BE49-F238E27FC236}">
                <a16:creationId xmlns:a16="http://schemas.microsoft.com/office/drawing/2014/main" id="{6F388267-D58E-4ADE-A7DD-97B877A127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07512" y="2949621"/>
            <a:ext cx="1156286" cy="1156286"/>
          </a:xfrm>
          <a:prstGeom prst="rect">
            <a:avLst/>
          </a:prstGeom>
        </p:spPr>
      </p:pic>
      <p:sp>
        <p:nvSpPr>
          <p:cNvPr id="28" name="Arrow: Pentagon 27">
            <a:extLst>
              <a:ext uri="{FF2B5EF4-FFF2-40B4-BE49-F238E27FC236}">
                <a16:creationId xmlns:a16="http://schemas.microsoft.com/office/drawing/2014/main" id="{F7A18685-DD20-4A82-A838-1D0CABD7FAB6}"/>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9" name="Graphic 28" descr="Downward trend">
            <a:extLst>
              <a:ext uri="{FF2B5EF4-FFF2-40B4-BE49-F238E27FC236}">
                <a16:creationId xmlns:a16="http://schemas.microsoft.com/office/drawing/2014/main" id="{9856B7B1-060C-4BC1-8B59-8D8A2F462F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0895" y="4879572"/>
            <a:ext cx="1156285" cy="1156285"/>
          </a:xfrm>
          <a:prstGeom prst="rect">
            <a:avLst/>
          </a:prstGeom>
        </p:spPr>
      </p:pic>
      <p:sp>
        <p:nvSpPr>
          <p:cNvPr id="32" name="Arrow: Pentagon 31">
            <a:extLst>
              <a:ext uri="{FF2B5EF4-FFF2-40B4-BE49-F238E27FC236}">
                <a16:creationId xmlns:a16="http://schemas.microsoft.com/office/drawing/2014/main" id="{A8CFCE8B-AC1D-46C9-BC96-17589F5E49AB}"/>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Graphic 32" descr="Document">
            <a:extLst>
              <a:ext uri="{FF2B5EF4-FFF2-40B4-BE49-F238E27FC236}">
                <a16:creationId xmlns:a16="http://schemas.microsoft.com/office/drawing/2014/main" id="{2D1B39CC-6959-4197-9523-A72FDE275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7359" y="3018331"/>
            <a:ext cx="1165469" cy="1165469"/>
          </a:xfrm>
          <a:prstGeom prst="rect">
            <a:avLst/>
          </a:prstGeom>
        </p:spPr>
      </p:pic>
      <p:sp>
        <p:nvSpPr>
          <p:cNvPr id="34" name="Arrow: Pentagon 33">
            <a:extLst>
              <a:ext uri="{FF2B5EF4-FFF2-40B4-BE49-F238E27FC236}">
                <a16:creationId xmlns:a16="http://schemas.microsoft.com/office/drawing/2014/main" id="{F67DF5EE-B110-4379-ABFB-0C56AC56C04C}"/>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Title 1">
            <a:extLst>
              <a:ext uri="{FF2B5EF4-FFF2-40B4-BE49-F238E27FC236}">
                <a16:creationId xmlns:a16="http://schemas.microsoft.com/office/drawing/2014/main" id="{7292A26B-9184-4FFB-9858-1BC59853E7A4}"/>
              </a:ext>
            </a:extLst>
          </p:cNvPr>
          <p:cNvSpPr>
            <a:spLocks noGrp="1"/>
          </p:cNvSpPr>
          <p:nvPr>
            <p:ph type="title"/>
          </p:nvPr>
        </p:nvSpPr>
        <p:spPr>
          <a:xfrm>
            <a:off x="838200" y="365125"/>
            <a:ext cx="10515600" cy="1325563"/>
          </a:xfrm>
        </p:spPr>
        <p:txBody>
          <a:bodyPr/>
          <a:lstStyle/>
          <a:p>
            <a:pPr algn="ctr"/>
            <a:r>
              <a:rPr lang="es-ES" dirty="0"/>
              <a:t>Maneras de pagar por los gastos de la universidad</a:t>
            </a:r>
            <a:endParaRPr lang="es-MX" dirty="0"/>
          </a:p>
        </p:txBody>
      </p:sp>
      <p:pic>
        <p:nvPicPr>
          <p:cNvPr id="40" name="Content Placeholder 16" descr="Confused person">
            <a:extLst>
              <a:ext uri="{FF2B5EF4-FFF2-40B4-BE49-F238E27FC236}">
                <a16:creationId xmlns:a16="http://schemas.microsoft.com/office/drawing/2014/main" id="{062FE29F-8395-4EED-9E83-8361D1118F45}"/>
              </a:ext>
            </a:extLst>
          </p:cNvPr>
          <p:cNvPicPr>
            <a:picLocks noGrp="1" noChangeAspect="1"/>
          </p:cNvPicPr>
          <p:nvPr>
            <p:ph idx="1"/>
          </p:nvPr>
        </p:nvPicPr>
        <p:blipFill>
          <a:blip r:embed="rId11">
            <a:extLst>
              <a:ext uri="{96DAC541-7B7A-43D3-8B79-37D633B846F1}">
                <asvg:svgBlip xmlns:asvg="http://schemas.microsoft.com/office/drawing/2016/SVG/main" r:embed="rId12"/>
              </a:ext>
            </a:extLst>
          </a:blip>
          <a:stretch>
            <a:fillRect/>
          </a:stretch>
        </p:blipFill>
        <p:spPr>
          <a:xfrm>
            <a:off x="643224" y="2404660"/>
            <a:ext cx="3569087" cy="3569087"/>
          </a:xfrm>
        </p:spPr>
      </p:pic>
      <p:pic>
        <p:nvPicPr>
          <p:cNvPr id="41" name="Graphic 40" descr="Dollar">
            <a:extLst>
              <a:ext uri="{FF2B5EF4-FFF2-40B4-BE49-F238E27FC236}">
                <a16:creationId xmlns:a16="http://schemas.microsoft.com/office/drawing/2014/main" id="{D5E62EB9-801C-4E2F-B3AA-DFE3556DAF0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93312" y="2913320"/>
            <a:ext cx="632637" cy="632637"/>
          </a:xfrm>
          <a:prstGeom prst="rect">
            <a:avLst/>
          </a:prstGeom>
        </p:spPr>
      </p:pic>
      <p:pic>
        <p:nvPicPr>
          <p:cNvPr id="42" name="Graphic 41" descr="Graduation cap">
            <a:extLst>
              <a:ext uri="{FF2B5EF4-FFF2-40B4-BE49-F238E27FC236}">
                <a16:creationId xmlns:a16="http://schemas.microsoft.com/office/drawing/2014/main" id="{0115ECE5-82C4-4F18-946A-C915E7639F7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3009" y="2814970"/>
            <a:ext cx="914400" cy="914400"/>
          </a:xfrm>
          <a:prstGeom prst="rect">
            <a:avLst/>
          </a:prstGeom>
        </p:spPr>
      </p:pic>
      <p:sp>
        <p:nvSpPr>
          <p:cNvPr id="43" name="Content Placeholder 2">
            <a:extLst>
              <a:ext uri="{FF2B5EF4-FFF2-40B4-BE49-F238E27FC236}">
                <a16:creationId xmlns:a16="http://schemas.microsoft.com/office/drawing/2014/main" id="{767DC11F-9F39-4044-A05A-3AFAE18FAB5A}"/>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dirty="0"/>
              <a:t>Maneras de ahorrar para la universidad</a:t>
            </a:r>
          </a:p>
        </p:txBody>
      </p:sp>
      <p:sp>
        <p:nvSpPr>
          <p:cNvPr id="44" name="Content Placeholder 2">
            <a:extLst>
              <a:ext uri="{FF2B5EF4-FFF2-40B4-BE49-F238E27FC236}">
                <a16:creationId xmlns:a16="http://schemas.microsoft.com/office/drawing/2014/main" id="{546885D8-BC9B-443F-AFEF-E5D3425B9BFA}"/>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Llenar FAFSA</a:t>
            </a:r>
          </a:p>
        </p:txBody>
      </p:sp>
      <p:sp>
        <p:nvSpPr>
          <p:cNvPr id="45" name="Content Placeholder 2">
            <a:extLst>
              <a:ext uri="{FF2B5EF4-FFF2-40B4-BE49-F238E27FC236}">
                <a16:creationId xmlns:a16="http://schemas.microsoft.com/office/drawing/2014/main" id="{3DC5866F-FAC2-4395-9C01-EB7B2A6C48DB}"/>
              </a:ext>
            </a:extLst>
          </p:cNvPr>
          <p:cNvSpPr txBox="1">
            <a:spLocks/>
          </p:cNvSpPr>
          <p:nvPr/>
        </p:nvSpPr>
        <p:spPr>
          <a:xfrm>
            <a:off x="10330475"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Ganar y Ahorrar</a:t>
            </a:r>
          </a:p>
        </p:txBody>
      </p:sp>
      <p:sp>
        <p:nvSpPr>
          <p:cNvPr id="47" name="Content Placeholder 2">
            <a:extLst>
              <a:ext uri="{FF2B5EF4-FFF2-40B4-BE49-F238E27FC236}">
                <a16:creationId xmlns:a16="http://schemas.microsoft.com/office/drawing/2014/main" id="{010EA1A2-5CCF-4612-ABC5-6F29E8E07531}"/>
              </a:ext>
            </a:extLst>
          </p:cNvPr>
          <p:cNvSpPr txBox="1">
            <a:spLocks/>
          </p:cNvSpPr>
          <p:nvPr/>
        </p:nvSpPr>
        <p:spPr>
          <a:xfrm>
            <a:off x="9722671" y="5578696"/>
            <a:ext cx="1709900" cy="730987"/>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Buscar Maneras Creativas para Reducir Costos</a:t>
            </a:r>
          </a:p>
        </p:txBody>
      </p:sp>
      <p:sp>
        <p:nvSpPr>
          <p:cNvPr id="48" name="Rectangle 47">
            <a:extLst>
              <a:ext uri="{FF2B5EF4-FFF2-40B4-BE49-F238E27FC236}">
                <a16:creationId xmlns:a16="http://schemas.microsoft.com/office/drawing/2014/main" id="{D00BC255-C9F8-4372-9F1C-2D38FFAA0B82}"/>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Content Placeholder 2">
            <a:extLst>
              <a:ext uri="{FF2B5EF4-FFF2-40B4-BE49-F238E27FC236}">
                <a16:creationId xmlns:a16="http://schemas.microsoft.com/office/drawing/2014/main" id="{8DEC3D33-A4BF-41A1-985A-96F8471A6663}"/>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Aplicar para Becas</a:t>
            </a:r>
          </a:p>
        </p:txBody>
      </p:sp>
      <p:pic>
        <p:nvPicPr>
          <p:cNvPr id="55" name="Graphic 54" descr="Laptop">
            <a:extLst>
              <a:ext uri="{FF2B5EF4-FFF2-40B4-BE49-F238E27FC236}">
                <a16:creationId xmlns:a16="http://schemas.microsoft.com/office/drawing/2014/main" id="{C5D4B1FB-50B6-4D1B-9AE0-0764B5A19ED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86152" y="1761207"/>
            <a:ext cx="1339822" cy="1339822"/>
          </a:xfrm>
          <a:prstGeom prst="rect">
            <a:avLst/>
          </a:prstGeom>
        </p:spPr>
      </p:pic>
      <p:sp>
        <p:nvSpPr>
          <p:cNvPr id="25" name="Content Placeholder 2">
            <a:extLst>
              <a:ext uri="{FF2B5EF4-FFF2-40B4-BE49-F238E27FC236}">
                <a16:creationId xmlns:a16="http://schemas.microsoft.com/office/drawing/2014/main" id="{209C806A-EFD4-4B6D-989F-9C86FF9B804B}"/>
              </a:ext>
            </a:extLst>
          </p:cNvPr>
          <p:cNvSpPr txBox="1">
            <a:spLocks/>
          </p:cNvSpPr>
          <p:nvPr/>
        </p:nvSpPr>
        <p:spPr>
          <a:xfrm>
            <a:off x="5270185" y="5579859"/>
            <a:ext cx="1709900"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Situaciones </a:t>
            </a:r>
            <a:r>
              <a:rPr lang="es-MX" sz="1600" dirty="0" err="1"/>
              <a:t>Distinctas</a:t>
            </a:r>
            <a:r>
              <a:rPr lang="es-MX" sz="1600" dirty="0"/>
              <a:t> de Estudiantes</a:t>
            </a:r>
          </a:p>
        </p:txBody>
      </p:sp>
    </p:spTree>
    <p:extLst>
      <p:ext uri="{BB962C8B-B14F-4D97-AF65-F5344CB8AC3E}">
        <p14:creationId xmlns:p14="http://schemas.microsoft.com/office/powerpoint/2010/main" val="1869397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078B-1A8C-8245-A678-5CF0A0DF01CE}"/>
              </a:ext>
            </a:extLst>
          </p:cNvPr>
          <p:cNvSpPr>
            <a:spLocks noGrp="1"/>
          </p:cNvSpPr>
          <p:nvPr>
            <p:ph type="ctrTitle"/>
          </p:nvPr>
        </p:nvSpPr>
        <p:spPr/>
        <p:txBody>
          <a:bodyPr>
            <a:normAutofit/>
          </a:bodyPr>
          <a:lstStyle/>
          <a:p>
            <a:r>
              <a:rPr lang="en-US" sz="7200" dirty="0" err="1"/>
              <a:t>Preguntas</a:t>
            </a:r>
            <a:r>
              <a:rPr lang="en-US" sz="7200" dirty="0"/>
              <a:t>?</a:t>
            </a:r>
          </a:p>
        </p:txBody>
      </p:sp>
      <p:sp>
        <p:nvSpPr>
          <p:cNvPr id="3" name="Subtitle 2">
            <a:extLst>
              <a:ext uri="{FF2B5EF4-FFF2-40B4-BE49-F238E27FC236}">
                <a16:creationId xmlns:a16="http://schemas.microsoft.com/office/drawing/2014/main" id="{90C68800-C23E-354A-977A-361F09E10138}"/>
              </a:ext>
            </a:extLst>
          </p:cNvPr>
          <p:cNvSpPr>
            <a:spLocks noGrp="1"/>
          </p:cNvSpPr>
          <p:nvPr>
            <p:ph type="subTitle" idx="1"/>
          </p:nvPr>
        </p:nvSpPr>
        <p:spPr/>
        <p:txBody>
          <a:bodyPr/>
          <a:lstStyle/>
          <a:p>
            <a:r>
              <a:rPr lang="en-US" dirty="0" err="1"/>
              <a:t>Información</a:t>
            </a:r>
            <a:r>
              <a:rPr lang="en-US" dirty="0"/>
              <a:t> del </a:t>
            </a:r>
            <a:r>
              <a:rPr lang="en-US" dirty="0" err="1"/>
              <a:t>contacto</a:t>
            </a:r>
            <a:endParaRPr lang="en-US" dirty="0"/>
          </a:p>
        </p:txBody>
      </p:sp>
    </p:spTree>
    <p:extLst>
      <p:ext uri="{BB962C8B-B14F-4D97-AF65-F5344CB8AC3E}">
        <p14:creationId xmlns:p14="http://schemas.microsoft.com/office/powerpoint/2010/main" val="784325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AB804-D182-4251-8C3A-C87BAE9E6C04}"/>
              </a:ext>
            </a:extLst>
          </p:cNvPr>
          <p:cNvSpPr>
            <a:spLocks noGrp="1"/>
          </p:cNvSpPr>
          <p:nvPr>
            <p:ph type="title"/>
          </p:nvPr>
        </p:nvSpPr>
        <p:spPr/>
        <p:txBody>
          <a:bodyPr/>
          <a:lstStyle/>
          <a:p>
            <a:r>
              <a:rPr lang="en-US" dirty="0" err="1"/>
              <a:t>Recursos</a:t>
            </a:r>
            <a:r>
              <a:rPr lang="en-US" dirty="0"/>
              <a:t> </a:t>
            </a:r>
            <a:r>
              <a:rPr lang="en-US" dirty="0" err="1"/>
              <a:t>en</a:t>
            </a:r>
            <a:r>
              <a:rPr lang="en-US" dirty="0"/>
              <a:t> Video</a:t>
            </a:r>
          </a:p>
        </p:txBody>
      </p:sp>
      <p:sp>
        <p:nvSpPr>
          <p:cNvPr id="3" name="Content Placeholder 2">
            <a:extLst>
              <a:ext uri="{FF2B5EF4-FFF2-40B4-BE49-F238E27FC236}">
                <a16:creationId xmlns:a16="http://schemas.microsoft.com/office/drawing/2014/main" id="{838C1000-CA26-4371-ACED-CE6EA811040C}"/>
              </a:ext>
            </a:extLst>
          </p:cNvPr>
          <p:cNvSpPr>
            <a:spLocks noGrp="1"/>
          </p:cNvSpPr>
          <p:nvPr>
            <p:ph idx="1"/>
          </p:nvPr>
        </p:nvSpPr>
        <p:spPr/>
        <p:txBody>
          <a:bodyPr>
            <a:normAutofit lnSpcReduction="10000"/>
          </a:bodyPr>
          <a:lstStyle/>
          <a:p>
            <a:r>
              <a:rPr lang="en-US" dirty="0"/>
              <a:t>What's Included in the Cost of College?</a:t>
            </a:r>
          </a:p>
          <a:p>
            <a:pPr lvl="1"/>
            <a:r>
              <a:rPr lang="en-US" dirty="0">
                <a:hlinkClick r:id="rId2"/>
              </a:rPr>
              <a:t>https://youtu.be/DDBSXNpShcE</a:t>
            </a:r>
            <a:r>
              <a:rPr lang="en-US" dirty="0"/>
              <a:t> </a:t>
            </a:r>
          </a:p>
          <a:p>
            <a:r>
              <a:rPr lang="en-US" dirty="0"/>
              <a:t>The Financial Aid Order of Operations</a:t>
            </a:r>
          </a:p>
          <a:p>
            <a:pPr lvl="1"/>
            <a:r>
              <a:rPr lang="en-US" dirty="0">
                <a:hlinkClick r:id="rId3"/>
              </a:rPr>
              <a:t>https://youtu.be/d_gAv2QSpiQ</a:t>
            </a:r>
            <a:endParaRPr lang="en-US" dirty="0"/>
          </a:p>
          <a:p>
            <a:r>
              <a:rPr lang="en-US" dirty="0"/>
              <a:t>Tips for Searching and Applying for Scholarships</a:t>
            </a:r>
          </a:p>
          <a:p>
            <a:pPr lvl="1"/>
            <a:r>
              <a:rPr lang="en-US" dirty="0">
                <a:hlinkClick r:id="rId4"/>
              </a:rPr>
              <a:t>https://youtu.be/AeD8Zslag4o</a:t>
            </a:r>
            <a:endParaRPr lang="en-US" dirty="0"/>
          </a:p>
          <a:p>
            <a:r>
              <a:rPr lang="en-US" dirty="0"/>
              <a:t> 4 Steps for Applying for Scholarships</a:t>
            </a:r>
          </a:p>
          <a:p>
            <a:pPr lvl="1"/>
            <a:r>
              <a:rPr lang="en-US" dirty="0">
                <a:hlinkClick r:id="rId5"/>
              </a:rPr>
              <a:t>https://youtu.be/LDDl-0RJCG8</a:t>
            </a:r>
            <a:endParaRPr lang="en-US" dirty="0"/>
          </a:p>
          <a:p>
            <a:r>
              <a:rPr lang="en-US" dirty="0"/>
              <a:t>4 Tips for Winning Scholarships</a:t>
            </a:r>
          </a:p>
          <a:p>
            <a:pPr lvl="1"/>
            <a:r>
              <a:rPr lang="en-US" dirty="0">
                <a:hlinkClick r:id="rId6"/>
              </a:rPr>
              <a:t>https://youtu.be/U_4wiiDJPBQ</a:t>
            </a:r>
            <a:endParaRPr lang="en-US" dirty="0"/>
          </a:p>
          <a:p>
            <a:pPr lvl="1"/>
            <a:endParaRPr lang="en-US" dirty="0"/>
          </a:p>
          <a:p>
            <a:endParaRPr lang="en-US" dirty="0"/>
          </a:p>
          <a:p>
            <a:endParaRPr lang="en-US" b="1" dirty="0"/>
          </a:p>
          <a:p>
            <a:endParaRPr lang="en-US" b="1" dirty="0"/>
          </a:p>
          <a:p>
            <a:endParaRPr lang="en-US" b="1" dirty="0"/>
          </a:p>
          <a:p>
            <a:endParaRPr lang="en-US" dirty="0"/>
          </a:p>
          <a:p>
            <a:endParaRPr lang="en-US" dirty="0"/>
          </a:p>
        </p:txBody>
      </p:sp>
    </p:spTree>
    <p:extLst>
      <p:ext uri="{BB962C8B-B14F-4D97-AF65-F5344CB8AC3E}">
        <p14:creationId xmlns:p14="http://schemas.microsoft.com/office/powerpoint/2010/main" val="2143538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Pentagon 22">
            <a:extLst>
              <a:ext uri="{FF2B5EF4-FFF2-40B4-BE49-F238E27FC236}">
                <a16:creationId xmlns:a16="http://schemas.microsoft.com/office/drawing/2014/main" id="{128F51E8-2E39-4B52-A59E-4101AAE26EF7}"/>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4" name="Graphic 23" descr="Users">
            <a:extLst>
              <a:ext uri="{FF2B5EF4-FFF2-40B4-BE49-F238E27FC236}">
                <a16:creationId xmlns:a16="http://schemas.microsoft.com/office/drawing/2014/main" id="{B7032621-B40A-4C25-87C6-B1B2091122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986" y="4929666"/>
            <a:ext cx="1064681" cy="1064681"/>
          </a:xfrm>
          <a:prstGeom prst="rect">
            <a:avLst/>
          </a:prstGeom>
        </p:spPr>
      </p:pic>
      <p:sp>
        <p:nvSpPr>
          <p:cNvPr id="26" name="Arrow: Pentagon 25">
            <a:extLst>
              <a:ext uri="{FF2B5EF4-FFF2-40B4-BE49-F238E27FC236}">
                <a16:creationId xmlns:a16="http://schemas.microsoft.com/office/drawing/2014/main" id="{154255F0-7D8A-4D03-9EF8-0165C178F70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7" name="Graphic 26" descr="Construction worker">
            <a:extLst>
              <a:ext uri="{FF2B5EF4-FFF2-40B4-BE49-F238E27FC236}">
                <a16:creationId xmlns:a16="http://schemas.microsoft.com/office/drawing/2014/main" id="{6F388267-D58E-4ADE-A7DD-97B877A127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07512" y="2949621"/>
            <a:ext cx="1156286" cy="1156286"/>
          </a:xfrm>
          <a:prstGeom prst="rect">
            <a:avLst/>
          </a:prstGeom>
        </p:spPr>
      </p:pic>
      <p:sp>
        <p:nvSpPr>
          <p:cNvPr id="28" name="Arrow: Pentagon 27">
            <a:extLst>
              <a:ext uri="{FF2B5EF4-FFF2-40B4-BE49-F238E27FC236}">
                <a16:creationId xmlns:a16="http://schemas.microsoft.com/office/drawing/2014/main" id="{F7A18685-DD20-4A82-A838-1D0CABD7FAB6}"/>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9" name="Graphic 28" descr="Downward trend">
            <a:extLst>
              <a:ext uri="{FF2B5EF4-FFF2-40B4-BE49-F238E27FC236}">
                <a16:creationId xmlns:a16="http://schemas.microsoft.com/office/drawing/2014/main" id="{9856B7B1-060C-4BC1-8B59-8D8A2F462F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0895" y="4879572"/>
            <a:ext cx="1156285" cy="1156285"/>
          </a:xfrm>
          <a:prstGeom prst="rect">
            <a:avLst/>
          </a:prstGeom>
        </p:spPr>
      </p:pic>
      <p:sp>
        <p:nvSpPr>
          <p:cNvPr id="32" name="Arrow: Pentagon 31">
            <a:extLst>
              <a:ext uri="{FF2B5EF4-FFF2-40B4-BE49-F238E27FC236}">
                <a16:creationId xmlns:a16="http://schemas.microsoft.com/office/drawing/2014/main" id="{A8CFCE8B-AC1D-46C9-BC96-17589F5E49AB}"/>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Graphic 32" descr="Document">
            <a:extLst>
              <a:ext uri="{FF2B5EF4-FFF2-40B4-BE49-F238E27FC236}">
                <a16:creationId xmlns:a16="http://schemas.microsoft.com/office/drawing/2014/main" id="{2D1B39CC-6959-4197-9523-A72FDE275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7359" y="3018331"/>
            <a:ext cx="1165469" cy="1165469"/>
          </a:xfrm>
          <a:prstGeom prst="rect">
            <a:avLst/>
          </a:prstGeom>
        </p:spPr>
      </p:pic>
      <p:sp>
        <p:nvSpPr>
          <p:cNvPr id="34" name="Arrow: Pentagon 33">
            <a:extLst>
              <a:ext uri="{FF2B5EF4-FFF2-40B4-BE49-F238E27FC236}">
                <a16:creationId xmlns:a16="http://schemas.microsoft.com/office/drawing/2014/main" id="{F67DF5EE-B110-4379-ABFB-0C56AC56C04C}"/>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Title 1">
            <a:extLst>
              <a:ext uri="{FF2B5EF4-FFF2-40B4-BE49-F238E27FC236}">
                <a16:creationId xmlns:a16="http://schemas.microsoft.com/office/drawing/2014/main" id="{7292A26B-9184-4FFB-9858-1BC59853E7A4}"/>
              </a:ext>
            </a:extLst>
          </p:cNvPr>
          <p:cNvSpPr>
            <a:spLocks noGrp="1"/>
          </p:cNvSpPr>
          <p:nvPr>
            <p:ph type="title"/>
          </p:nvPr>
        </p:nvSpPr>
        <p:spPr>
          <a:xfrm>
            <a:off x="838200" y="365125"/>
            <a:ext cx="10515600" cy="1325563"/>
          </a:xfrm>
        </p:spPr>
        <p:txBody>
          <a:bodyPr/>
          <a:lstStyle/>
          <a:p>
            <a:pPr algn="ctr"/>
            <a:r>
              <a:rPr lang="es-ES" dirty="0"/>
              <a:t>Maneras de pagar por los gastos de la universidad</a:t>
            </a:r>
            <a:endParaRPr lang="es-MX" dirty="0"/>
          </a:p>
        </p:txBody>
      </p:sp>
      <p:pic>
        <p:nvPicPr>
          <p:cNvPr id="40" name="Content Placeholder 16" descr="Confused person">
            <a:extLst>
              <a:ext uri="{FF2B5EF4-FFF2-40B4-BE49-F238E27FC236}">
                <a16:creationId xmlns:a16="http://schemas.microsoft.com/office/drawing/2014/main" id="{062FE29F-8395-4EED-9E83-8361D1118F45}"/>
              </a:ext>
            </a:extLst>
          </p:cNvPr>
          <p:cNvPicPr>
            <a:picLocks noGrp="1" noChangeAspect="1"/>
          </p:cNvPicPr>
          <p:nvPr>
            <p:ph idx="1"/>
          </p:nvPr>
        </p:nvPicPr>
        <p:blipFill>
          <a:blip r:embed="rId11">
            <a:extLst>
              <a:ext uri="{96DAC541-7B7A-43D3-8B79-37D633B846F1}">
                <asvg:svgBlip xmlns:asvg="http://schemas.microsoft.com/office/drawing/2016/SVG/main" r:embed="rId12"/>
              </a:ext>
            </a:extLst>
          </a:blip>
          <a:stretch>
            <a:fillRect/>
          </a:stretch>
        </p:blipFill>
        <p:spPr>
          <a:xfrm>
            <a:off x="643224" y="2404660"/>
            <a:ext cx="3569087" cy="3569087"/>
          </a:xfrm>
        </p:spPr>
      </p:pic>
      <p:pic>
        <p:nvPicPr>
          <p:cNvPr id="41" name="Graphic 40" descr="Dollar">
            <a:extLst>
              <a:ext uri="{FF2B5EF4-FFF2-40B4-BE49-F238E27FC236}">
                <a16:creationId xmlns:a16="http://schemas.microsoft.com/office/drawing/2014/main" id="{D5E62EB9-801C-4E2F-B3AA-DFE3556DAF0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93312" y="2913320"/>
            <a:ext cx="632637" cy="632637"/>
          </a:xfrm>
          <a:prstGeom prst="rect">
            <a:avLst/>
          </a:prstGeom>
        </p:spPr>
      </p:pic>
      <p:pic>
        <p:nvPicPr>
          <p:cNvPr id="42" name="Graphic 41" descr="Graduation cap">
            <a:extLst>
              <a:ext uri="{FF2B5EF4-FFF2-40B4-BE49-F238E27FC236}">
                <a16:creationId xmlns:a16="http://schemas.microsoft.com/office/drawing/2014/main" id="{0115ECE5-82C4-4F18-946A-C915E7639F7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3009" y="2814970"/>
            <a:ext cx="914400" cy="914400"/>
          </a:xfrm>
          <a:prstGeom prst="rect">
            <a:avLst/>
          </a:prstGeom>
        </p:spPr>
      </p:pic>
      <p:sp>
        <p:nvSpPr>
          <p:cNvPr id="43" name="Content Placeholder 2">
            <a:extLst>
              <a:ext uri="{FF2B5EF4-FFF2-40B4-BE49-F238E27FC236}">
                <a16:creationId xmlns:a16="http://schemas.microsoft.com/office/drawing/2014/main" id="{767DC11F-9F39-4044-A05A-3AFAE18FAB5A}"/>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dirty="0"/>
              <a:t>Maneras de ahorrar para la universidad</a:t>
            </a:r>
          </a:p>
        </p:txBody>
      </p:sp>
      <p:sp>
        <p:nvSpPr>
          <p:cNvPr id="44" name="Content Placeholder 2">
            <a:extLst>
              <a:ext uri="{FF2B5EF4-FFF2-40B4-BE49-F238E27FC236}">
                <a16:creationId xmlns:a16="http://schemas.microsoft.com/office/drawing/2014/main" id="{546885D8-BC9B-443F-AFEF-E5D3425B9BFA}"/>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Llenar FAFSA</a:t>
            </a:r>
          </a:p>
        </p:txBody>
      </p:sp>
      <p:sp>
        <p:nvSpPr>
          <p:cNvPr id="45" name="Content Placeholder 2">
            <a:extLst>
              <a:ext uri="{FF2B5EF4-FFF2-40B4-BE49-F238E27FC236}">
                <a16:creationId xmlns:a16="http://schemas.microsoft.com/office/drawing/2014/main" id="{3DC5866F-FAC2-4395-9C01-EB7B2A6C48DB}"/>
              </a:ext>
            </a:extLst>
          </p:cNvPr>
          <p:cNvSpPr txBox="1">
            <a:spLocks/>
          </p:cNvSpPr>
          <p:nvPr/>
        </p:nvSpPr>
        <p:spPr>
          <a:xfrm>
            <a:off x="10337536" y="3231247"/>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Ganar y Ahorrar</a:t>
            </a:r>
          </a:p>
        </p:txBody>
      </p:sp>
      <p:sp>
        <p:nvSpPr>
          <p:cNvPr id="47" name="Content Placeholder 2">
            <a:extLst>
              <a:ext uri="{FF2B5EF4-FFF2-40B4-BE49-F238E27FC236}">
                <a16:creationId xmlns:a16="http://schemas.microsoft.com/office/drawing/2014/main" id="{010EA1A2-5CCF-4612-ABC5-6F29E8E07531}"/>
              </a:ext>
            </a:extLst>
          </p:cNvPr>
          <p:cNvSpPr txBox="1">
            <a:spLocks/>
          </p:cNvSpPr>
          <p:nvPr/>
        </p:nvSpPr>
        <p:spPr>
          <a:xfrm>
            <a:off x="9722671" y="5578696"/>
            <a:ext cx="1709900" cy="730987"/>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Buscar Maneras Creativas para Reducir Costos</a:t>
            </a:r>
          </a:p>
        </p:txBody>
      </p:sp>
      <p:sp>
        <p:nvSpPr>
          <p:cNvPr id="48" name="Rectangle 47">
            <a:extLst>
              <a:ext uri="{FF2B5EF4-FFF2-40B4-BE49-F238E27FC236}">
                <a16:creationId xmlns:a16="http://schemas.microsoft.com/office/drawing/2014/main" id="{D00BC255-C9F8-4372-9F1C-2D38FFAA0B82}"/>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Content Placeholder 2">
            <a:extLst>
              <a:ext uri="{FF2B5EF4-FFF2-40B4-BE49-F238E27FC236}">
                <a16:creationId xmlns:a16="http://schemas.microsoft.com/office/drawing/2014/main" id="{8DEC3D33-A4BF-41A1-985A-96F8471A6663}"/>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Aplicar para Becas</a:t>
            </a:r>
          </a:p>
        </p:txBody>
      </p:sp>
      <p:pic>
        <p:nvPicPr>
          <p:cNvPr id="55" name="Graphic 54" descr="Laptop">
            <a:extLst>
              <a:ext uri="{FF2B5EF4-FFF2-40B4-BE49-F238E27FC236}">
                <a16:creationId xmlns:a16="http://schemas.microsoft.com/office/drawing/2014/main" id="{C5D4B1FB-50B6-4D1B-9AE0-0764B5A19ED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86152" y="1761207"/>
            <a:ext cx="1339822" cy="1339822"/>
          </a:xfrm>
          <a:prstGeom prst="rect">
            <a:avLst/>
          </a:prstGeom>
        </p:spPr>
      </p:pic>
      <p:sp>
        <p:nvSpPr>
          <p:cNvPr id="25" name="Content Placeholder 2">
            <a:extLst>
              <a:ext uri="{FF2B5EF4-FFF2-40B4-BE49-F238E27FC236}">
                <a16:creationId xmlns:a16="http://schemas.microsoft.com/office/drawing/2014/main" id="{209C806A-EFD4-4B6D-989F-9C86FF9B804B}"/>
              </a:ext>
            </a:extLst>
          </p:cNvPr>
          <p:cNvSpPr txBox="1">
            <a:spLocks/>
          </p:cNvSpPr>
          <p:nvPr/>
        </p:nvSpPr>
        <p:spPr>
          <a:xfrm>
            <a:off x="5270185" y="5579859"/>
            <a:ext cx="1709900"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Situaciones </a:t>
            </a:r>
            <a:r>
              <a:rPr lang="es-MX" sz="1600" dirty="0" err="1"/>
              <a:t>Distinctas</a:t>
            </a:r>
            <a:r>
              <a:rPr lang="es-MX" sz="1600" dirty="0"/>
              <a:t> de Estudiantes</a:t>
            </a:r>
          </a:p>
        </p:txBody>
      </p:sp>
    </p:spTree>
    <p:extLst>
      <p:ext uri="{BB962C8B-B14F-4D97-AF65-F5344CB8AC3E}">
        <p14:creationId xmlns:p14="http://schemas.microsoft.com/office/powerpoint/2010/main" val="2446704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EF3673-B7EF-442D-998D-A9160D84416D}"/>
              </a:ext>
            </a:extLst>
          </p:cNvPr>
          <p:cNvSpPr>
            <a:spLocks noGrp="1"/>
          </p:cNvSpPr>
          <p:nvPr>
            <p:ph type="title"/>
          </p:nvPr>
        </p:nvSpPr>
        <p:spPr>
          <a:xfrm>
            <a:off x="831850" y="1709738"/>
            <a:ext cx="10515600" cy="2852737"/>
          </a:xfrm>
        </p:spPr>
        <p:txBody>
          <a:bodyPr anchor="b">
            <a:normAutofit/>
          </a:bodyPr>
          <a:lstStyle/>
          <a:p>
            <a:r>
              <a:rPr lang="es-MX" dirty="0"/>
              <a:t>Aplicar para Becas</a:t>
            </a:r>
          </a:p>
        </p:txBody>
      </p:sp>
    </p:spTree>
    <p:extLst>
      <p:ext uri="{BB962C8B-B14F-4D97-AF65-F5344CB8AC3E}">
        <p14:creationId xmlns:p14="http://schemas.microsoft.com/office/powerpoint/2010/main" val="3360111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3E68BC8-6741-4368-AA04-E5E95982BA06}"/>
              </a:ext>
            </a:extLst>
          </p:cNvPr>
          <p:cNvSpPr>
            <a:spLocks noGrp="1"/>
          </p:cNvSpPr>
          <p:nvPr>
            <p:ph type="title"/>
          </p:nvPr>
        </p:nvSpPr>
        <p:spPr>
          <a:xfrm>
            <a:off x="7560802" y="457200"/>
            <a:ext cx="3932237" cy="1600200"/>
          </a:xfrm>
        </p:spPr>
        <p:txBody>
          <a:bodyPr>
            <a:normAutofit/>
          </a:bodyPr>
          <a:lstStyle/>
          <a:p>
            <a:r>
              <a:rPr lang="es-MX" sz="4400" dirty="0"/>
              <a:t>¿Sabía qúe?</a:t>
            </a:r>
          </a:p>
        </p:txBody>
      </p:sp>
      <p:sp>
        <p:nvSpPr>
          <p:cNvPr id="6" name="Text Placeholder 3">
            <a:extLst>
              <a:ext uri="{FF2B5EF4-FFF2-40B4-BE49-F238E27FC236}">
                <a16:creationId xmlns:a16="http://schemas.microsoft.com/office/drawing/2014/main" id="{53D0D6C8-405E-4A8D-B497-2F022E5FF97C}"/>
              </a:ext>
            </a:extLst>
          </p:cNvPr>
          <p:cNvSpPr>
            <a:spLocks noGrp="1"/>
          </p:cNvSpPr>
          <p:nvPr>
            <p:ph type="body" sz="half" idx="2"/>
          </p:nvPr>
        </p:nvSpPr>
        <p:spPr>
          <a:xfrm>
            <a:off x="7560802" y="2057400"/>
            <a:ext cx="3932237" cy="3811588"/>
          </a:xfrm>
        </p:spPr>
        <p:txBody>
          <a:bodyPr>
            <a:normAutofit/>
          </a:bodyPr>
          <a:lstStyle/>
          <a:p>
            <a:r>
              <a:rPr lang="es-MX" sz="2000" dirty="0"/>
              <a:t>Las becas no solo son para estudiantes en la universidad, o en su último año de High </a:t>
            </a:r>
            <a:r>
              <a:rPr lang="es-MX" sz="2000" dirty="0" err="1"/>
              <a:t>School</a:t>
            </a:r>
            <a:endParaRPr lang="es-MX" sz="2000" dirty="0"/>
          </a:p>
          <a:p>
            <a:r>
              <a:rPr lang="es-MX" sz="2000" dirty="0"/>
              <a:t>Por ejemplo, estos donantes abren sus aplicaciones para estudiantes desde el kinder:</a:t>
            </a:r>
            <a:br>
              <a:rPr lang="es-MX" sz="2000" dirty="0"/>
            </a:br>
            <a:endParaRPr lang="es-MX" sz="2000" dirty="0"/>
          </a:p>
          <a:p>
            <a:pPr marL="285750" indent="-285750">
              <a:buFont typeface="Arial" panose="020B0604020202020204" pitchFamily="34" charset="0"/>
              <a:buChar char="•"/>
            </a:pPr>
            <a:r>
              <a:rPr lang="es-MX" sz="2000" dirty="0"/>
              <a:t>my529</a:t>
            </a:r>
            <a:r>
              <a:rPr lang="es-MX" sz="2000" baseline="30000" dirty="0"/>
              <a:t>TM</a:t>
            </a:r>
            <a:r>
              <a:rPr lang="es-MX" sz="2000" dirty="0"/>
              <a:t> Make Your Mark </a:t>
            </a:r>
          </a:p>
          <a:p>
            <a:pPr marL="285750" indent="-285750">
              <a:buFont typeface="Arial" panose="020B0604020202020204" pitchFamily="34" charset="0"/>
              <a:buChar char="•"/>
            </a:pPr>
            <a:r>
              <a:rPr lang="es-MX" sz="2000" dirty="0"/>
              <a:t>my529</a:t>
            </a:r>
            <a:r>
              <a:rPr lang="es-MX" sz="2000" baseline="30000" dirty="0"/>
              <a:t>TM</a:t>
            </a:r>
            <a:r>
              <a:rPr lang="es-MX" sz="2000" dirty="0"/>
              <a:t> Book Your Summer</a:t>
            </a:r>
          </a:p>
          <a:p>
            <a:pPr marL="285750" indent="-285750">
              <a:buFont typeface="Arial" panose="020B0604020202020204" pitchFamily="34" charset="0"/>
              <a:buChar char="•"/>
            </a:pPr>
            <a:r>
              <a:rPr lang="es-MX" sz="2000" dirty="0"/>
              <a:t>Doodle4Google</a:t>
            </a:r>
            <a:r>
              <a:rPr lang="es-MX" sz="2000" baseline="30000" dirty="0"/>
              <a:t>TM</a:t>
            </a:r>
            <a:endParaRPr lang="es-MX" sz="2000" dirty="0"/>
          </a:p>
        </p:txBody>
      </p:sp>
      <p:pic>
        <p:nvPicPr>
          <p:cNvPr id="7" name="Picture 6">
            <a:extLst>
              <a:ext uri="{FF2B5EF4-FFF2-40B4-BE49-F238E27FC236}">
                <a16:creationId xmlns:a16="http://schemas.microsoft.com/office/drawing/2014/main" id="{2E5D3639-D9C9-4A24-A53A-7C67F5390CA4}"/>
              </a:ext>
            </a:extLst>
          </p:cNvPr>
          <p:cNvPicPr>
            <a:picLocks noChangeAspect="1"/>
          </p:cNvPicPr>
          <p:nvPr/>
        </p:nvPicPr>
        <p:blipFill rotWithShape="1">
          <a:blip r:embed="rId3"/>
          <a:srcRect l="30535"/>
          <a:stretch/>
        </p:blipFill>
        <p:spPr>
          <a:xfrm>
            <a:off x="-138544" y="-1"/>
            <a:ext cx="7173870" cy="6858000"/>
          </a:xfrm>
          <a:prstGeom prst="rect">
            <a:avLst/>
          </a:prstGeom>
        </p:spPr>
      </p:pic>
    </p:spTree>
    <p:extLst>
      <p:ext uri="{BB962C8B-B14F-4D97-AF65-F5344CB8AC3E}">
        <p14:creationId xmlns:p14="http://schemas.microsoft.com/office/powerpoint/2010/main" val="1336019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3D9AC7-7EDD-4379-B55E-C607679EB9F4}"/>
              </a:ext>
            </a:extLst>
          </p:cNvPr>
          <p:cNvSpPr>
            <a:spLocks noGrp="1"/>
          </p:cNvSpPr>
          <p:nvPr>
            <p:ph type="title"/>
          </p:nvPr>
        </p:nvSpPr>
        <p:spPr>
          <a:xfrm>
            <a:off x="838200" y="371101"/>
            <a:ext cx="10515600" cy="1325563"/>
          </a:xfrm>
        </p:spPr>
        <p:txBody>
          <a:bodyPr>
            <a:normAutofit/>
          </a:bodyPr>
          <a:lstStyle/>
          <a:p>
            <a:r>
              <a:rPr lang="es-MX" sz="4800" dirty="0"/>
              <a:t>¿Quién provee becas?</a:t>
            </a:r>
            <a:endParaRPr lang="es-MX" dirty="0"/>
          </a:p>
        </p:txBody>
      </p:sp>
      <p:sp>
        <p:nvSpPr>
          <p:cNvPr id="5" name="Text Placeholder 3">
            <a:extLst>
              <a:ext uri="{FF2B5EF4-FFF2-40B4-BE49-F238E27FC236}">
                <a16:creationId xmlns:a16="http://schemas.microsoft.com/office/drawing/2014/main" id="{78703FDA-313D-436D-A588-A2CBF58E0266}"/>
              </a:ext>
            </a:extLst>
          </p:cNvPr>
          <p:cNvSpPr>
            <a:spLocks noGrp="1"/>
          </p:cNvSpPr>
          <p:nvPr>
            <p:ph idx="1"/>
          </p:nvPr>
        </p:nvSpPr>
        <p:spPr>
          <a:xfrm>
            <a:off x="838200" y="1831601"/>
            <a:ext cx="10694670" cy="4351338"/>
          </a:xfrm>
        </p:spPr>
        <p:txBody>
          <a:bodyPr>
            <a:noAutofit/>
          </a:bodyPr>
          <a:lstStyle/>
          <a:p>
            <a:pPr marL="285750" indent="-285750"/>
            <a:r>
              <a:rPr lang="es-MX" sz="2400" dirty="0"/>
              <a:t>El gobierno local y del estado</a:t>
            </a:r>
          </a:p>
          <a:p>
            <a:pPr marL="285750" indent="-285750"/>
            <a:r>
              <a:rPr lang="es-MX" sz="2400" dirty="0"/>
              <a:t>Universidades técnicas y universidades de dos y cuatro años</a:t>
            </a:r>
          </a:p>
          <a:p>
            <a:pPr marL="285750" indent="-285750"/>
            <a:r>
              <a:rPr lang="es-MX" sz="2400" dirty="0"/>
              <a:t>Organizaciones en la comunidad, distritos escolares, y escuelas de los grados K-12</a:t>
            </a:r>
          </a:p>
          <a:p>
            <a:pPr marL="285750" indent="-285750"/>
            <a:r>
              <a:rPr lang="es-MX" sz="2400" dirty="0"/>
              <a:t>Compañías y corporaciones</a:t>
            </a:r>
          </a:p>
          <a:p>
            <a:pPr marL="285750" indent="-285750"/>
            <a:r>
              <a:rPr lang="es-MX" sz="2400" dirty="0"/>
              <a:t>Donantes privados</a:t>
            </a:r>
          </a:p>
        </p:txBody>
      </p:sp>
    </p:spTree>
    <p:extLst>
      <p:ext uri="{BB962C8B-B14F-4D97-AF65-F5344CB8AC3E}">
        <p14:creationId xmlns:p14="http://schemas.microsoft.com/office/powerpoint/2010/main" val="882979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C02F21-97E1-430E-8715-10E27F72ECF5}"/>
              </a:ext>
            </a:extLst>
          </p:cNvPr>
          <p:cNvSpPr>
            <a:spLocks noGrp="1"/>
          </p:cNvSpPr>
          <p:nvPr>
            <p:ph type="title"/>
          </p:nvPr>
        </p:nvSpPr>
        <p:spPr>
          <a:xfrm>
            <a:off x="838200" y="365125"/>
            <a:ext cx="10515600" cy="1325563"/>
          </a:xfrm>
        </p:spPr>
        <p:txBody>
          <a:bodyPr/>
          <a:lstStyle/>
          <a:p>
            <a:r>
              <a:rPr lang="es-MX" dirty="0"/>
              <a:t>Tipos de becas:</a:t>
            </a:r>
          </a:p>
        </p:txBody>
      </p:sp>
      <p:sp>
        <p:nvSpPr>
          <p:cNvPr id="5" name="Content Placeholder 2">
            <a:extLst>
              <a:ext uri="{FF2B5EF4-FFF2-40B4-BE49-F238E27FC236}">
                <a16:creationId xmlns:a16="http://schemas.microsoft.com/office/drawing/2014/main" id="{265E4EE9-2915-41F2-B3E7-AF625EB05E22}"/>
              </a:ext>
            </a:extLst>
          </p:cNvPr>
          <p:cNvSpPr>
            <a:spLocks noGrp="1"/>
          </p:cNvSpPr>
          <p:nvPr>
            <p:ph sz="half" idx="1"/>
          </p:nvPr>
        </p:nvSpPr>
        <p:spPr>
          <a:xfrm>
            <a:off x="1191400" y="1673225"/>
            <a:ext cx="4942700" cy="4667250"/>
          </a:xfrm>
        </p:spPr>
        <p:txBody>
          <a:bodyPr>
            <a:normAutofit/>
          </a:bodyPr>
          <a:lstStyle/>
          <a:p>
            <a:pPr marL="0" indent="0">
              <a:lnSpc>
                <a:spcPct val="250000"/>
              </a:lnSpc>
              <a:buNone/>
            </a:pPr>
            <a:r>
              <a:rPr lang="es-MX" dirty="0"/>
              <a:t>Becas de mérito académico</a:t>
            </a:r>
          </a:p>
          <a:p>
            <a:pPr marL="0" indent="0">
              <a:lnSpc>
                <a:spcPct val="120000"/>
              </a:lnSpc>
              <a:buNone/>
            </a:pPr>
            <a:r>
              <a:rPr lang="es-MX" dirty="0"/>
              <a:t>Becas basadas en necesidad financiera</a:t>
            </a:r>
          </a:p>
          <a:p>
            <a:pPr marL="0" indent="0">
              <a:lnSpc>
                <a:spcPct val="250000"/>
              </a:lnSpc>
              <a:buNone/>
            </a:pPr>
            <a:r>
              <a:rPr lang="es-MX" dirty="0"/>
              <a:t>Becas para atletas </a:t>
            </a:r>
          </a:p>
          <a:p>
            <a:pPr marL="0" indent="0">
              <a:lnSpc>
                <a:spcPct val="250000"/>
              </a:lnSpc>
              <a:buNone/>
            </a:pPr>
            <a:r>
              <a:rPr lang="es-MX" dirty="0"/>
              <a:t>Becas basadas en actividades</a:t>
            </a:r>
            <a:endParaRPr lang="es-MX" sz="2400" dirty="0"/>
          </a:p>
        </p:txBody>
      </p:sp>
      <p:sp>
        <p:nvSpPr>
          <p:cNvPr id="6" name="Content Placeholder 24">
            <a:extLst>
              <a:ext uri="{FF2B5EF4-FFF2-40B4-BE49-F238E27FC236}">
                <a16:creationId xmlns:a16="http://schemas.microsoft.com/office/drawing/2014/main" id="{593B195F-CAD8-4F6D-8C34-7EAC818E28C7}"/>
              </a:ext>
            </a:extLst>
          </p:cNvPr>
          <p:cNvSpPr txBox="1">
            <a:spLocks/>
          </p:cNvSpPr>
          <p:nvPr/>
        </p:nvSpPr>
        <p:spPr>
          <a:xfrm>
            <a:off x="6680200" y="1673225"/>
            <a:ext cx="5143500" cy="466725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50000"/>
              </a:lnSpc>
              <a:buFont typeface="Arial" panose="020B0604020202020204" pitchFamily="34" charset="0"/>
              <a:buNone/>
            </a:pPr>
            <a:r>
              <a:rPr lang="es-MX" dirty="0"/>
              <a:t>Becas basadas en identidad</a:t>
            </a:r>
          </a:p>
          <a:p>
            <a:pPr marL="0" indent="0">
              <a:lnSpc>
                <a:spcPct val="250000"/>
              </a:lnSpc>
              <a:buNone/>
            </a:pPr>
            <a:r>
              <a:rPr lang="es-MX" dirty="0"/>
              <a:t>Becas de especialización en estudio</a:t>
            </a:r>
          </a:p>
          <a:p>
            <a:pPr marL="0" indent="0">
              <a:lnSpc>
                <a:spcPct val="250000"/>
              </a:lnSpc>
              <a:buNone/>
            </a:pPr>
            <a:r>
              <a:rPr lang="es-MX" dirty="0"/>
              <a:t>Becas de las artes</a:t>
            </a:r>
          </a:p>
          <a:p>
            <a:pPr marL="0" indent="0">
              <a:lnSpc>
                <a:spcPct val="250000"/>
              </a:lnSpc>
              <a:buNone/>
            </a:pPr>
            <a:r>
              <a:rPr lang="es-MX" dirty="0"/>
              <a:t>Becas militares</a:t>
            </a:r>
          </a:p>
        </p:txBody>
      </p:sp>
      <p:pic>
        <p:nvPicPr>
          <p:cNvPr id="7" name="Graphic 6" descr="Wallet">
            <a:extLst>
              <a:ext uri="{FF2B5EF4-FFF2-40B4-BE49-F238E27FC236}">
                <a16:creationId xmlns:a16="http://schemas.microsoft.com/office/drawing/2014/main" id="{A855301A-92E3-4F3E-8AFD-E1939935D6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000" y="3041583"/>
            <a:ext cx="914400" cy="929116"/>
          </a:xfrm>
          <a:prstGeom prst="rect">
            <a:avLst/>
          </a:prstGeom>
        </p:spPr>
      </p:pic>
      <p:pic>
        <p:nvPicPr>
          <p:cNvPr id="8" name="Graphic 7" descr="Sport balls">
            <a:extLst>
              <a:ext uri="{FF2B5EF4-FFF2-40B4-BE49-F238E27FC236}">
                <a16:creationId xmlns:a16="http://schemas.microsoft.com/office/drawing/2014/main" id="{32B5D993-0147-409E-A1C3-4BAF38C333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000" y="4224815"/>
            <a:ext cx="914400" cy="914400"/>
          </a:xfrm>
          <a:prstGeom prst="rect">
            <a:avLst/>
          </a:prstGeom>
        </p:spPr>
      </p:pic>
      <p:pic>
        <p:nvPicPr>
          <p:cNvPr id="9" name="Graphic 8" descr="Cheers">
            <a:extLst>
              <a:ext uri="{FF2B5EF4-FFF2-40B4-BE49-F238E27FC236}">
                <a16:creationId xmlns:a16="http://schemas.microsoft.com/office/drawing/2014/main" id="{29D186C9-3F92-4409-992E-85C9093EBA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3000" y="5374213"/>
            <a:ext cx="914400" cy="914400"/>
          </a:xfrm>
          <a:prstGeom prst="rect">
            <a:avLst/>
          </a:prstGeom>
        </p:spPr>
      </p:pic>
      <p:pic>
        <p:nvPicPr>
          <p:cNvPr id="10" name="Graphic 9" descr="Group of men">
            <a:extLst>
              <a:ext uri="{FF2B5EF4-FFF2-40B4-BE49-F238E27FC236}">
                <a16:creationId xmlns:a16="http://schemas.microsoft.com/office/drawing/2014/main" id="{D2D2CA55-7BA8-401A-B4E4-68083D908C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16950" y="1901990"/>
            <a:ext cx="914400" cy="914400"/>
          </a:xfrm>
          <a:prstGeom prst="rect">
            <a:avLst/>
          </a:prstGeom>
        </p:spPr>
      </p:pic>
      <p:pic>
        <p:nvPicPr>
          <p:cNvPr id="11" name="Graphic 10" descr="Classroom">
            <a:extLst>
              <a:ext uri="{FF2B5EF4-FFF2-40B4-BE49-F238E27FC236}">
                <a16:creationId xmlns:a16="http://schemas.microsoft.com/office/drawing/2014/main" id="{022B8ACD-D0A6-4E97-8722-5628783BBCF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16950" y="3054220"/>
            <a:ext cx="914400" cy="914400"/>
          </a:xfrm>
          <a:prstGeom prst="rect">
            <a:avLst/>
          </a:prstGeom>
        </p:spPr>
      </p:pic>
      <p:pic>
        <p:nvPicPr>
          <p:cNvPr id="12" name="Graphic 11" descr="Drama">
            <a:extLst>
              <a:ext uri="{FF2B5EF4-FFF2-40B4-BE49-F238E27FC236}">
                <a16:creationId xmlns:a16="http://schemas.microsoft.com/office/drawing/2014/main" id="{5E4DBA52-6B6E-4EDC-ADEE-EBB003962CE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16950" y="4220220"/>
            <a:ext cx="914400" cy="914400"/>
          </a:xfrm>
          <a:prstGeom prst="rect">
            <a:avLst/>
          </a:prstGeom>
        </p:spPr>
      </p:pic>
      <p:pic>
        <p:nvPicPr>
          <p:cNvPr id="13" name="Graphic 12" descr="Soldier">
            <a:extLst>
              <a:ext uri="{FF2B5EF4-FFF2-40B4-BE49-F238E27FC236}">
                <a16:creationId xmlns:a16="http://schemas.microsoft.com/office/drawing/2014/main" id="{5DCA2DDE-6CAF-4137-B750-F3BD79E0114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816950" y="5367815"/>
            <a:ext cx="914400" cy="914400"/>
          </a:xfrm>
          <a:prstGeom prst="rect">
            <a:avLst/>
          </a:prstGeom>
        </p:spPr>
      </p:pic>
      <p:grpSp>
        <p:nvGrpSpPr>
          <p:cNvPr id="14" name="Group 13">
            <a:extLst>
              <a:ext uri="{FF2B5EF4-FFF2-40B4-BE49-F238E27FC236}">
                <a16:creationId xmlns:a16="http://schemas.microsoft.com/office/drawing/2014/main" id="{0A1D943C-9BF0-4B04-9233-8BF8440B3411}"/>
              </a:ext>
            </a:extLst>
          </p:cNvPr>
          <p:cNvGrpSpPr/>
          <p:nvPr/>
        </p:nvGrpSpPr>
        <p:grpSpPr>
          <a:xfrm>
            <a:off x="335331" y="1915254"/>
            <a:ext cx="914400" cy="914400"/>
            <a:chOff x="9398000" y="881939"/>
            <a:chExt cx="914400" cy="914400"/>
          </a:xfrm>
        </p:grpSpPr>
        <p:pic>
          <p:nvPicPr>
            <p:cNvPr id="15" name="Graphic 14" descr="Paper">
              <a:extLst>
                <a:ext uri="{FF2B5EF4-FFF2-40B4-BE49-F238E27FC236}">
                  <a16:creationId xmlns:a16="http://schemas.microsoft.com/office/drawing/2014/main" id="{85352AA0-6033-4B53-96E5-01025F88C2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398000" y="881939"/>
              <a:ext cx="914400" cy="914400"/>
            </a:xfrm>
            <a:prstGeom prst="rect">
              <a:avLst/>
            </a:prstGeom>
          </p:spPr>
        </p:pic>
        <p:sp>
          <p:nvSpPr>
            <p:cNvPr id="16" name="Rectangle 15">
              <a:extLst>
                <a:ext uri="{FF2B5EF4-FFF2-40B4-BE49-F238E27FC236}">
                  <a16:creationId xmlns:a16="http://schemas.microsoft.com/office/drawing/2014/main" id="{B73CD57E-2550-418D-A0DD-1E24D2CF8299}"/>
                </a:ext>
              </a:extLst>
            </p:cNvPr>
            <p:cNvSpPr/>
            <p:nvPr/>
          </p:nvSpPr>
          <p:spPr>
            <a:xfrm rot="20841547">
              <a:off x="9592948" y="1126791"/>
              <a:ext cx="524504" cy="461665"/>
            </a:xfrm>
            <a:prstGeom prst="rect">
              <a:avLst/>
            </a:prstGeom>
            <a:noFill/>
            <a:effectLst/>
          </p:spPr>
          <p:txBody>
            <a:bodyPr wrap="none" lIns="91440" tIns="45720" rIns="91440" bIns="45720">
              <a:spAutoFit/>
            </a:bodyPr>
            <a:lstStyle/>
            <a:p>
              <a:pPr algn="ctr"/>
              <a:r>
                <a:rPr lang="es-MX" sz="2400" b="1" dirty="0">
                  <a:ln w="0"/>
                  <a:solidFill>
                    <a:srgbClr val="00AFD7"/>
                  </a:solidFill>
                </a:rPr>
                <a:t>A+</a:t>
              </a:r>
              <a:endParaRPr lang="es-MX" sz="2400" b="1" cap="none" spc="0" dirty="0">
                <a:ln w="0"/>
                <a:solidFill>
                  <a:srgbClr val="00AFD7"/>
                </a:solidFill>
              </a:endParaRPr>
            </a:p>
          </p:txBody>
        </p:sp>
      </p:grpSp>
    </p:spTree>
    <p:extLst>
      <p:ext uri="{BB962C8B-B14F-4D97-AF65-F5344CB8AC3E}">
        <p14:creationId xmlns:p14="http://schemas.microsoft.com/office/powerpoint/2010/main" val="1953057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799F37-0081-4FEB-B115-C9013436789B}"/>
              </a:ext>
            </a:extLst>
          </p:cNvPr>
          <p:cNvPicPr>
            <a:picLocks noChangeAspect="1"/>
          </p:cNvPicPr>
          <p:nvPr/>
        </p:nvPicPr>
        <p:blipFill rotWithShape="1">
          <a:blip r:embed="rId3"/>
          <a:srcRect l="32508" t="11" r="5641" b="2036"/>
          <a:stretch/>
        </p:blipFill>
        <p:spPr>
          <a:xfrm>
            <a:off x="5828778" y="0"/>
            <a:ext cx="6363222" cy="6718300"/>
          </a:xfrm>
          <a:prstGeom prst="rect">
            <a:avLst/>
          </a:prstGeom>
        </p:spPr>
      </p:pic>
      <p:sp>
        <p:nvSpPr>
          <p:cNvPr id="6" name="Title 1">
            <a:extLst>
              <a:ext uri="{FF2B5EF4-FFF2-40B4-BE49-F238E27FC236}">
                <a16:creationId xmlns:a16="http://schemas.microsoft.com/office/drawing/2014/main" id="{AB8D4AE9-189D-45B0-9C1A-0BC8BABEF414}"/>
              </a:ext>
            </a:extLst>
          </p:cNvPr>
          <p:cNvSpPr>
            <a:spLocks noGrp="1"/>
          </p:cNvSpPr>
          <p:nvPr>
            <p:ph type="title"/>
          </p:nvPr>
        </p:nvSpPr>
        <p:spPr>
          <a:xfrm>
            <a:off x="838200" y="365125"/>
            <a:ext cx="4760934" cy="1325563"/>
          </a:xfrm>
        </p:spPr>
        <p:txBody>
          <a:bodyPr>
            <a:normAutofit fontScale="90000"/>
          </a:bodyPr>
          <a:lstStyle/>
          <a:p>
            <a:r>
              <a:rPr lang="es-MX" sz="4800" dirty="0"/>
              <a:t>Donde debería empezar:</a:t>
            </a:r>
            <a:endParaRPr lang="es-MX" dirty="0">
              <a:highlight>
                <a:srgbClr val="00FF00"/>
              </a:highlight>
            </a:endParaRPr>
          </a:p>
        </p:txBody>
      </p:sp>
      <p:sp>
        <p:nvSpPr>
          <p:cNvPr id="7" name="Text Placeholder 3">
            <a:extLst>
              <a:ext uri="{FF2B5EF4-FFF2-40B4-BE49-F238E27FC236}">
                <a16:creationId xmlns:a16="http://schemas.microsoft.com/office/drawing/2014/main" id="{F742C703-7013-446E-A2F2-AE5882C41F24}"/>
              </a:ext>
            </a:extLst>
          </p:cNvPr>
          <p:cNvSpPr>
            <a:spLocks noGrp="1"/>
          </p:cNvSpPr>
          <p:nvPr>
            <p:ph sz="half" idx="1"/>
          </p:nvPr>
        </p:nvSpPr>
        <p:spPr>
          <a:xfrm>
            <a:off x="838200" y="1825625"/>
            <a:ext cx="4876800" cy="4351338"/>
          </a:xfrm>
        </p:spPr>
        <p:txBody>
          <a:bodyPr>
            <a:noAutofit/>
          </a:bodyPr>
          <a:lstStyle/>
          <a:p>
            <a:pPr marL="342900" indent="-342900">
              <a:buFont typeface="+mj-lt"/>
              <a:buAutoNum type="arabicPeriod"/>
            </a:pPr>
            <a:r>
              <a:rPr lang="es-MX" sz="2400" b="1" dirty="0">
                <a:solidFill>
                  <a:srgbClr val="33737F"/>
                </a:solidFill>
              </a:rPr>
              <a:t>Preguntar al consejero escolar de su escuela</a:t>
            </a:r>
          </a:p>
          <a:p>
            <a:pPr marL="342900" indent="-342900">
              <a:buFont typeface="+mj-lt"/>
              <a:buAutoNum type="arabicPeriod"/>
            </a:pPr>
            <a:r>
              <a:rPr lang="es-MX" sz="2400" b="1" dirty="0">
                <a:solidFill>
                  <a:srgbClr val="33737F"/>
                </a:solidFill>
              </a:rPr>
              <a:t>Aplicar por medio de su universidad</a:t>
            </a:r>
          </a:p>
          <a:p>
            <a:pPr marL="342900" indent="-342900">
              <a:buFont typeface="+mj-lt"/>
              <a:buAutoNum type="arabicPeriod"/>
            </a:pPr>
            <a:r>
              <a:rPr lang="es-MX" sz="2400" b="1" dirty="0">
                <a:solidFill>
                  <a:srgbClr val="33737F"/>
                </a:solidFill>
              </a:rPr>
              <a:t>Buscar opciones ofrecidas por el empleo</a:t>
            </a:r>
          </a:p>
          <a:p>
            <a:pPr marL="342900" indent="-342900">
              <a:buFont typeface="+mj-lt"/>
              <a:buAutoNum type="arabicPeriod"/>
            </a:pPr>
            <a:r>
              <a:rPr lang="es-MX" sz="2400" b="1" dirty="0">
                <a:solidFill>
                  <a:srgbClr val="33737F"/>
                </a:solidFill>
              </a:rPr>
              <a:t>Buscar becas ofrecidas entre la comunidad</a:t>
            </a:r>
          </a:p>
          <a:p>
            <a:pPr marL="342900" indent="-342900">
              <a:buFont typeface="+mj-lt"/>
              <a:buAutoNum type="arabicPeriod"/>
            </a:pPr>
            <a:r>
              <a:rPr lang="es-MX" sz="2400" b="1" dirty="0">
                <a:solidFill>
                  <a:srgbClr val="33737F"/>
                </a:solidFill>
              </a:rPr>
              <a:t>Buscar en línea</a:t>
            </a:r>
          </a:p>
          <a:p>
            <a:pPr marL="342900" indent="-342900">
              <a:buFont typeface="+mj-lt"/>
              <a:buAutoNum type="arabicPeriod"/>
            </a:pPr>
            <a:r>
              <a:rPr lang="es-MX" sz="2400" b="1" dirty="0">
                <a:solidFill>
                  <a:srgbClr val="33737F"/>
                </a:solidFill>
              </a:rPr>
              <a:t>Llenar FAFSA</a:t>
            </a:r>
            <a:endParaRPr lang="es-MX" b="1" dirty="0">
              <a:solidFill>
                <a:srgbClr val="33737F"/>
              </a:solidFill>
            </a:endParaRPr>
          </a:p>
        </p:txBody>
      </p:sp>
    </p:spTree>
    <p:extLst>
      <p:ext uri="{BB962C8B-B14F-4D97-AF65-F5344CB8AC3E}">
        <p14:creationId xmlns:p14="http://schemas.microsoft.com/office/powerpoint/2010/main" val="3039219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B773CE-4773-4095-9123-DF8C62139FDF}"/>
              </a:ext>
            </a:extLst>
          </p:cNvPr>
          <p:cNvPicPr>
            <a:picLocks noChangeAspect="1"/>
          </p:cNvPicPr>
          <p:nvPr/>
        </p:nvPicPr>
        <p:blipFill rotWithShape="1">
          <a:blip r:embed="rId3"/>
          <a:srcRect l="11687" t="13589" r="53217" b="11914"/>
          <a:stretch/>
        </p:blipFill>
        <p:spPr>
          <a:xfrm>
            <a:off x="0" y="0"/>
            <a:ext cx="4846320" cy="6858000"/>
          </a:xfrm>
          <a:prstGeom prst="rect">
            <a:avLst/>
          </a:prstGeom>
        </p:spPr>
      </p:pic>
      <p:sp>
        <p:nvSpPr>
          <p:cNvPr id="5" name="Title 1">
            <a:extLst>
              <a:ext uri="{FF2B5EF4-FFF2-40B4-BE49-F238E27FC236}">
                <a16:creationId xmlns:a16="http://schemas.microsoft.com/office/drawing/2014/main" id="{A40984FB-6447-41E7-96E0-0DFAFCF3911A}"/>
              </a:ext>
            </a:extLst>
          </p:cNvPr>
          <p:cNvSpPr>
            <a:spLocks noGrp="1"/>
          </p:cNvSpPr>
          <p:nvPr>
            <p:ph type="title"/>
          </p:nvPr>
        </p:nvSpPr>
        <p:spPr>
          <a:xfrm>
            <a:off x="5089356" y="365125"/>
            <a:ext cx="6878053" cy="1325563"/>
          </a:xfrm>
          <a:noFill/>
        </p:spPr>
        <p:txBody>
          <a:bodyPr/>
          <a:lstStyle/>
          <a:p>
            <a:r>
              <a:rPr lang="es-MX" dirty="0"/>
              <a:t>Preguntar al consejero escolar de su escuela</a:t>
            </a:r>
          </a:p>
        </p:txBody>
      </p:sp>
      <p:sp>
        <p:nvSpPr>
          <p:cNvPr id="6" name="Content Placeholder 2">
            <a:extLst>
              <a:ext uri="{FF2B5EF4-FFF2-40B4-BE49-F238E27FC236}">
                <a16:creationId xmlns:a16="http://schemas.microsoft.com/office/drawing/2014/main" id="{4C842FBC-A23F-47C2-B618-FD78AFE56BF7}"/>
              </a:ext>
            </a:extLst>
          </p:cNvPr>
          <p:cNvSpPr>
            <a:spLocks noGrp="1"/>
          </p:cNvSpPr>
          <p:nvPr>
            <p:ph idx="1"/>
          </p:nvPr>
        </p:nvSpPr>
        <p:spPr>
          <a:xfrm>
            <a:off x="5089357" y="1825624"/>
            <a:ext cx="6878053" cy="4723765"/>
          </a:xfrm>
          <a:noFill/>
        </p:spPr>
        <p:txBody>
          <a:bodyPr>
            <a:normAutofit fontScale="92500" lnSpcReduction="10000"/>
          </a:bodyPr>
          <a:lstStyle/>
          <a:p>
            <a:r>
              <a:rPr lang="es-MX" dirty="0"/>
              <a:t>Preguntese a sí mismo “¿quién es la persona de mi escuela más calificada para ayudarme a encontrar becas?</a:t>
            </a:r>
          </a:p>
          <a:p>
            <a:r>
              <a:rPr lang="es-MX" dirty="0"/>
              <a:t>Usted debe hacer preguntas como:</a:t>
            </a:r>
          </a:p>
          <a:p>
            <a:pPr lvl="1"/>
            <a:r>
              <a:rPr lang="es-MX" dirty="0"/>
              <a:t>¿Dónde puedo encontrar una lista de becas y sus fechas límites?</a:t>
            </a:r>
          </a:p>
          <a:p>
            <a:pPr lvl="1"/>
            <a:r>
              <a:rPr lang="es-MX" dirty="0"/>
              <a:t>¿Hay becas específicas para estudiantes de nuestra escuela?</a:t>
            </a:r>
          </a:p>
          <a:p>
            <a:pPr lvl="1"/>
            <a:r>
              <a:rPr lang="es-MX" dirty="0"/>
              <a:t>¿De dónde a visto que estudiantes de nuestra escuela han recibido becas antes? </a:t>
            </a:r>
          </a:p>
          <a:p>
            <a:pPr lvl="1"/>
            <a:r>
              <a:rPr lang="es-MX" dirty="0"/>
              <a:t>¿Qué sugerencias tiene para mi? ¿O hay talleres disponibles para aprender cómo aplicar?</a:t>
            </a:r>
          </a:p>
          <a:p>
            <a:pPr lvl="1"/>
            <a:r>
              <a:rPr lang="es-MX" dirty="0"/>
              <a:t>¿Qué recursos tiene que puedo usar?</a:t>
            </a:r>
          </a:p>
          <a:p>
            <a:r>
              <a:rPr lang="es-MX" dirty="0"/>
              <a:t>¡Luego aplica a todas las becas que pueda!</a:t>
            </a:r>
          </a:p>
        </p:txBody>
      </p:sp>
    </p:spTree>
    <p:extLst>
      <p:ext uri="{BB962C8B-B14F-4D97-AF65-F5344CB8AC3E}">
        <p14:creationId xmlns:p14="http://schemas.microsoft.com/office/powerpoint/2010/main" val="2512410886"/>
      </p:ext>
    </p:extLst>
  </p:cSld>
  <p:clrMapOvr>
    <a:masterClrMapping/>
  </p:clrMapOvr>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FFC84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72733</TotalTime>
  <Words>3086</Words>
  <Application>Microsoft Office PowerPoint</Application>
  <PresentationFormat>Widescreen</PresentationFormat>
  <Paragraphs>263</Paragraphs>
  <Slides>25</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Aplicar para Becas</vt:lpstr>
      <vt:lpstr>¿Qué es educación superior?</vt:lpstr>
      <vt:lpstr>Maneras de pagar por los gastos de la universidad</vt:lpstr>
      <vt:lpstr>Aplicar para Becas</vt:lpstr>
      <vt:lpstr>¿Sabía qúe?</vt:lpstr>
      <vt:lpstr>¿Quién provee becas?</vt:lpstr>
      <vt:lpstr>Tipos de becas:</vt:lpstr>
      <vt:lpstr>Donde debería empezar:</vt:lpstr>
      <vt:lpstr>Preguntar al consejero escolar de su escuela</vt:lpstr>
      <vt:lpstr>Aplicar por medio de su universidad</vt:lpstr>
      <vt:lpstr>Explorar la matricula patrocinada por su empleador</vt:lpstr>
      <vt:lpstr>Buscar becas ofrecidas entre la comunidad</vt:lpstr>
      <vt:lpstr>Buscar en línea</vt:lpstr>
      <vt:lpstr>Llenar FAFSA</vt:lpstr>
      <vt:lpstr>Maneras de pagar por los gastos de la universidad</vt:lpstr>
      <vt:lpstr>El Aplazamiento</vt:lpstr>
      <vt:lpstr>El Aplazamiento</vt:lpstr>
      <vt:lpstr>¿Qué cosas se pueden aplazar?</vt:lpstr>
      <vt:lpstr>La forma de FERPA: Forma de divulgación de información del estudiante</vt:lpstr>
      <vt:lpstr>DREAMers, Inmigrantes, y Estudiantes Internacionales</vt:lpstr>
      <vt:lpstr>Recursos sobre becas para estudiantes que son refugiados o asilados.</vt:lpstr>
      <vt:lpstr>Listas y bases de datos de becas para estudiante sin eligibilidad</vt:lpstr>
      <vt:lpstr>Maneras de pagar por los gastos de la universidad</vt:lpstr>
      <vt:lpstr>Preguntas?</vt:lpstr>
      <vt:lpstr>Recursos en Video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Dyllen Cafferty</cp:lastModifiedBy>
  <cp:revision>583</cp:revision>
  <dcterms:created xsi:type="dcterms:W3CDTF">2019-05-28T19:51:00Z</dcterms:created>
  <dcterms:modified xsi:type="dcterms:W3CDTF">2023-10-25T19:54:05Z</dcterms:modified>
</cp:coreProperties>
</file>