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786" r:id="rId2"/>
    <p:sldId id="787" r:id="rId3"/>
    <p:sldId id="789" r:id="rId4"/>
    <p:sldId id="790" r:id="rId5"/>
    <p:sldId id="836" r:id="rId6"/>
    <p:sldId id="837" r:id="rId7"/>
    <p:sldId id="838" r:id="rId8"/>
    <p:sldId id="839" r:id="rId9"/>
    <p:sldId id="840" r:id="rId10"/>
    <p:sldId id="841" r:id="rId11"/>
    <p:sldId id="842" r:id="rId12"/>
    <p:sldId id="843" r:id="rId13"/>
    <p:sldId id="844" r:id="rId14"/>
    <p:sldId id="845" r:id="rId15"/>
    <p:sldId id="846" r:id="rId16"/>
    <p:sldId id="847" r:id="rId17"/>
    <p:sldId id="848" r:id="rId18"/>
    <p:sldId id="849" r:id="rId19"/>
    <p:sldId id="850" r:id="rId20"/>
    <p:sldId id="851" r:id="rId21"/>
    <p:sldId id="852" r:id="rId22"/>
    <p:sldId id="853" r:id="rId23"/>
    <p:sldId id="854" r:id="rId24"/>
    <p:sldId id="85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65756AB-CFA1-4731-8DD3-59CBD3371AE9}">
          <p14:sldIdLst>
            <p14:sldId id="786"/>
            <p14:sldId id="787"/>
            <p14:sldId id="789"/>
            <p14:sldId id="790"/>
          </p14:sldIdLst>
        </p14:section>
        <p14:section name="Situaciones distintas de estudiantes" id="{C9B147A6-ED4B-4009-9137-F9A26659B44D}">
          <p14:sldIdLst>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Bradley" initials="KB" lastIdx="3" clrIdx="0">
    <p:extLst>
      <p:ext uri="{19B8F6BF-5375-455C-9EA6-DF929625EA0E}">
        <p15:presenceInfo xmlns:p15="http://schemas.microsoft.com/office/powerpoint/2012/main" userId="S-1-5-21-1599696121-1964574698-334091239-7169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D7"/>
    <a:srgbClr val="FFC845"/>
    <a:srgbClr val="33737F"/>
    <a:srgbClr val="DC4405"/>
    <a:srgbClr val="00AF66"/>
    <a:srgbClr val="40C1AC"/>
    <a:srgbClr val="304E93"/>
    <a:srgbClr val="323E48"/>
    <a:srgbClr val="97D700"/>
    <a:srgbClr val="00B5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81120" autoAdjust="0"/>
  </p:normalViewPr>
  <p:slideViewPr>
    <p:cSldViewPr snapToGrid="0" snapToObjects="1">
      <p:cViewPr varScale="1">
        <p:scale>
          <a:sx n="67" d="100"/>
          <a:sy n="67" d="100"/>
        </p:scale>
        <p:origin x="1070" y="48"/>
      </p:cViewPr>
      <p:guideLst>
        <p:guide orient="horz" pos="2184"/>
        <p:guide pos="3840"/>
      </p:guideLst>
    </p:cSldViewPr>
  </p:slideViewPr>
  <p:notesTextViewPr>
    <p:cViewPr>
      <p:scale>
        <a:sx n="75" d="100"/>
        <a:sy n="7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20E59-0EF7-4CCA-A75E-F9F68C3EDF55}"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46A8B-EC22-4FFD-9931-176D6EEE4EFA}" type="slidenum">
              <a:rPr lang="en-US" smtClean="0"/>
              <a:t>‹#›</a:t>
            </a:fld>
            <a:endParaRPr lang="en-US"/>
          </a:p>
        </p:txBody>
      </p:sp>
    </p:spTree>
    <p:extLst>
      <p:ext uri="{BB962C8B-B14F-4D97-AF65-F5344CB8AC3E}">
        <p14:creationId xmlns:p14="http://schemas.microsoft.com/office/powerpoint/2010/main" val="410877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31A46A8B-EC22-4FFD-9931-176D6EEE4EFA}" type="slidenum">
              <a:rPr lang="en-US" smtClean="0"/>
              <a:t>1</a:t>
            </a:fld>
            <a:endParaRPr lang="en-US"/>
          </a:p>
        </p:txBody>
      </p:sp>
    </p:spTree>
    <p:extLst>
      <p:ext uri="{BB962C8B-B14F-4D97-AF65-F5344CB8AC3E}">
        <p14:creationId xmlns:p14="http://schemas.microsoft.com/office/powerpoint/2010/main" val="4089846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14</a:t>
            </a:fld>
            <a:endParaRPr lang="en-US"/>
          </a:p>
        </p:txBody>
      </p:sp>
    </p:spTree>
    <p:extLst>
      <p:ext uri="{BB962C8B-B14F-4D97-AF65-F5344CB8AC3E}">
        <p14:creationId xmlns:p14="http://schemas.microsoft.com/office/powerpoint/2010/main" val="234477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16</a:t>
            </a:fld>
            <a:endParaRPr lang="en-US"/>
          </a:p>
        </p:txBody>
      </p:sp>
    </p:spTree>
    <p:extLst>
      <p:ext uri="{BB962C8B-B14F-4D97-AF65-F5344CB8AC3E}">
        <p14:creationId xmlns:p14="http://schemas.microsoft.com/office/powerpoint/2010/main" val="1762940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17</a:t>
            </a:fld>
            <a:endParaRPr lang="en-US"/>
          </a:p>
        </p:txBody>
      </p:sp>
    </p:spTree>
    <p:extLst>
      <p:ext uri="{BB962C8B-B14F-4D97-AF65-F5344CB8AC3E}">
        <p14:creationId xmlns:p14="http://schemas.microsoft.com/office/powerpoint/2010/main" val="2344778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18</a:t>
            </a:fld>
            <a:endParaRPr lang="en-US"/>
          </a:p>
        </p:txBody>
      </p:sp>
    </p:spTree>
    <p:extLst>
      <p:ext uri="{BB962C8B-B14F-4D97-AF65-F5344CB8AC3E}">
        <p14:creationId xmlns:p14="http://schemas.microsoft.com/office/powerpoint/2010/main" val="1972590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Seniors, how many of you have completed the FAFSA? </a:t>
            </a:r>
          </a:p>
          <a:p>
            <a:r>
              <a:rPr lang="en-US" dirty="0"/>
              <a:t>How many plan on doing it?</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19</a:t>
            </a:fld>
            <a:endParaRPr lang="en-US"/>
          </a:p>
        </p:txBody>
      </p:sp>
    </p:spTree>
    <p:extLst>
      <p:ext uri="{BB962C8B-B14F-4D97-AF65-F5344CB8AC3E}">
        <p14:creationId xmlns:p14="http://schemas.microsoft.com/office/powerpoint/2010/main" val="3924066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Modifications and Accommodations are VERY different. </a:t>
            </a:r>
          </a:p>
        </p:txBody>
      </p:sp>
      <p:sp>
        <p:nvSpPr>
          <p:cNvPr id="4" name="Slide Number Placeholder 3"/>
          <p:cNvSpPr>
            <a:spLocks noGrp="1"/>
          </p:cNvSpPr>
          <p:nvPr>
            <p:ph type="sldNum" sz="quarter" idx="5"/>
          </p:nvPr>
        </p:nvSpPr>
        <p:spPr/>
        <p:txBody>
          <a:bodyPr/>
          <a:lstStyle/>
          <a:p>
            <a:fld id="{31A46A8B-EC22-4FFD-9931-176D6EEE4EFA}" type="slidenum">
              <a:rPr lang="en-US" smtClean="0"/>
              <a:t>20</a:t>
            </a:fld>
            <a:endParaRPr lang="en-US"/>
          </a:p>
        </p:txBody>
      </p:sp>
    </p:spTree>
    <p:extLst>
      <p:ext uri="{BB962C8B-B14F-4D97-AF65-F5344CB8AC3E}">
        <p14:creationId xmlns:p14="http://schemas.microsoft.com/office/powerpoint/2010/main" val="558713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short, if the parent wants access to see the students tuition, fees, grades, etc., they will need to get permission from the student and that student must sign a student information release form. Otherwise the parent will be cut off from any information regarding the student’s education. </a:t>
            </a:r>
          </a:p>
        </p:txBody>
      </p:sp>
      <p:sp>
        <p:nvSpPr>
          <p:cNvPr id="4" name="Slide Number Placeholder 3"/>
          <p:cNvSpPr>
            <a:spLocks noGrp="1"/>
          </p:cNvSpPr>
          <p:nvPr>
            <p:ph type="sldNum" sz="quarter" idx="5"/>
          </p:nvPr>
        </p:nvSpPr>
        <p:spPr/>
        <p:txBody>
          <a:bodyPr/>
          <a:lstStyle/>
          <a:p>
            <a:fld id="{31A46A8B-EC22-4FFD-9931-176D6EEE4EFA}" type="slidenum">
              <a:rPr lang="en-US" smtClean="0"/>
              <a:t>21</a:t>
            </a:fld>
            <a:endParaRPr lang="en-US"/>
          </a:p>
        </p:txBody>
      </p:sp>
    </p:spTree>
    <p:extLst>
      <p:ext uri="{BB962C8B-B14F-4D97-AF65-F5344CB8AC3E}">
        <p14:creationId xmlns:p14="http://schemas.microsoft.com/office/powerpoint/2010/main" val="1135106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22</a:t>
            </a:fld>
            <a:endParaRPr lang="en-US"/>
          </a:p>
        </p:txBody>
      </p:sp>
    </p:spTree>
    <p:extLst>
      <p:ext uri="{BB962C8B-B14F-4D97-AF65-F5344CB8AC3E}">
        <p14:creationId xmlns:p14="http://schemas.microsoft.com/office/powerpoint/2010/main" val="3060019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Introducing the Paying for College student bundle. These are the main action items a student needs to do in order to be successful in obtaining ways to pay for college.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student does all these items (applies for scholarships, files the FAFSA, finds ways to work and save for college, finds some creative ways to cut college costs that fit for them, and adapts all these topics to situations they may be in), then they will be fully prepared to fulfill their costs of college (tuition, fees, and other costs) and will be able to graduate with minimal or no student loans.</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23</a:t>
            </a:fld>
            <a:endParaRPr lang="en-US"/>
          </a:p>
        </p:txBody>
      </p:sp>
    </p:spTree>
    <p:extLst>
      <p:ext uri="{BB962C8B-B14F-4D97-AF65-F5344CB8AC3E}">
        <p14:creationId xmlns:p14="http://schemas.microsoft.com/office/powerpoint/2010/main" val="438407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01ED8C-F963-4CE7-9EF2-9A42CA484406}" type="slidenum">
              <a:rPr lang="en-US" smtClean="0"/>
              <a:t>24</a:t>
            </a:fld>
            <a:endParaRPr lang="en-US"/>
          </a:p>
        </p:txBody>
      </p:sp>
    </p:spTree>
    <p:extLst>
      <p:ext uri="{BB962C8B-B14F-4D97-AF65-F5344CB8AC3E}">
        <p14:creationId xmlns:p14="http://schemas.microsoft.com/office/powerpoint/2010/main" val="141056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The word college includes a student earning a certificate at a technical college, an associate’s degree, a bachelor’s degree or a graduate professional degree. The image on your screen is an excerpt from the Utah College Guide, page 4, that talks about post-secondary options as 1,2,4 or more. In other words, high school is not enough in today’s economy. And that most jobs today require a college education beyond an HS diploma. Essentially, we want students to know their options post-high school for success in life and the workplace.  </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a:t>
            </a:fld>
            <a:endParaRPr lang="en-US"/>
          </a:p>
        </p:txBody>
      </p:sp>
    </p:spTree>
    <p:extLst>
      <p:ext uri="{BB962C8B-B14F-4D97-AF65-F5344CB8AC3E}">
        <p14:creationId xmlns:p14="http://schemas.microsoft.com/office/powerpoint/2010/main" val="1678605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Introducing the Paying for College student bundle. These are the main action items a student needs to do in order to be successful in obtaining ways to pay for college.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student does all these items (applies for scholarships, files the FAFSA, finds ways to work and save for college, finds some creative ways to cut college costs that fit for them, and adapts all these topics to situations they may be in), then they will be fully prepared to fulfill their costs of college (tuition, fees, and other costs) and will be able to graduate with minimal or no student loans.</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5</a:t>
            </a:fld>
            <a:endParaRPr lang="en-US"/>
          </a:p>
        </p:txBody>
      </p:sp>
    </p:spTree>
    <p:extLst>
      <p:ext uri="{BB962C8B-B14F-4D97-AF65-F5344CB8AC3E}">
        <p14:creationId xmlns:p14="http://schemas.microsoft.com/office/powerpoint/2010/main" val="2987698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6</a:t>
            </a:fld>
            <a:endParaRPr lang="en-US"/>
          </a:p>
        </p:txBody>
      </p:sp>
    </p:spTree>
    <p:extLst>
      <p:ext uri="{BB962C8B-B14F-4D97-AF65-F5344CB8AC3E}">
        <p14:creationId xmlns:p14="http://schemas.microsoft.com/office/powerpoint/2010/main" val="942906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soon as you know what college you are going to attend and that you know you will be deferring, talk to your college about deferment. </a:t>
            </a:r>
          </a:p>
        </p:txBody>
      </p:sp>
      <p:sp>
        <p:nvSpPr>
          <p:cNvPr id="4" name="Slide Number Placeholder 3"/>
          <p:cNvSpPr>
            <a:spLocks noGrp="1"/>
          </p:cNvSpPr>
          <p:nvPr>
            <p:ph type="sldNum" sz="quarter" idx="5"/>
          </p:nvPr>
        </p:nvSpPr>
        <p:spPr/>
        <p:txBody>
          <a:bodyPr/>
          <a:lstStyle/>
          <a:p>
            <a:fld id="{31A46A8B-EC22-4FFD-9931-176D6EEE4EFA}" type="slidenum">
              <a:rPr lang="en-US" smtClean="0"/>
              <a:t>7</a:t>
            </a:fld>
            <a:endParaRPr lang="en-US"/>
          </a:p>
        </p:txBody>
      </p:sp>
    </p:spTree>
    <p:extLst>
      <p:ext uri="{BB962C8B-B14F-4D97-AF65-F5344CB8AC3E}">
        <p14:creationId xmlns:p14="http://schemas.microsoft.com/office/powerpoint/2010/main" val="1266831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we recommend applying for scholarships and completing the FAFSA if you will be deferring. There are many different benefits to doing those that will benefit other factors.</a:t>
            </a:r>
          </a:p>
        </p:txBody>
      </p:sp>
      <p:sp>
        <p:nvSpPr>
          <p:cNvPr id="4" name="Slide Number Placeholder 3"/>
          <p:cNvSpPr>
            <a:spLocks noGrp="1"/>
          </p:cNvSpPr>
          <p:nvPr>
            <p:ph type="sldNum" sz="quarter" idx="5"/>
          </p:nvPr>
        </p:nvSpPr>
        <p:spPr/>
        <p:txBody>
          <a:bodyPr/>
          <a:lstStyle/>
          <a:p>
            <a:fld id="{31A46A8B-EC22-4FFD-9931-176D6EEE4EFA}" type="slidenum">
              <a:rPr lang="en-US" smtClean="0"/>
              <a:t>8</a:t>
            </a:fld>
            <a:endParaRPr lang="en-US"/>
          </a:p>
        </p:txBody>
      </p:sp>
    </p:spTree>
    <p:extLst>
      <p:ext uri="{BB962C8B-B14F-4D97-AF65-F5344CB8AC3E}">
        <p14:creationId xmlns:p14="http://schemas.microsoft.com/office/powerpoint/2010/main" val="256186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9</a:t>
            </a:fld>
            <a:endParaRPr lang="en-US"/>
          </a:p>
        </p:txBody>
      </p:sp>
    </p:spTree>
    <p:extLst>
      <p:ext uri="{BB962C8B-B14F-4D97-AF65-F5344CB8AC3E}">
        <p14:creationId xmlns:p14="http://schemas.microsoft.com/office/powerpoint/2010/main" val="2519376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DACA: Deferred Action for Childhood Arrivals, TPS:  Temporary Protected Status, DED:  Deferred Enforced Departure</a:t>
            </a:r>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10</a:t>
            </a:fld>
            <a:endParaRPr lang="en-US"/>
          </a:p>
        </p:txBody>
      </p:sp>
    </p:spTree>
    <p:extLst>
      <p:ext uri="{BB962C8B-B14F-4D97-AF65-F5344CB8AC3E}">
        <p14:creationId xmlns:p14="http://schemas.microsoft.com/office/powerpoint/2010/main" val="1651317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 QR Code</a:t>
            </a:r>
          </a:p>
        </p:txBody>
      </p:sp>
      <p:sp>
        <p:nvSpPr>
          <p:cNvPr id="4" name="Slide Number Placeholder 3"/>
          <p:cNvSpPr>
            <a:spLocks noGrp="1"/>
          </p:cNvSpPr>
          <p:nvPr>
            <p:ph type="sldNum" sz="quarter" idx="5"/>
          </p:nvPr>
        </p:nvSpPr>
        <p:spPr/>
        <p:txBody>
          <a:bodyPr/>
          <a:lstStyle/>
          <a:p>
            <a:fld id="{31A46A8B-EC22-4FFD-9931-176D6EEE4EFA}" type="slidenum">
              <a:rPr lang="en-US" smtClean="0"/>
              <a:t>12</a:t>
            </a:fld>
            <a:endParaRPr lang="en-US"/>
          </a:p>
        </p:txBody>
      </p:sp>
    </p:spTree>
    <p:extLst>
      <p:ext uri="{BB962C8B-B14F-4D97-AF65-F5344CB8AC3E}">
        <p14:creationId xmlns:p14="http://schemas.microsoft.com/office/powerpoint/2010/main" val="3603941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22E7E-2F87-344B-B55C-96B6B82A6CF4}"/>
              </a:ext>
            </a:extLst>
          </p:cNvPr>
          <p:cNvPicPr>
            <a:picLocks noChangeAspect="1"/>
          </p:cNvPicPr>
          <p:nvPr userDrawn="1"/>
        </p:nvPicPr>
        <p:blipFill>
          <a:blip r:embed="rId2"/>
          <a:stretch>
            <a:fillRect/>
          </a:stretch>
        </p:blipFill>
        <p:spPr>
          <a:xfrm>
            <a:off x="-2075670" y="-1288071"/>
            <a:ext cx="14267669" cy="9511779"/>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35255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528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364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719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658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613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398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38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00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13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45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4DF196-9C85-F44A-A33C-1B7B60CAE0E0}"/>
              </a:ext>
            </a:extLst>
          </p:cNvPr>
          <p:cNvPicPr>
            <a:picLocks noChangeAspect="1"/>
          </p:cNvPicPr>
          <p:nvPr userDrawn="1"/>
        </p:nvPicPr>
        <p:blipFill>
          <a:blip r:embed="rId2"/>
          <a:stretch>
            <a:fillRect/>
          </a:stretch>
        </p:blipFill>
        <p:spPr>
          <a:xfrm>
            <a:off x="-1427355" y="-24176"/>
            <a:ext cx="13619356" cy="6963368"/>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sp>
        <p:nvSpPr>
          <p:cNvPr id="3" name="Subtitle 2">
            <a:extLst>
              <a:ext uri="{FF2B5EF4-FFF2-40B4-BE49-F238E27FC236}">
                <a16:creationId xmlns:a16="http://schemas.microsoft.com/office/drawing/2014/main" id="{13B057AD-A209-CA41-9582-4C9AF857510D}"/>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976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189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033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388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05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344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00AFD7"/>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73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FFC845"/>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83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00AF66"/>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490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40C1AC"/>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549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DC4405"/>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24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D267BE-47FE-E342-9271-B9A3A603B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FFC84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tx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0069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004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969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535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526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684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026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965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239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186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3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B409C2-2859-DF45-82B5-4AE5FDBF8BBD}"/>
              </a:ext>
            </a:extLst>
          </p:cNvPr>
          <p:cNvPicPr>
            <a:picLocks noChangeAspect="1"/>
          </p:cNvPicPr>
          <p:nvPr userDrawn="1"/>
        </p:nvPicPr>
        <p:blipFill>
          <a:blip r:embed="rId2"/>
          <a:stretch>
            <a:fillRect/>
          </a:stretch>
        </p:blipFill>
        <p:spPr>
          <a:xfrm>
            <a:off x="-125694" y="-737170"/>
            <a:ext cx="12416930" cy="8277953"/>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71055" cy="4608871"/>
          </a:xfrm>
          <a:prstGeom prst="rect">
            <a:avLst/>
          </a:prstGeom>
          <a:solidFill>
            <a:srgbClr val="00AF6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9378346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030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00AFD7"/>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394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FFC84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700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00AF66"/>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335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40C1AC"/>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970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DC440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31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178838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7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09205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8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133418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86470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12ED81-1719-2E4C-967A-767F3E36F1FE}"/>
              </a:ext>
            </a:extLst>
          </p:cNvPr>
          <p:cNvPicPr>
            <a:picLocks noChangeAspect="1"/>
          </p:cNvPicPr>
          <p:nvPr userDrawn="1"/>
        </p:nvPicPr>
        <p:blipFill>
          <a:blip r:embed="rId2"/>
          <a:stretch>
            <a:fillRect/>
          </a:stretch>
        </p:blipFill>
        <p:spPr>
          <a:xfrm>
            <a:off x="-42930" y="-628650"/>
            <a:ext cx="12277859" cy="817245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14748" cy="4608871"/>
          </a:xfrm>
          <a:prstGeom prst="rect">
            <a:avLst/>
          </a:prstGeom>
          <a:solidFill>
            <a:srgbClr val="40C1A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tx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CD07609A-7E67-0943-9C43-82FE70D0847D}"/>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203056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10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623175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212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87708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1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712528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13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144243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14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597267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E48C28-B6F6-1D42-983A-5347D0B34073}"/>
              </a:ext>
            </a:extLst>
          </p:cNvPr>
          <p:cNvPicPr>
            <a:picLocks noChangeAspect="1"/>
          </p:cNvPicPr>
          <p:nvPr userDrawn="1"/>
        </p:nvPicPr>
        <p:blipFill>
          <a:blip r:embed="rId2"/>
          <a:stretch>
            <a:fillRect/>
          </a:stretch>
        </p:blipFill>
        <p:spPr>
          <a:xfrm>
            <a:off x="-3824440" y="-1986793"/>
            <a:ext cx="16068991" cy="10695922"/>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24370" cy="4608871"/>
          </a:xfrm>
          <a:prstGeom prst="rect">
            <a:avLst/>
          </a:prstGeom>
          <a:solidFill>
            <a:srgbClr val="DC44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55A93A73-F132-F341-A3CF-635C6EF5EC54}"/>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781966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F956DA-C110-114C-BC48-AE1D406B9F63}"/>
              </a:ext>
            </a:extLst>
          </p:cNvPr>
          <p:cNvPicPr>
            <a:picLocks noChangeAspect="1"/>
          </p:cNvPicPr>
          <p:nvPr userDrawn="1"/>
        </p:nvPicPr>
        <p:blipFill>
          <a:blip r:embed="rId2"/>
          <a:stretch>
            <a:fillRect/>
          </a:stretch>
        </p:blipFill>
        <p:spPr>
          <a:xfrm>
            <a:off x="-68826" y="-720275"/>
            <a:ext cx="12329652" cy="8219768"/>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40645"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876683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53789B-8E23-A04B-AF67-68DBEBE9D430}"/>
              </a:ext>
            </a:extLst>
          </p:cNvPr>
          <p:cNvPicPr>
            <a:picLocks noChangeAspect="1"/>
          </p:cNvPicPr>
          <p:nvPr userDrawn="1"/>
        </p:nvPicPr>
        <p:blipFill>
          <a:blip r:embed="rId2"/>
          <a:stretch>
            <a:fillRect/>
          </a:stretch>
        </p:blipFill>
        <p:spPr>
          <a:xfrm>
            <a:off x="2655" y="0"/>
            <a:ext cx="12186690" cy="685800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487267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EDA164-53B5-D541-97CB-C4302E7AAB31}"/>
              </a:ext>
            </a:extLst>
          </p:cNvPr>
          <p:cNvSpPr/>
          <p:nvPr userDrawn="1"/>
        </p:nvSpPr>
        <p:spPr>
          <a:xfrm>
            <a:off x="-68520" y="-13017"/>
            <a:ext cx="12329346" cy="6974256"/>
          </a:xfrm>
          <a:prstGeom prst="rect">
            <a:avLst/>
          </a:prstGeom>
          <a:solidFill>
            <a:srgbClr val="3A3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40645" cy="4608871"/>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4495390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5B58A-99D0-9E46-9633-25816195F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B4746E-E9D0-1B42-9F87-01327BF8A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6759316"/>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61" r:id="rId3"/>
    <p:sldLayoutId id="2147483659" r:id="rId4"/>
    <p:sldLayoutId id="2147483660" r:id="rId5"/>
    <p:sldLayoutId id="2147483658" r:id="rId6"/>
    <p:sldLayoutId id="2147483662" r:id="rId7"/>
    <p:sldLayoutId id="2147483664" r:id="rId8"/>
    <p:sldLayoutId id="2147483665" r:id="rId9"/>
    <p:sldLayoutId id="2147483650" r:id="rId10"/>
    <p:sldLayoutId id="2147483668" r:id="rId11"/>
    <p:sldLayoutId id="2147483669" r:id="rId12"/>
    <p:sldLayoutId id="2147483670" r:id="rId13"/>
    <p:sldLayoutId id="2147483671" r:id="rId14"/>
    <p:sldLayoutId id="2147483651" r:id="rId15"/>
    <p:sldLayoutId id="2147483672" r:id="rId16"/>
    <p:sldLayoutId id="2147483673" r:id="rId17"/>
    <p:sldLayoutId id="2147483674" r:id="rId18"/>
    <p:sldLayoutId id="2147483675" r:id="rId19"/>
    <p:sldLayoutId id="2147483652" r:id="rId20"/>
    <p:sldLayoutId id="2147483676" r:id="rId21"/>
    <p:sldLayoutId id="2147483677" r:id="rId22"/>
    <p:sldLayoutId id="2147483678" r:id="rId23"/>
    <p:sldLayoutId id="2147483679" r:id="rId24"/>
    <p:sldLayoutId id="2147483653" r:id="rId25"/>
    <p:sldLayoutId id="2147483680" r:id="rId26"/>
    <p:sldLayoutId id="2147483681" r:id="rId27"/>
    <p:sldLayoutId id="2147483682" r:id="rId28"/>
    <p:sldLayoutId id="2147483683" r:id="rId29"/>
    <p:sldLayoutId id="2147483654" r:id="rId30"/>
    <p:sldLayoutId id="2147483684" r:id="rId31"/>
    <p:sldLayoutId id="2147483685" r:id="rId32"/>
    <p:sldLayoutId id="2147483686" r:id="rId33"/>
    <p:sldLayoutId id="2147483687" r:id="rId34"/>
    <p:sldLayoutId id="2147483655" r:id="rId35"/>
    <p:sldLayoutId id="2147483656" r:id="rId36"/>
    <p:sldLayoutId id="2147483688" r:id="rId37"/>
    <p:sldLayoutId id="2147483689" r:id="rId38"/>
    <p:sldLayoutId id="2147483690" r:id="rId39"/>
    <p:sldLayoutId id="2147483691" r:id="rId40"/>
    <p:sldLayoutId id="2147483657" r:id="rId41"/>
    <p:sldLayoutId id="2147483692" r:id="rId42"/>
    <p:sldLayoutId id="2147483693" r:id="rId43"/>
    <p:sldLayoutId id="2147483694" r:id="rId44"/>
    <p:sldLayoutId id="2147483695" r:id="rId45"/>
    <p:sldLayoutId id="2147483666" r:id="rId46"/>
    <p:sldLayoutId id="2147483696" r:id="rId47"/>
    <p:sldLayoutId id="2147483697" r:id="rId48"/>
    <p:sldLayoutId id="2147483698" r:id="rId49"/>
    <p:sldLayoutId id="2147483699" r:id="rId50"/>
    <p:sldLayoutId id="2147483667" r:id="rId51"/>
    <p:sldLayoutId id="2147483700" r:id="rId52"/>
    <p:sldLayoutId id="2147483701" r:id="rId53"/>
    <p:sldLayoutId id="2147483702" r:id="rId54"/>
    <p:sldLayoutId id="2147483703"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hyperlink" Target="https://studentaid.gov/understand-aid/eligibility/requirements/non-us-citizens"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3" Type="http://schemas.openxmlformats.org/officeDocument/2006/relationships/hyperlink" Target="https://international.utahtech.edu/" TargetMode="External"/><Relationship Id="rId18" Type="http://schemas.openxmlformats.org/officeDocument/2006/relationships/image" Target="../media/image39.png"/><Relationship Id="rId26" Type="http://schemas.openxmlformats.org/officeDocument/2006/relationships/image" Target="../media/image43.jpeg"/><Relationship Id="rId39" Type="http://schemas.openxmlformats.org/officeDocument/2006/relationships/hyperlink" Target="https://ubtech.edu/students/" TargetMode="External"/><Relationship Id="rId21" Type="http://schemas.openxmlformats.org/officeDocument/2006/relationships/hyperlink" Target="https://iss.byu.edu/" TargetMode="External"/><Relationship Id="rId34" Type="http://schemas.openxmlformats.org/officeDocument/2006/relationships/image" Target="../media/image47.png"/><Relationship Id="rId7" Type="http://schemas.openxmlformats.org/officeDocument/2006/relationships/hyperlink" Target="https://www.snow.edu/international/" TargetMode="External"/><Relationship Id="rId12" Type="http://schemas.openxmlformats.org/officeDocument/2006/relationships/image" Target="../media/image36.png"/><Relationship Id="rId17" Type="http://schemas.openxmlformats.org/officeDocument/2006/relationships/hyperlink" Target="https://www.uvu.edu/iss/" TargetMode="External"/><Relationship Id="rId25" Type="http://schemas.openxmlformats.org/officeDocument/2006/relationships/hyperlink" Target="https://dixietech.edu/students/" TargetMode="External"/><Relationship Id="rId33" Type="http://schemas.openxmlformats.org/officeDocument/2006/relationships/hyperlink" Target="https://www.otech.edu/current-students/student-success-center/" TargetMode="External"/><Relationship Id="rId38" Type="http://schemas.openxmlformats.org/officeDocument/2006/relationships/image" Target="../media/image49.png"/><Relationship Id="rId2" Type="http://schemas.openxmlformats.org/officeDocument/2006/relationships/notesSlide" Target="../notesSlides/notesSlide13.xml"/><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hyperlink" Target="https://www.davistech.edu/student-services" TargetMode="External"/><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hyperlink" Target="https://www.usu.edu/admissions/international/" TargetMode="External"/><Relationship Id="rId24" Type="http://schemas.openxmlformats.org/officeDocument/2006/relationships/image" Target="../media/image42.png"/><Relationship Id="rId32" Type="http://schemas.openxmlformats.org/officeDocument/2006/relationships/image" Target="../media/image46.jpg"/><Relationship Id="rId37" Type="http://schemas.openxmlformats.org/officeDocument/2006/relationships/hyperlink" Target="https://tooeletech.edu/current-students/career-resources/student-services/" TargetMode="External"/><Relationship Id="rId40" Type="http://schemas.openxmlformats.org/officeDocument/2006/relationships/image" Target="../media/image50.png"/><Relationship Id="rId5" Type="http://schemas.openxmlformats.org/officeDocument/2006/relationships/hyperlink" Target="http://www.slcc.edu/iss/" TargetMode="External"/><Relationship Id="rId15" Type="http://schemas.openxmlformats.org/officeDocument/2006/relationships/hyperlink" Target="https://isss.utah.edu/" TargetMode="External"/><Relationship Id="rId23" Type="http://schemas.openxmlformats.org/officeDocument/2006/relationships/hyperlink" Target="https://westminstercollege.edu/admissions/international-admissions/index.html" TargetMode="External"/><Relationship Id="rId28" Type="http://schemas.openxmlformats.org/officeDocument/2006/relationships/image" Target="../media/image44.png"/><Relationship Id="rId36"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hyperlink" Target="https://www.weber.edu/issc" TargetMode="External"/><Relationship Id="rId31" Type="http://schemas.openxmlformats.org/officeDocument/2006/relationships/hyperlink" Target="https://mtec.edu/students/" TargetMode="External"/><Relationship Id="rId4" Type="http://schemas.openxmlformats.org/officeDocument/2006/relationships/image" Target="../media/image32.png"/><Relationship Id="rId9" Type="http://schemas.openxmlformats.org/officeDocument/2006/relationships/hyperlink" Target="https://www.suu.edu/international/" TargetMode="External"/><Relationship Id="rId14" Type="http://schemas.openxmlformats.org/officeDocument/2006/relationships/image" Target="../media/image37.png"/><Relationship Id="rId22" Type="http://schemas.openxmlformats.org/officeDocument/2006/relationships/image" Target="../media/image41.png"/><Relationship Id="rId27" Type="http://schemas.openxmlformats.org/officeDocument/2006/relationships/hyperlink" Target="https://btech.edu/students/" TargetMode="External"/><Relationship Id="rId30" Type="http://schemas.openxmlformats.org/officeDocument/2006/relationships/image" Target="../media/image45.png"/><Relationship Id="rId35" Type="http://schemas.openxmlformats.org/officeDocument/2006/relationships/hyperlink" Target="https://stech.edu/students/consumer-information/#:~:text=For%20more%20information%2C%20please%20visit,(435)%20586%2D2899." TargetMode="External"/><Relationship Id="rId8" Type="http://schemas.openxmlformats.org/officeDocument/2006/relationships/image" Target="../media/image34.png"/><Relationship Id="rId3" Type="http://schemas.openxmlformats.org/officeDocument/2006/relationships/hyperlink" Target="https://www.ensign.edu/international-student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hyperlink" Target="https://www.parentcenterhub.org/accommodations/" TargetMode="External"/><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hyperlink" Target="https://www2.ed.gov/policy/gen/guid/fpco/ferpa/index.html"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3" Type="http://schemas.openxmlformats.org/officeDocument/2006/relationships/hyperlink" Target="https://drcenter.utahtech.edu/" TargetMode="External"/><Relationship Id="rId18" Type="http://schemas.openxmlformats.org/officeDocument/2006/relationships/image" Target="../media/image39.png"/><Relationship Id="rId26" Type="http://schemas.openxmlformats.org/officeDocument/2006/relationships/image" Target="../media/image43.jpeg"/><Relationship Id="rId39" Type="http://schemas.openxmlformats.org/officeDocument/2006/relationships/hyperlink" Target="https://ubtech.edu/students/" TargetMode="External"/><Relationship Id="rId21" Type="http://schemas.openxmlformats.org/officeDocument/2006/relationships/hyperlink" Target="https://uac.byu.edu/" TargetMode="External"/><Relationship Id="rId34" Type="http://schemas.openxmlformats.org/officeDocument/2006/relationships/image" Target="../media/image47.png"/><Relationship Id="rId7" Type="http://schemas.openxmlformats.org/officeDocument/2006/relationships/hyperlink" Target="https://www.snow.edu/offices/ADA/index.html" TargetMode="External"/><Relationship Id="rId12" Type="http://schemas.openxmlformats.org/officeDocument/2006/relationships/image" Target="../media/image36.png"/><Relationship Id="rId17" Type="http://schemas.openxmlformats.org/officeDocument/2006/relationships/hyperlink" Target="https://www.uvu.edu/accessibility-services/" TargetMode="External"/><Relationship Id="rId25" Type="http://schemas.openxmlformats.org/officeDocument/2006/relationships/hyperlink" Target="https://dixietech.edu/students/" TargetMode="External"/><Relationship Id="rId33" Type="http://schemas.openxmlformats.org/officeDocument/2006/relationships/hyperlink" Target="https://www.otech.edu/current-students/student-success-center/" TargetMode="External"/><Relationship Id="rId38" Type="http://schemas.openxmlformats.org/officeDocument/2006/relationships/image" Target="../media/image49.png"/><Relationship Id="rId2" Type="http://schemas.openxmlformats.org/officeDocument/2006/relationships/notesSlide" Target="../notesSlides/notesSlide17.xml"/><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hyperlink" Target="https://www.davistech.edu/student-services" TargetMode="External"/><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hyperlink" Target="https://www.usu.edu/drc/index" TargetMode="External"/><Relationship Id="rId24" Type="http://schemas.openxmlformats.org/officeDocument/2006/relationships/image" Target="../media/image42.png"/><Relationship Id="rId32" Type="http://schemas.openxmlformats.org/officeDocument/2006/relationships/image" Target="../media/image46.jpg"/><Relationship Id="rId37" Type="http://schemas.openxmlformats.org/officeDocument/2006/relationships/hyperlink" Target="https://tooeletech.edu/current-students/career-resources/student-services/" TargetMode="External"/><Relationship Id="rId40" Type="http://schemas.openxmlformats.org/officeDocument/2006/relationships/image" Target="../media/image50.png"/><Relationship Id="rId5" Type="http://schemas.openxmlformats.org/officeDocument/2006/relationships/hyperlink" Target="http://www.slcc.edu/drc/" TargetMode="External"/><Relationship Id="rId15" Type="http://schemas.openxmlformats.org/officeDocument/2006/relationships/hyperlink" Target="https://disability.utah.edu/" TargetMode="External"/><Relationship Id="rId23" Type="http://schemas.openxmlformats.org/officeDocument/2006/relationships/hyperlink" Target="https://westminstercollege.edu/student-life/student-disability-services/index.html" TargetMode="External"/><Relationship Id="rId28" Type="http://schemas.openxmlformats.org/officeDocument/2006/relationships/image" Target="../media/image44.png"/><Relationship Id="rId36"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hyperlink" Target="https://www.weber.edu/disabilityservices" TargetMode="External"/><Relationship Id="rId31" Type="http://schemas.openxmlformats.org/officeDocument/2006/relationships/hyperlink" Target="https://mtec.edu/students/" TargetMode="External"/><Relationship Id="rId4" Type="http://schemas.openxmlformats.org/officeDocument/2006/relationships/image" Target="../media/image32.png"/><Relationship Id="rId9" Type="http://schemas.openxmlformats.org/officeDocument/2006/relationships/hyperlink" Target="https://www.suu.edu/disabilityservices/" TargetMode="External"/><Relationship Id="rId14" Type="http://schemas.openxmlformats.org/officeDocument/2006/relationships/image" Target="../media/image37.png"/><Relationship Id="rId22" Type="http://schemas.openxmlformats.org/officeDocument/2006/relationships/image" Target="../media/image41.png"/><Relationship Id="rId27" Type="http://schemas.openxmlformats.org/officeDocument/2006/relationships/hyperlink" Target="https://btech.edu/students/" TargetMode="External"/><Relationship Id="rId30" Type="http://schemas.openxmlformats.org/officeDocument/2006/relationships/image" Target="../media/image45.png"/><Relationship Id="rId35" Type="http://schemas.openxmlformats.org/officeDocument/2006/relationships/hyperlink" Target="https://stech.edu/students/consumer-information/#:~:text=For%20more%20information%2C%20please%20visit,(435)%20586%2D2899." TargetMode="External"/><Relationship Id="rId8" Type="http://schemas.openxmlformats.org/officeDocument/2006/relationships/image" Target="../media/image34.png"/><Relationship Id="rId3" Type="http://schemas.openxmlformats.org/officeDocument/2006/relationships/hyperlink" Target="https://www.ensign.edu/disability-services"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7.svg"/><Relationship Id="rId17" Type="http://schemas.openxmlformats.org/officeDocument/2006/relationships/image" Target="../media/image24.png"/><Relationship Id="rId2" Type="http://schemas.openxmlformats.org/officeDocument/2006/relationships/notesSlide" Target="../notesSlides/notesSlide18.xml"/><Relationship Id="rId16" Type="http://schemas.openxmlformats.org/officeDocument/2006/relationships/image" Target="../media/image23.svg"/><Relationship Id="rId1" Type="http://schemas.openxmlformats.org/officeDocument/2006/relationships/slideLayout" Target="../slideLayouts/slideLayout10.xml"/><Relationship Id="rId6" Type="http://schemas.openxmlformats.org/officeDocument/2006/relationships/image" Target="../media/image15.svg"/><Relationship Id="rId11" Type="http://schemas.openxmlformats.org/officeDocument/2006/relationships/image" Target="../media/image26.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1.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ushe.edu/wp-content/uploads/pdf/k-12/ucaw/Facts-at-a-Glance.pdf"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ushe.edu/wp-content/uploads/pdf/k-12/ucaw/Facts-at-a-Glance.pdf"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svg"/><Relationship Id="rId1" Type="http://schemas.openxmlformats.org/officeDocument/2006/relationships/slideLayout" Target="../slideLayouts/slideLayout14.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688B-5876-40ED-8C40-20730FE6F8D9}"/>
              </a:ext>
            </a:extLst>
          </p:cNvPr>
          <p:cNvSpPr>
            <a:spLocks noGrp="1"/>
          </p:cNvSpPr>
          <p:nvPr>
            <p:ph type="ctrTitle"/>
          </p:nvPr>
        </p:nvSpPr>
        <p:spPr>
          <a:xfrm>
            <a:off x="3771899" y="2185541"/>
            <a:ext cx="6772273" cy="1784293"/>
          </a:xfrm>
        </p:spPr>
        <p:txBody>
          <a:bodyPr>
            <a:normAutofit/>
          </a:bodyPr>
          <a:lstStyle/>
          <a:p>
            <a:r>
              <a:rPr lang="es-MX" sz="6000" dirty="0"/>
              <a:t>Situaciones Distintas de Estudiantes</a:t>
            </a:r>
            <a:endParaRPr lang="en-US" sz="6000" dirty="0"/>
          </a:p>
        </p:txBody>
      </p:sp>
      <p:sp>
        <p:nvSpPr>
          <p:cNvPr id="3" name="Subtitle 2">
            <a:extLst>
              <a:ext uri="{FF2B5EF4-FFF2-40B4-BE49-F238E27FC236}">
                <a16:creationId xmlns:a16="http://schemas.microsoft.com/office/drawing/2014/main" id="{6925D195-CC71-4B47-B28D-3B9B2CE03F9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86169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5D3A9C-09E3-4CA7-BF06-B1F9BA29957D}"/>
              </a:ext>
            </a:extLst>
          </p:cNvPr>
          <p:cNvSpPr>
            <a:spLocks noGrp="1"/>
          </p:cNvSpPr>
          <p:nvPr>
            <p:ph type="title"/>
          </p:nvPr>
        </p:nvSpPr>
        <p:spPr>
          <a:xfrm>
            <a:off x="838200" y="365125"/>
            <a:ext cx="10515600" cy="900149"/>
          </a:xfrm>
        </p:spPr>
        <p:txBody>
          <a:bodyPr anchor="ctr">
            <a:normAutofit/>
          </a:bodyPr>
          <a:lstStyle/>
          <a:p>
            <a:r>
              <a:rPr lang="es-MX" dirty="0" err="1"/>
              <a:t>Terminos</a:t>
            </a:r>
            <a:r>
              <a:rPr lang="es-MX" dirty="0"/>
              <a:t> de elegibilidad para FAFSA</a:t>
            </a:r>
            <a:endParaRPr lang="es-MX" sz="2800" dirty="0">
              <a:solidFill>
                <a:srgbClr val="DC4405"/>
              </a:solidFill>
            </a:endParaRPr>
          </a:p>
        </p:txBody>
      </p:sp>
      <p:sp>
        <p:nvSpPr>
          <p:cNvPr id="2" name="Content Placeholder 1">
            <a:extLst>
              <a:ext uri="{FF2B5EF4-FFF2-40B4-BE49-F238E27FC236}">
                <a16:creationId xmlns:a16="http://schemas.microsoft.com/office/drawing/2014/main" id="{887E9354-57F1-4440-9296-2059A9920927}"/>
              </a:ext>
            </a:extLst>
          </p:cNvPr>
          <p:cNvSpPr>
            <a:spLocks noGrp="1"/>
          </p:cNvSpPr>
          <p:nvPr>
            <p:ph idx="1"/>
          </p:nvPr>
        </p:nvSpPr>
        <p:spPr>
          <a:xfrm>
            <a:off x="838200" y="1442852"/>
            <a:ext cx="10900144" cy="5195691"/>
          </a:xfrm>
        </p:spPr>
        <p:txBody>
          <a:bodyPr>
            <a:normAutofit fontScale="92500" lnSpcReduction="10000"/>
          </a:bodyPr>
          <a:lstStyle/>
          <a:p>
            <a:r>
              <a:rPr lang="es-MX" b="1" dirty="0"/>
              <a:t>Ciudadanos de los Estados Unidos</a:t>
            </a:r>
          </a:p>
          <a:p>
            <a:pPr lvl="1"/>
            <a:r>
              <a:rPr lang="es-MX" dirty="0"/>
              <a:t>Ciudadanos por nacimiento y naturalización</a:t>
            </a:r>
          </a:p>
          <a:p>
            <a:r>
              <a:rPr lang="es-MX" b="1" dirty="0"/>
              <a:t>Elegible sin ciudadanía </a:t>
            </a:r>
          </a:p>
          <a:p>
            <a:pPr lvl="1"/>
            <a:r>
              <a:rPr lang="es-MX" dirty="0"/>
              <a:t>Estudiantes con ciertos documentos que son clasificados por el gobierno federal como “elegible” </a:t>
            </a:r>
          </a:p>
          <a:p>
            <a:pPr lvl="1"/>
            <a:r>
              <a:rPr lang="es-MX" dirty="0"/>
              <a:t>Se incluye: residentes permanentes (Green </a:t>
            </a:r>
            <a:r>
              <a:rPr lang="es-MX" dirty="0" err="1"/>
              <a:t>Card</a:t>
            </a:r>
            <a:r>
              <a:rPr lang="es-MX" dirty="0"/>
              <a:t>), refugiados, asilados, etc.</a:t>
            </a:r>
          </a:p>
          <a:p>
            <a:r>
              <a:rPr lang="es-MX" b="1" dirty="0"/>
              <a:t>Estudiantes sin elegibilidad</a:t>
            </a:r>
          </a:p>
          <a:p>
            <a:pPr lvl="1"/>
            <a:r>
              <a:rPr lang="es-MX" dirty="0"/>
              <a:t>Estudiantes con ciertos documentos que son clasificados por el gobierno federal como “sin elegibilidad” o también personas sin documentos</a:t>
            </a:r>
          </a:p>
          <a:p>
            <a:pPr lvl="1"/>
            <a:r>
              <a:rPr lang="es-MX" dirty="0"/>
              <a:t>Se incluye: Estudiantes indocumentados, personas con DACA, TPS, DED, etc.</a:t>
            </a:r>
          </a:p>
          <a:p>
            <a:r>
              <a:rPr lang="es-MX" b="1" dirty="0"/>
              <a:t>Estudiantes </a:t>
            </a:r>
            <a:r>
              <a:rPr lang="es-MX" b="1" dirty="0" err="1"/>
              <a:t>internacionale</a:t>
            </a:r>
            <a:endParaRPr lang="es-MX" b="1" dirty="0"/>
          </a:p>
          <a:p>
            <a:pPr lvl="1"/>
            <a:r>
              <a:rPr lang="es-MX" dirty="0"/>
              <a:t>Estudiantes extranjeros que asistirán (o ya están asistiendo) una universidad en los Estados Unidos</a:t>
            </a:r>
          </a:p>
          <a:p>
            <a:pPr lvl="1"/>
            <a:r>
              <a:rPr lang="es-MX" dirty="0"/>
              <a:t>Los estudiantes internacionales no son elegibles para recibir ayuda financiera federal de FAFSA</a:t>
            </a:r>
          </a:p>
        </p:txBody>
      </p:sp>
    </p:spTree>
    <p:extLst>
      <p:ext uri="{BB962C8B-B14F-4D97-AF65-F5344CB8AC3E}">
        <p14:creationId xmlns:p14="http://schemas.microsoft.com/office/powerpoint/2010/main" val="2552342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782CEC5E-AEAA-4455-B50C-D286A2320A7E}"/>
              </a:ext>
            </a:extLst>
          </p:cNvPr>
          <p:cNvSpPr txBox="1">
            <a:spLocks/>
          </p:cNvSpPr>
          <p:nvPr/>
        </p:nvSpPr>
        <p:spPr>
          <a:xfrm>
            <a:off x="5643327" y="2266625"/>
            <a:ext cx="6181528" cy="39159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Arial" panose="020B0604020202020204" pitchFamily="34" charset="0"/>
              <a:buChar char="•"/>
            </a:pPr>
            <a:r>
              <a:rPr lang="es-MX" sz="2800" b="1" dirty="0"/>
              <a:t>Si</a:t>
            </a:r>
            <a:r>
              <a:rPr lang="es-MX" sz="2800" dirty="0"/>
              <a:t>. Sus padres tienen que crear un FSA ID y dar consentimiento por medio de FAFSA para que el estudiante pueda calificar para ayuda.</a:t>
            </a:r>
          </a:p>
          <a:p>
            <a:pPr marL="457200" indent="-457200">
              <a:buFont typeface="Arial" panose="020B0604020202020204" pitchFamily="34" charset="0"/>
              <a:buChar char="•"/>
            </a:pPr>
            <a:r>
              <a:rPr lang="es-MX" sz="2800" dirty="0"/>
              <a:t>Si padres están dudosos en compartir información personal, por favor sepa que el departamento de educación no comparte información con entidades de control de inmigración.</a:t>
            </a:r>
          </a:p>
        </p:txBody>
      </p:sp>
      <p:sp>
        <p:nvSpPr>
          <p:cNvPr id="8" name="Text Placeholder 3">
            <a:extLst>
              <a:ext uri="{FF2B5EF4-FFF2-40B4-BE49-F238E27FC236}">
                <a16:creationId xmlns:a16="http://schemas.microsoft.com/office/drawing/2014/main" id="{CCA9B0C2-1EF1-4F7F-B158-8812F6BBAA57}"/>
              </a:ext>
            </a:extLst>
          </p:cNvPr>
          <p:cNvSpPr txBox="1">
            <a:spLocks/>
          </p:cNvSpPr>
          <p:nvPr/>
        </p:nvSpPr>
        <p:spPr>
          <a:xfrm>
            <a:off x="5721062" y="1808231"/>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3200" b="1" dirty="0"/>
              <a:t>Respuesta:</a:t>
            </a:r>
          </a:p>
        </p:txBody>
      </p:sp>
      <p:sp>
        <p:nvSpPr>
          <p:cNvPr id="6" name="Text Placeholder 3">
            <a:extLst>
              <a:ext uri="{FF2B5EF4-FFF2-40B4-BE49-F238E27FC236}">
                <a16:creationId xmlns:a16="http://schemas.microsoft.com/office/drawing/2014/main" id="{7CD95F2D-951B-4E4E-8340-4995EB7AAADE}"/>
              </a:ext>
            </a:extLst>
          </p:cNvPr>
          <p:cNvSpPr txBox="1">
            <a:spLocks/>
          </p:cNvSpPr>
          <p:nvPr/>
        </p:nvSpPr>
        <p:spPr>
          <a:xfrm>
            <a:off x="752924" y="2288617"/>
            <a:ext cx="4756336" cy="2315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¿Es posible que un estudiante ciudadano o es elegible sin ciudadanía puede llenar FAFSA pero sus padres son indocumentados?</a:t>
            </a:r>
          </a:p>
        </p:txBody>
      </p:sp>
      <p:sp>
        <p:nvSpPr>
          <p:cNvPr id="7" name="Text Placeholder 3">
            <a:extLst>
              <a:ext uri="{FF2B5EF4-FFF2-40B4-BE49-F238E27FC236}">
                <a16:creationId xmlns:a16="http://schemas.microsoft.com/office/drawing/2014/main" id="{EFA93247-1348-40FF-A446-268E88CC967F}"/>
              </a:ext>
            </a:extLst>
          </p:cNvPr>
          <p:cNvSpPr txBox="1">
            <a:spLocks/>
          </p:cNvSpPr>
          <p:nvPr/>
        </p:nvSpPr>
        <p:spPr>
          <a:xfrm>
            <a:off x="697101" y="1786239"/>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3200" b="1" dirty="0"/>
              <a:t>Pregunta:</a:t>
            </a:r>
          </a:p>
        </p:txBody>
      </p:sp>
      <p:sp>
        <p:nvSpPr>
          <p:cNvPr id="5" name="Title 1">
            <a:extLst>
              <a:ext uri="{FF2B5EF4-FFF2-40B4-BE49-F238E27FC236}">
                <a16:creationId xmlns:a16="http://schemas.microsoft.com/office/drawing/2014/main" id="{095D3A9C-09E3-4CA7-BF06-B1F9BA29957D}"/>
              </a:ext>
            </a:extLst>
          </p:cNvPr>
          <p:cNvSpPr>
            <a:spLocks noGrp="1"/>
          </p:cNvSpPr>
          <p:nvPr>
            <p:ph type="title"/>
          </p:nvPr>
        </p:nvSpPr>
        <p:spPr>
          <a:xfrm>
            <a:off x="659033" y="366338"/>
            <a:ext cx="9907367" cy="1600200"/>
          </a:xfrm>
        </p:spPr>
        <p:txBody>
          <a:bodyPr anchor="ctr">
            <a:normAutofit fontScale="90000"/>
          </a:bodyPr>
          <a:lstStyle/>
          <a:p>
            <a:r>
              <a:rPr lang="es-MX" dirty="0"/>
              <a:t>Preguntas comunes de FAFSA:</a:t>
            </a:r>
            <a:br>
              <a:rPr lang="es-MX" dirty="0"/>
            </a:br>
            <a:r>
              <a:rPr lang="es-MX" dirty="0"/>
              <a:t>Padres que son personas indocumentadas</a:t>
            </a:r>
            <a:endParaRPr lang="es-MX" sz="2800" dirty="0">
              <a:solidFill>
                <a:srgbClr val="DC4405"/>
              </a:solidFill>
            </a:endParaRPr>
          </a:p>
        </p:txBody>
      </p:sp>
    </p:spTree>
    <p:extLst>
      <p:ext uri="{BB962C8B-B14F-4D97-AF65-F5344CB8AC3E}">
        <p14:creationId xmlns:p14="http://schemas.microsoft.com/office/powerpoint/2010/main" val="1887860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407B47D0-CC31-4E49-BABA-DB59E9FBFB3C}"/>
              </a:ext>
            </a:extLst>
          </p:cNvPr>
          <p:cNvSpPr txBox="1">
            <a:spLocks/>
          </p:cNvSpPr>
          <p:nvPr/>
        </p:nvSpPr>
        <p:spPr>
          <a:xfrm>
            <a:off x="5212080" y="2254102"/>
            <a:ext cx="6583680" cy="44168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indent="-228600">
              <a:buFont typeface="Arial" panose="020B0604020202020204" pitchFamily="34" charset="0"/>
              <a:buChar char="•"/>
            </a:pPr>
            <a:r>
              <a:rPr lang="es-MX" sz="2800" b="1" dirty="0"/>
              <a:t>Si.</a:t>
            </a:r>
            <a:r>
              <a:rPr lang="es-MX" sz="2800" dirty="0"/>
              <a:t> Los que son elegible sin ciudadanía deben completar FAFSA, necesitarían proveer su “</a:t>
            </a:r>
            <a:r>
              <a:rPr lang="es-MX" sz="2800" dirty="0" err="1"/>
              <a:t>Alien</a:t>
            </a:r>
            <a:r>
              <a:rPr lang="es-MX" sz="2800" dirty="0"/>
              <a:t> </a:t>
            </a:r>
            <a:r>
              <a:rPr lang="es-MX" sz="2800" dirty="0" err="1"/>
              <a:t>Registration</a:t>
            </a:r>
            <a:r>
              <a:rPr lang="es-MX" sz="2800" dirty="0"/>
              <a:t> </a:t>
            </a:r>
            <a:r>
              <a:rPr lang="es-MX" sz="2800" dirty="0" err="1"/>
              <a:t>Number</a:t>
            </a:r>
            <a:r>
              <a:rPr lang="es-MX" sz="2800" dirty="0"/>
              <a:t>” y número de seguro social en la forma.</a:t>
            </a:r>
          </a:p>
          <a:p>
            <a:pPr marL="228600" indent="-228600">
              <a:buFont typeface="Arial" panose="020B0604020202020204" pitchFamily="34" charset="0"/>
              <a:buChar char="•"/>
            </a:pPr>
            <a:r>
              <a:rPr lang="es-MX" sz="2800" b="1" dirty="0"/>
              <a:t>Se incluye: residentes permanentes (Green </a:t>
            </a:r>
            <a:r>
              <a:rPr lang="es-MX" sz="2800" b="1" dirty="0" err="1"/>
              <a:t>Card</a:t>
            </a:r>
            <a:r>
              <a:rPr lang="es-MX" sz="2800" b="1" dirty="0"/>
              <a:t>), refugiados, asilados, etc.</a:t>
            </a:r>
          </a:p>
          <a:p>
            <a:pPr marL="228600" indent="-228600">
              <a:buFont typeface="Arial" panose="020B0604020202020204" pitchFamily="34" charset="0"/>
              <a:buChar char="•"/>
            </a:pPr>
            <a:r>
              <a:rPr lang="es-MX" sz="2800" dirty="0"/>
              <a:t>Por favor, revise los documentos que son </a:t>
            </a:r>
            <a:r>
              <a:rPr lang="es-MX" sz="2800" dirty="0" err="1"/>
              <a:t>stipulados</a:t>
            </a:r>
            <a:r>
              <a:rPr lang="es-MX" sz="2800" dirty="0"/>
              <a:t> para recibir ayuda financiera federal en esta página:</a:t>
            </a:r>
          </a:p>
          <a:p>
            <a:pPr marL="685800" lvl="1" indent="-228600">
              <a:buFont typeface="Arial" panose="020B0604020202020204" pitchFamily="34" charset="0"/>
              <a:buChar char="•"/>
            </a:pPr>
            <a:r>
              <a:rPr lang="es-MX" dirty="0">
                <a:hlinkClick r:id="rId3"/>
              </a:rPr>
              <a:t>https://studentaid.gov/understand-aid/eligibility/requirements/non-us-citizens</a:t>
            </a:r>
            <a:endParaRPr lang="es-MX" dirty="0"/>
          </a:p>
        </p:txBody>
      </p:sp>
      <p:sp>
        <p:nvSpPr>
          <p:cNvPr id="13" name="Text Placeholder 3">
            <a:extLst>
              <a:ext uri="{FF2B5EF4-FFF2-40B4-BE49-F238E27FC236}">
                <a16:creationId xmlns:a16="http://schemas.microsoft.com/office/drawing/2014/main" id="{498E0B73-81E6-424E-AD7E-BF46F25A2680}"/>
              </a:ext>
            </a:extLst>
          </p:cNvPr>
          <p:cNvSpPr txBox="1">
            <a:spLocks/>
          </p:cNvSpPr>
          <p:nvPr/>
        </p:nvSpPr>
        <p:spPr>
          <a:xfrm>
            <a:off x="5212080" y="1644926"/>
            <a:ext cx="3908060"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3200" b="1" dirty="0" err="1"/>
              <a:t>Answer</a:t>
            </a:r>
            <a:r>
              <a:rPr lang="es-MX" sz="3200" b="1" dirty="0"/>
              <a:t>:</a:t>
            </a:r>
          </a:p>
        </p:txBody>
      </p:sp>
      <p:sp>
        <p:nvSpPr>
          <p:cNvPr id="11" name="Text Placeholder 3">
            <a:extLst>
              <a:ext uri="{FF2B5EF4-FFF2-40B4-BE49-F238E27FC236}">
                <a16:creationId xmlns:a16="http://schemas.microsoft.com/office/drawing/2014/main" id="{334B30D0-4DF5-4E14-A4C3-781C046808EB}"/>
              </a:ext>
            </a:extLst>
          </p:cNvPr>
          <p:cNvSpPr txBox="1">
            <a:spLocks/>
          </p:cNvSpPr>
          <p:nvPr/>
        </p:nvSpPr>
        <p:spPr>
          <a:xfrm>
            <a:off x="760356" y="2254102"/>
            <a:ext cx="4451724" cy="30302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¿Como puede saber si un estudiante es considerado como ”elegible sin ciudadanía”?</a:t>
            </a:r>
            <a:r>
              <a:rPr lang="es-MX" dirty="0"/>
              <a:t> </a:t>
            </a:r>
          </a:p>
          <a:p>
            <a:r>
              <a:rPr lang="es-ES" dirty="0"/>
              <a:t>¿Es posible que una estudiante puede completar FAFSA si es considerado un “elegible sin ciudadanía”?</a:t>
            </a:r>
          </a:p>
        </p:txBody>
      </p:sp>
      <p:sp>
        <p:nvSpPr>
          <p:cNvPr id="12" name="Text Placeholder 3">
            <a:extLst>
              <a:ext uri="{FF2B5EF4-FFF2-40B4-BE49-F238E27FC236}">
                <a16:creationId xmlns:a16="http://schemas.microsoft.com/office/drawing/2014/main" id="{B3A1F3C4-DD75-46F1-85DF-3CEC278C7322}"/>
              </a:ext>
            </a:extLst>
          </p:cNvPr>
          <p:cNvSpPr txBox="1">
            <a:spLocks/>
          </p:cNvSpPr>
          <p:nvPr/>
        </p:nvSpPr>
        <p:spPr>
          <a:xfrm>
            <a:off x="760357" y="1644926"/>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3200" b="1"/>
              <a:t>Question:</a:t>
            </a:r>
          </a:p>
        </p:txBody>
      </p:sp>
      <p:sp>
        <p:nvSpPr>
          <p:cNvPr id="10" name="Title 1">
            <a:extLst>
              <a:ext uri="{FF2B5EF4-FFF2-40B4-BE49-F238E27FC236}">
                <a16:creationId xmlns:a16="http://schemas.microsoft.com/office/drawing/2014/main" id="{CD6F20CF-6649-477E-BEFF-EEBA17D4EDAA}"/>
              </a:ext>
            </a:extLst>
          </p:cNvPr>
          <p:cNvSpPr>
            <a:spLocks noGrp="1"/>
          </p:cNvSpPr>
          <p:nvPr>
            <p:ph type="title"/>
          </p:nvPr>
        </p:nvSpPr>
        <p:spPr/>
        <p:txBody>
          <a:bodyPr anchor="ctr">
            <a:normAutofit/>
          </a:bodyPr>
          <a:lstStyle/>
          <a:p>
            <a:r>
              <a:rPr lang="es-ES" dirty="0"/>
              <a:t>Preguntas comunes de FAFSA</a:t>
            </a:r>
            <a:r>
              <a:rPr lang="es-MX" dirty="0"/>
              <a:t>: </a:t>
            </a:r>
            <a:r>
              <a:rPr lang="es-MX" sz="4400" dirty="0"/>
              <a:t>Eligible pero no ciudadano(a)</a:t>
            </a:r>
            <a:endParaRPr lang="es-MX" sz="2800" dirty="0"/>
          </a:p>
        </p:txBody>
      </p:sp>
    </p:spTree>
    <p:extLst>
      <p:ext uri="{BB962C8B-B14F-4D97-AF65-F5344CB8AC3E}">
        <p14:creationId xmlns:p14="http://schemas.microsoft.com/office/powerpoint/2010/main" val="205148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4ADBA23-192F-4812-B1C0-44BF21FB3328}"/>
              </a:ext>
            </a:extLst>
          </p:cNvPr>
          <p:cNvSpPr>
            <a:spLocks noGrp="1"/>
          </p:cNvSpPr>
          <p:nvPr>
            <p:ph type="title"/>
          </p:nvPr>
        </p:nvSpPr>
        <p:spPr>
          <a:xfrm>
            <a:off x="255608" y="473333"/>
            <a:ext cx="4651672" cy="1207827"/>
          </a:xfrm>
        </p:spPr>
        <p:txBody>
          <a:bodyPr>
            <a:noAutofit/>
          </a:bodyPr>
          <a:lstStyle/>
          <a:p>
            <a:r>
              <a:rPr lang="es-MX" sz="2800"/>
              <a:t>Recursos sobre becas para estudiantes que son refugiados o asilados.</a:t>
            </a:r>
            <a:endParaRPr lang="es-MX" sz="2800">
              <a:highlight>
                <a:srgbClr val="FFFF00"/>
              </a:highlight>
            </a:endParaRPr>
          </a:p>
        </p:txBody>
      </p:sp>
      <p:pic>
        <p:nvPicPr>
          <p:cNvPr id="6" name="Picture Placeholder 5" descr="Image of a person's hand writing on a paper.">
            <a:extLst>
              <a:ext uri="{FF2B5EF4-FFF2-40B4-BE49-F238E27FC236}">
                <a16:creationId xmlns:a16="http://schemas.microsoft.com/office/drawing/2014/main" id="{5D521BA9-074C-491F-8D1B-2BB04AAE241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a:xfrm>
            <a:off x="6676730" y="1560512"/>
            <a:ext cx="4732690" cy="3736975"/>
          </a:xfrm>
        </p:spPr>
      </p:pic>
      <p:sp>
        <p:nvSpPr>
          <p:cNvPr id="7" name="Content Placeholder 2">
            <a:extLst>
              <a:ext uri="{FF2B5EF4-FFF2-40B4-BE49-F238E27FC236}">
                <a16:creationId xmlns:a16="http://schemas.microsoft.com/office/drawing/2014/main" id="{E33F5DE7-5166-4900-8EBF-AC22D3FC159D}"/>
              </a:ext>
            </a:extLst>
          </p:cNvPr>
          <p:cNvSpPr>
            <a:spLocks noGrp="1"/>
          </p:cNvSpPr>
          <p:nvPr>
            <p:ph type="body" sz="half" idx="2"/>
          </p:nvPr>
        </p:nvSpPr>
        <p:spPr>
          <a:xfrm>
            <a:off x="255608" y="1987341"/>
            <a:ext cx="4753272" cy="4657299"/>
          </a:xfrm>
        </p:spPr>
        <p:txBody>
          <a:bodyPr>
            <a:noAutofit/>
          </a:bodyPr>
          <a:lstStyle/>
          <a:p>
            <a:pPr marL="342900" indent="-342900">
              <a:buFont typeface="Arial" panose="020B0604020202020204" pitchFamily="34" charset="0"/>
              <a:buChar char="•"/>
            </a:pPr>
            <a:r>
              <a:rPr lang="es-MX" sz="2000" b="1" dirty="0" err="1">
                <a:latin typeface="Arial" panose="020B0604020202020204" pitchFamily="34" charset="0"/>
                <a:cs typeface="Arial" panose="020B0604020202020204" pitchFamily="34" charset="0"/>
              </a:rPr>
              <a:t>One</a:t>
            </a:r>
            <a:r>
              <a:rPr lang="es-MX" sz="2000" b="1" dirty="0">
                <a:latin typeface="Arial" panose="020B0604020202020204" pitchFamily="34" charset="0"/>
                <a:cs typeface="Arial" panose="020B0604020202020204" pitchFamily="34" charset="0"/>
              </a:rPr>
              <a:t> </a:t>
            </a:r>
            <a:r>
              <a:rPr lang="es-MX" sz="2000" b="1" dirty="0" err="1">
                <a:latin typeface="Arial" panose="020B0604020202020204" pitchFamily="34" charset="0"/>
                <a:cs typeface="Arial" panose="020B0604020202020204" pitchFamily="34" charset="0"/>
              </a:rPr>
              <a:t>Refugee</a:t>
            </a:r>
            <a:r>
              <a:rPr lang="es-MX" sz="2000" b="1" dirty="0">
                <a:latin typeface="Arial" panose="020B0604020202020204" pitchFamily="34" charset="0"/>
                <a:cs typeface="Arial" panose="020B0604020202020204" pitchFamily="34" charset="0"/>
              </a:rPr>
              <a:t> </a:t>
            </a:r>
            <a:r>
              <a:rPr lang="es-MX" sz="2000" dirty="0">
                <a:latin typeface="Arial" panose="020B0604020202020204" pitchFamily="34" charset="0"/>
                <a:cs typeface="Arial" panose="020B0604020202020204" pitchFamily="34" charset="0"/>
              </a:rPr>
              <a:t>– onerefugee.org</a:t>
            </a:r>
          </a:p>
          <a:p>
            <a:pPr marL="342900" indent="-342900">
              <a:buFont typeface="Arial" panose="020B0604020202020204" pitchFamily="34" charset="0"/>
              <a:buChar char="•"/>
            </a:pPr>
            <a:r>
              <a:rPr lang="es-MX" sz="2000" b="1" dirty="0" err="1">
                <a:latin typeface="Arial" panose="020B0604020202020204" pitchFamily="34" charset="0"/>
                <a:ea typeface="+mj-ea"/>
                <a:cs typeface="Arial" panose="020B0604020202020204" pitchFamily="34" charset="0"/>
              </a:rPr>
              <a:t>Immigrants</a:t>
            </a:r>
            <a:r>
              <a:rPr lang="es-MX" sz="2000" b="1" dirty="0">
                <a:latin typeface="Arial" panose="020B0604020202020204" pitchFamily="34" charset="0"/>
                <a:cs typeface="Arial" panose="020B0604020202020204" pitchFamily="34" charset="0"/>
              </a:rPr>
              <a:t> </a:t>
            </a:r>
            <a:r>
              <a:rPr lang="es-MX" sz="2000" b="1" dirty="0" err="1">
                <a:latin typeface="Arial" panose="020B0604020202020204" pitchFamily="34" charset="0"/>
                <a:cs typeface="Arial" panose="020B0604020202020204" pitchFamily="34" charset="0"/>
              </a:rPr>
              <a:t>Rising</a:t>
            </a:r>
            <a:r>
              <a:rPr lang="es-MX" sz="2000" b="1" dirty="0">
                <a:latin typeface="Arial" panose="020B0604020202020204" pitchFamily="34" charset="0"/>
                <a:cs typeface="Arial" panose="020B0604020202020204" pitchFamily="34" charset="0"/>
              </a:rPr>
              <a:t> </a:t>
            </a:r>
            <a:r>
              <a:rPr lang="es-MX" sz="2000" dirty="0">
                <a:latin typeface="Arial" panose="020B0604020202020204" pitchFamily="34" charset="0"/>
                <a:cs typeface="Arial" panose="020B0604020202020204" pitchFamily="34" charset="0"/>
              </a:rPr>
              <a:t>-</a:t>
            </a:r>
            <a:br>
              <a:rPr lang="es-MX" sz="2000" dirty="0">
                <a:latin typeface="Arial" panose="020B0604020202020204" pitchFamily="34" charset="0"/>
                <a:cs typeface="Arial" panose="020B0604020202020204" pitchFamily="34" charset="0"/>
              </a:rPr>
            </a:br>
            <a:r>
              <a:rPr lang="es-MX" sz="2000" dirty="0">
                <a:latin typeface="Arial" panose="020B0604020202020204" pitchFamily="34" charset="0"/>
                <a:cs typeface="Arial" panose="020B0604020202020204" pitchFamily="34" charset="0"/>
              </a:rPr>
              <a:t>immigrantsrising.org/</a:t>
            </a:r>
            <a:r>
              <a:rPr lang="es-MX" sz="2000" dirty="0" err="1">
                <a:latin typeface="Arial" panose="020B0604020202020204" pitchFamily="34" charset="0"/>
                <a:cs typeface="Arial" panose="020B0604020202020204" pitchFamily="34" charset="0"/>
              </a:rPr>
              <a:t>resource</a:t>
            </a:r>
            <a:r>
              <a:rPr lang="es-MX" sz="2000" dirty="0">
                <a:latin typeface="Arial" panose="020B0604020202020204" pitchFamily="34" charset="0"/>
                <a:cs typeface="Arial" panose="020B0604020202020204" pitchFamily="34" charset="0"/>
              </a:rPr>
              <a:t>/</a:t>
            </a:r>
            <a:r>
              <a:rPr lang="es-MX" sz="2000" dirty="0" err="1">
                <a:latin typeface="Arial" panose="020B0604020202020204" pitchFamily="34" charset="0"/>
                <a:cs typeface="Arial" panose="020B0604020202020204" pitchFamily="34" charset="0"/>
              </a:rPr>
              <a:t>overview</a:t>
            </a:r>
            <a:r>
              <a:rPr lang="es-MX"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s-MX" sz="2000" b="1" dirty="0" err="1">
                <a:latin typeface="Arial" panose="020B0604020202020204" pitchFamily="34" charset="0"/>
                <a:cs typeface="Arial" panose="020B0604020202020204" pitchFamily="34" charset="0"/>
              </a:rPr>
              <a:t>University</a:t>
            </a:r>
            <a:r>
              <a:rPr lang="es-MX" sz="2000" b="1" dirty="0">
                <a:latin typeface="Arial" panose="020B0604020202020204" pitchFamily="34" charset="0"/>
                <a:cs typeface="Arial" panose="020B0604020202020204" pitchFamily="34" charset="0"/>
              </a:rPr>
              <a:t> Alliance </a:t>
            </a:r>
            <a:r>
              <a:rPr lang="es-MX" sz="2000" b="1" dirty="0" err="1">
                <a:latin typeface="Arial" panose="020B0604020202020204" pitchFamily="34" charset="0"/>
                <a:cs typeface="Arial" panose="020B0604020202020204" pitchFamily="34" charset="0"/>
              </a:rPr>
              <a:t>for</a:t>
            </a:r>
            <a:r>
              <a:rPr lang="es-MX" sz="2000" b="1" dirty="0">
                <a:latin typeface="Arial" panose="020B0604020202020204" pitchFamily="34" charset="0"/>
                <a:cs typeface="Arial" panose="020B0604020202020204" pitchFamily="34" charset="0"/>
              </a:rPr>
              <a:t> </a:t>
            </a:r>
            <a:r>
              <a:rPr lang="es-MX" sz="2000" b="1" dirty="0" err="1">
                <a:latin typeface="Arial" panose="020B0604020202020204" pitchFamily="34" charset="0"/>
                <a:cs typeface="Arial" panose="020B0604020202020204" pitchFamily="34" charset="0"/>
              </a:rPr>
              <a:t>Refugees</a:t>
            </a:r>
            <a:r>
              <a:rPr lang="es-MX" sz="2000" b="1" dirty="0">
                <a:latin typeface="Arial" panose="020B0604020202020204" pitchFamily="34" charset="0"/>
                <a:cs typeface="Arial" panose="020B0604020202020204" pitchFamily="34" charset="0"/>
              </a:rPr>
              <a:t> and At-</a:t>
            </a:r>
            <a:r>
              <a:rPr lang="es-MX" sz="2000" b="1" dirty="0" err="1">
                <a:latin typeface="Arial" panose="020B0604020202020204" pitchFamily="34" charset="0"/>
                <a:cs typeface="Arial" panose="020B0604020202020204" pitchFamily="34" charset="0"/>
              </a:rPr>
              <a:t>Risk</a:t>
            </a:r>
            <a:r>
              <a:rPr lang="es-MX" sz="2000" b="1" dirty="0">
                <a:latin typeface="Arial" panose="020B0604020202020204" pitchFamily="34" charset="0"/>
                <a:cs typeface="Arial" panose="020B0604020202020204" pitchFamily="34" charset="0"/>
              </a:rPr>
              <a:t> </a:t>
            </a:r>
            <a:r>
              <a:rPr lang="es-MX" sz="2000" b="1" dirty="0" err="1">
                <a:latin typeface="Arial" panose="020B0604020202020204" pitchFamily="34" charset="0"/>
                <a:cs typeface="Arial" panose="020B0604020202020204" pitchFamily="34" charset="0"/>
              </a:rPr>
              <a:t>Migrants</a:t>
            </a:r>
            <a:br>
              <a:rPr lang="es-MX" sz="2000" b="1" dirty="0">
                <a:latin typeface="Arial" panose="020B0604020202020204" pitchFamily="34" charset="0"/>
                <a:cs typeface="Arial" panose="020B0604020202020204" pitchFamily="34" charset="0"/>
              </a:rPr>
            </a:br>
            <a:r>
              <a:rPr lang="es-MX" sz="2000" b="1" dirty="0">
                <a:latin typeface="Arial" panose="020B0604020202020204" pitchFamily="34" charset="0"/>
                <a:cs typeface="Arial" panose="020B0604020202020204" pitchFamily="34" charset="0"/>
              </a:rPr>
              <a:t>(UARRM) </a:t>
            </a:r>
            <a:r>
              <a:rPr lang="es-MX" sz="2000" dirty="0">
                <a:latin typeface="Arial" panose="020B0604020202020204" pitchFamily="34" charset="0"/>
                <a:cs typeface="Arial" panose="020B0604020202020204" pitchFamily="34" charset="0"/>
              </a:rPr>
              <a:t>- uarrm.org/</a:t>
            </a:r>
            <a:r>
              <a:rPr lang="es-MX" sz="2000" dirty="0" err="1">
                <a:latin typeface="Arial" panose="020B0604020202020204" pitchFamily="34" charset="0"/>
                <a:cs typeface="Arial" panose="020B0604020202020204" pitchFamily="34" charset="0"/>
              </a:rPr>
              <a:t>toolkit</a:t>
            </a:r>
            <a:endParaRPr lang="es-MX"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MX" sz="2000" b="1" dirty="0" err="1">
                <a:latin typeface="Arial" panose="020B0604020202020204" pitchFamily="34" charset="0"/>
                <a:cs typeface="Arial" panose="020B0604020202020204" pitchFamily="34" charset="0"/>
              </a:rPr>
              <a:t>Opportunity</a:t>
            </a:r>
            <a:r>
              <a:rPr lang="es-MX" sz="2000" b="1" dirty="0">
                <a:latin typeface="Arial" panose="020B0604020202020204" pitchFamily="34" charset="0"/>
                <a:cs typeface="Arial" panose="020B0604020202020204" pitchFamily="34" charset="0"/>
              </a:rPr>
              <a:t> </a:t>
            </a:r>
            <a:r>
              <a:rPr lang="es-MX" sz="2000" b="1" dirty="0" err="1">
                <a:latin typeface="Arial" panose="020B0604020202020204" pitchFamily="34" charset="0"/>
                <a:cs typeface="Arial" panose="020B0604020202020204" pitchFamily="34" charset="0"/>
              </a:rPr>
              <a:t>Scholarship</a:t>
            </a:r>
            <a:r>
              <a:rPr lang="es-MX" sz="2000" b="1" dirty="0">
                <a:latin typeface="Arial" panose="020B0604020202020204" pitchFamily="34" charset="0"/>
                <a:cs typeface="Arial" panose="020B0604020202020204" pitchFamily="34" charset="0"/>
              </a:rPr>
              <a:t> &amp; Estimador de ayuda financiera:</a:t>
            </a:r>
            <a:br>
              <a:rPr lang="es-MX" sz="2000" dirty="0">
                <a:latin typeface="Arial" panose="020B0604020202020204" pitchFamily="34" charset="0"/>
                <a:cs typeface="Arial" panose="020B0604020202020204" pitchFamily="34" charset="0"/>
              </a:rPr>
            </a:br>
            <a:r>
              <a:rPr lang="es-MX" sz="2000" dirty="0">
                <a:latin typeface="Arial" panose="020B0604020202020204" pitchFamily="34" charset="0"/>
                <a:cs typeface="Arial" panose="020B0604020202020204" pitchFamily="34" charset="0"/>
              </a:rPr>
              <a:t>studentaid.gov/</a:t>
            </a:r>
            <a:r>
              <a:rPr lang="es-MX" sz="2000" dirty="0" err="1">
                <a:latin typeface="Arial" panose="020B0604020202020204" pitchFamily="34" charset="0"/>
                <a:cs typeface="Arial" panose="020B0604020202020204" pitchFamily="34" charset="0"/>
              </a:rPr>
              <a:t>aid-estimator</a:t>
            </a:r>
            <a:r>
              <a:rPr lang="es-MX"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s-MX" sz="2000" dirty="0">
                <a:latin typeface="Arial" panose="020B0604020202020204" pitchFamily="34" charset="0"/>
                <a:cs typeface="Arial" panose="020B0604020202020204" pitchFamily="34" charset="0"/>
              </a:rPr>
              <a:t>thedream.us</a:t>
            </a:r>
          </a:p>
        </p:txBody>
      </p:sp>
    </p:spTree>
    <p:extLst>
      <p:ext uri="{BB962C8B-B14F-4D97-AF65-F5344CB8AC3E}">
        <p14:creationId xmlns:p14="http://schemas.microsoft.com/office/powerpoint/2010/main" val="1410015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08E30400-41D8-488A-95B0-667CDB037FA6}"/>
              </a:ext>
            </a:extLst>
          </p:cNvPr>
          <p:cNvSpPr txBox="1">
            <a:spLocks/>
          </p:cNvSpPr>
          <p:nvPr/>
        </p:nvSpPr>
        <p:spPr>
          <a:xfrm>
            <a:off x="760357" y="4005433"/>
            <a:ext cx="10484817" cy="14906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indent="-228600">
              <a:buFont typeface="Arial" panose="020B0604020202020204" pitchFamily="34" charset="0"/>
              <a:buChar char="•"/>
            </a:pPr>
            <a:r>
              <a:rPr lang="es-MX" sz="2400" dirty="0"/>
              <a:t>Siempre hay la opción para becas de donantes privados</a:t>
            </a:r>
          </a:p>
          <a:p>
            <a:pPr marL="228600" indent="-228600">
              <a:buFont typeface="Arial" panose="020B0604020202020204" pitchFamily="34" charset="0"/>
              <a:buChar char="•"/>
            </a:pPr>
            <a:r>
              <a:rPr lang="es-MX" sz="2400" dirty="0"/>
              <a:t>Si un estudiante necesita llenar FAFSA para recibir una beca, puede coordinar ayuda con la oficina de ayuda financiera de su universidad o con los </a:t>
            </a:r>
            <a:r>
              <a:rPr lang="es-MX" sz="2400" dirty="0" err="1"/>
              <a:t>Dream</a:t>
            </a:r>
            <a:r>
              <a:rPr lang="es-MX" sz="2400" dirty="0"/>
              <a:t> Centers (</a:t>
            </a:r>
            <a:r>
              <a:rPr lang="es-MX" sz="2400" dirty="0" err="1"/>
              <a:t>UofU</a:t>
            </a:r>
            <a:r>
              <a:rPr lang="es-MX" sz="2400" dirty="0"/>
              <a:t>/SLCC)</a:t>
            </a:r>
          </a:p>
          <a:p>
            <a:pPr marL="228600" indent="-228600">
              <a:buFont typeface="Arial" panose="020B0604020202020204" pitchFamily="34" charset="0"/>
              <a:buChar char="•"/>
            </a:pPr>
            <a:r>
              <a:rPr lang="es-MX" sz="2400" dirty="0"/>
              <a:t>La matrícula es reducida para residentes del estado—Avise al estudiante que pregunte a su universidad si califica para HB 144</a:t>
            </a:r>
          </a:p>
        </p:txBody>
      </p:sp>
      <p:sp>
        <p:nvSpPr>
          <p:cNvPr id="24" name="Text Placeholder 3">
            <a:extLst>
              <a:ext uri="{FF2B5EF4-FFF2-40B4-BE49-F238E27FC236}">
                <a16:creationId xmlns:a16="http://schemas.microsoft.com/office/drawing/2014/main" id="{E313E6A5-6A54-4B9E-9CCB-768CD548EA8B}"/>
              </a:ext>
            </a:extLst>
          </p:cNvPr>
          <p:cNvSpPr txBox="1">
            <a:spLocks/>
          </p:cNvSpPr>
          <p:nvPr/>
        </p:nvSpPr>
        <p:spPr>
          <a:xfrm>
            <a:off x="783265" y="3383378"/>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3200" b="1" dirty="0"/>
              <a:t>Respuesta:</a:t>
            </a:r>
          </a:p>
        </p:txBody>
      </p:sp>
      <p:sp>
        <p:nvSpPr>
          <p:cNvPr id="22" name="Text Placeholder 3">
            <a:extLst>
              <a:ext uri="{FF2B5EF4-FFF2-40B4-BE49-F238E27FC236}">
                <a16:creationId xmlns:a16="http://schemas.microsoft.com/office/drawing/2014/main" id="{365AFB20-B50F-4A8E-93DB-1FA69D3EDA02}"/>
              </a:ext>
            </a:extLst>
          </p:cNvPr>
          <p:cNvSpPr txBox="1">
            <a:spLocks/>
          </p:cNvSpPr>
          <p:nvPr/>
        </p:nvSpPr>
        <p:spPr>
          <a:xfrm>
            <a:off x="760357" y="2319762"/>
            <a:ext cx="10648378" cy="11924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dirty="0"/>
              <a:t>¿Si un estudiante no es elegible para ayuda federal (becas federales, trabajo y estudio (</a:t>
            </a:r>
            <a:r>
              <a:rPr lang="es-MX" sz="2400" dirty="0" err="1"/>
              <a:t>work-study</a:t>
            </a:r>
            <a:r>
              <a:rPr lang="es-MX" sz="2400" dirty="0"/>
              <a:t>), préstamos para estudiantes), cuáles son sus opciones para pagar la universidad?</a:t>
            </a:r>
          </a:p>
        </p:txBody>
      </p:sp>
      <p:sp>
        <p:nvSpPr>
          <p:cNvPr id="23" name="Text Placeholder 3">
            <a:extLst>
              <a:ext uri="{FF2B5EF4-FFF2-40B4-BE49-F238E27FC236}">
                <a16:creationId xmlns:a16="http://schemas.microsoft.com/office/drawing/2014/main" id="{05A9ED92-F097-4ED7-B641-341EC701B8A9}"/>
              </a:ext>
            </a:extLst>
          </p:cNvPr>
          <p:cNvSpPr txBox="1">
            <a:spLocks/>
          </p:cNvSpPr>
          <p:nvPr/>
        </p:nvSpPr>
        <p:spPr>
          <a:xfrm>
            <a:off x="760356" y="1675603"/>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3200" b="1" dirty="0"/>
              <a:t>Pregunta:</a:t>
            </a:r>
          </a:p>
        </p:txBody>
      </p:sp>
      <p:sp>
        <p:nvSpPr>
          <p:cNvPr id="21" name="Title 1">
            <a:extLst>
              <a:ext uri="{FF2B5EF4-FFF2-40B4-BE49-F238E27FC236}">
                <a16:creationId xmlns:a16="http://schemas.microsoft.com/office/drawing/2014/main" id="{C3A7C14B-D783-4E62-86B0-A2DF8CF37055}"/>
              </a:ext>
            </a:extLst>
          </p:cNvPr>
          <p:cNvSpPr>
            <a:spLocks noGrp="1"/>
          </p:cNvSpPr>
          <p:nvPr>
            <p:ph type="title"/>
          </p:nvPr>
        </p:nvSpPr>
        <p:spPr/>
        <p:txBody>
          <a:bodyPr anchor="ctr">
            <a:normAutofit/>
          </a:bodyPr>
          <a:lstStyle/>
          <a:p>
            <a:r>
              <a:rPr lang="es-MX" dirty="0"/>
              <a:t>Preguntas comunes sobre FAFSA: </a:t>
            </a:r>
            <a:r>
              <a:rPr lang="es-MX" sz="4400" dirty="0"/>
              <a:t>Estudiantes sin Elegibilidad</a:t>
            </a:r>
            <a:endParaRPr lang="es-MX" sz="2800" dirty="0"/>
          </a:p>
        </p:txBody>
      </p:sp>
    </p:spTree>
    <p:extLst>
      <p:ext uri="{BB962C8B-B14F-4D97-AF65-F5344CB8AC3E}">
        <p14:creationId xmlns:p14="http://schemas.microsoft.com/office/powerpoint/2010/main" val="394949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B2683FE-0570-4F17-B07C-49859554A823}"/>
              </a:ext>
            </a:extLst>
          </p:cNvPr>
          <p:cNvSpPr>
            <a:spLocks noGrp="1"/>
          </p:cNvSpPr>
          <p:nvPr>
            <p:ph type="title"/>
          </p:nvPr>
        </p:nvSpPr>
        <p:spPr>
          <a:xfrm>
            <a:off x="355601" y="114300"/>
            <a:ext cx="4521200" cy="1428750"/>
          </a:xfrm>
        </p:spPr>
        <p:txBody>
          <a:bodyPr anchor="t">
            <a:normAutofit/>
          </a:bodyPr>
          <a:lstStyle/>
          <a:p>
            <a:r>
              <a:rPr lang="en-US" dirty="0" err="1"/>
              <a:t>Listas</a:t>
            </a:r>
            <a:r>
              <a:rPr lang="en-US" dirty="0"/>
              <a:t> y bases de </a:t>
            </a:r>
            <a:r>
              <a:rPr lang="en-US" dirty="0" err="1"/>
              <a:t>datos</a:t>
            </a:r>
            <a:r>
              <a:rPr lang="en-US" dirty="0"/>
              <a:t> de </a:t>
            </a:r>
            <a:r>
              <a:rPr lang="en-US" dirty="0" err="1"/>
              <a:t>becas</a:t>
            </a:r>
            <a:r>
              <a:rPr lang="en-US" dirty="0"/>
              <a:t> para </a:t>
            </a:r>
            <a:r>
              <a:rPr lang="en-US" dirty="0" err="1"/>
              <a:t>estudiante</a:t>
            </a:r>
            <a:r>
              <a:rPr lang="en-US" dirty="0"/>
              <a:t> sin </a:t>
            </a:r>
            <a:r>
              <a:rPr lang="en-US" dirty="0" err="1"/>
              <a:t>eligibilidad</a:t>
            </a:r>
            <a:endParaRPr lang="en-US" dirty="0"/>
          </a:p>
        </p:txBody>
      </p:sp>
      <p:pic>
        <p:nvPicPr>
          <p:cNvPr id="10" name="Picture Placeholder 9" descr="Image of a female student holding a piggy bank.">
            <a:extLst>
              <a:ext uri="{FF2B5EF4-FFF2-40B4-BE49-F238E27FC236}">
                <a16:creationId xmlns:a16="http://schemas.microsoft.com/office/drawing/2014/main" id="{F482C293-C80E-431C-8775-7D76CB255DF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40" r="1240"/>
          <a:stretch>
            <a:fillRect/>
          </a:stretch>
        </p:blipFill>
        <p:spPr>
          <a:xfrm>
            <a:off x="5577552" y="987425"/>
            <a:ext cx="6172200" cy="4873625"/>
          </a:xfrm>
          <a:ln>
            <a:noFill/>
          </a:ln>
        </p:spPr>
      </p:pic>
      <p:sp>
        <p:nvSpPr>
          <p:cNvPr id="11" name="Text Placeholder 3">
            <a:extLst>
              <a:ext uri="{FF2B5EF4-FFF2-40B4-BE49-F238E27FC236}">
                <a16:creationId xmlns:a16="http://schemas.microsoft.com/office/drawing/2014/main" id="{48BAEE98-5EAD-4A77-BBEB-BB18D7FA5336}"/>
              </a:ext>
            </a:extLst>
          </p:cNvPr>
          <p:cNvSpPr>
            <a:spLocks noGrp="1"/>
          </p:cNvSpPr>
          <p:nvPr>
            <p:ph type="body" sz="half" idx="2"/>
          </p:nvPr>
        </p:nvSpPr>
        <p:spPr>
          <a:xfrm>
            <a:off x="480511" y="1543050"/>
            <a:ext cx="4599489" cy="5200650"/>
          </a:xfrm>
        </p:spPr>
        <p:txBody>
          <a:bodyPr>
            <a:normAutofit lnSpcReduction="10000"/>
          </a:bodyPr>
          <a:lstStyle/>
          <a:p>
            <a:pPr marL="342900" indent="-342900">
              <a:buFont typeface="Arial" panose="020B0604020202020204" pitchFamily="34" charset="0"/>
              <a:buChar char="•"/>
            </a:pPr>
            <a:r>
              <a:rPr lang="en-US" dirty="0"/>
              <a:t>El Dream Center de University of Utah: dream.utah.edu</a:t>
            </a:r>
          </a:p>
          <a:p>
            <a:pPr marL="342900" indent="-342900">
              <a:buFont typeface="Arial" panose="020B0604020202020204" pitchFamily="34" charset="0"/>
              <a:buChar char="•"/>
            </a:pPr>
            <a:r>
              <a:rPr lang="en-US" dirty="0"/>
              <a:t>El Dream Center de Salt Lake Community College: </a:t>
            </a:r>
            <a:r>
              <a:rPr lang="en-US" dirty="0" err="1"/>
              <a:t>slcc.edu</a:t>
            </a:r>
            <a:r>
              <a:rPr lang="en-US" dirty="0"/>
              <a:t>/</a:t>
            </a:r>
            <a:r>
              <a:rPr lang="en-US" dirty="0" err="1"/>
              <a:t>dreamcenter</a:t>
            </a:r>
            <a:r>
              <a:rPr lang="en-US" dirty="0"/>
              <a:t>/</a:t>
            </a:r>
          </a:p>
          <a:p>
            <a:pPr marL="342900" indent="-342900">
              <a:buFont typeface="Arial" panose="020B0604020202020204" pitchFamily="34" charset="0"/>
              <a:buChar char="•"/>
            </a:pPr>
            <a:r>
              <a:rPr lang="en-US" dirty="0"/>
              <a:t>Utah State University: usu.edu/financial-support/undocumented-student-resources</a:t>
            </a:r>
          </a:p>
          <a:p>
            <a:pPr marL="342900" indent="-342900">
              <a:buFont typeface="Arial" panose="020B0604020202020204" pitchFamily="34" charset="0"/>
              <a:buChar char="•"/>
            </a:pPr>
            <a:r>
              <a:rPr lang="en-US" dirty="0"/>
              <a:t>Weber State University: weber.edu/undocumented/scholarships.html</a:t>
            </a:r>
          </a:p>
          <a:p>
            <a:pPr marL="342900" indent="-342900">
              <a:buFont typeface="Arial" panose="020B0604020202020204" pitchFamily="34" charset="0"/>
              <a:buChar char="•"/>
            </a:pPr>
            <a:r>
              <a:rPr lang="en-US" dirty="0"/>
              <a:t>Utah Tech University: scholarships.utahtech.edu/non-resident-freshman-scholarships-2/</a:t>
            </a:r>
          </a:p>
          <a:p>
            <a:pPr marL="342900" indent="-342900">
              <a:buFont typeface="Arial" panose="020B0604020202020204" pitchFamily="34" charset="0"/>
              <a:buChar char="•"/>
            </a:pPr>
            <a:r>
              <a:rPr lang="en-US" dirty="0"/>
              <a:t>Southern Utah University: suu.edu/diversity/undocumented-daca-resources.html</a:t>
            </a:r>
          </a:p>
          <a:p>
            <a:pPr marL="342900" indent="-342900">
              <a:buFont typeface="Arial" panose="020B0604020202020204" pitchFamily="34" charset="0"/>
              <a:buChar char="•"/>
            </a:pPr>
            <a:r>
              <a:rPr lang="en-US" dirty="0"/>
              <a:t>Davis Technical College: davistech.edu/scholarships</a:t>
            </a:r>
          </a:p>
          <a:p>
            <a:pPr marL="342900" indent="-342900">
              <a:buFont typeface="Arial" panose="020B0604020202020204" pitchFamily="34" charset="0"/>
              <a:buChar char="•"/>
            </a:pPr>
            <a:r>
              <a:rPr lang="en-US" dirty="0"/>
              <a:t>Utah Valley University: uvu.edu/</a:t>
            </a:r>
            <a:r>
              <a:rPr lang="en-US" dirty="0" err="1"/>
              <a:t>studentaffairs</a:t>
            </a:r>
            <a:r>
              <a:rPr lang="en-US" dirty="0"/>
              <a:t>/initiatives/</a:t>
            </a:r>
          </a:p>
        </p:txBody>
      </p:sp>
      <p:sp>
        <p:nvSpPr>
          <p:cNvPr id="2" name="TextBox 1">
            <a:extLst>
              <a:ext uri="{FF2B5EF4-FFF2-40B4-BE49-F238E27FC236}">
                <a16:creationId xmlns:a16="http://schemas.microsoft.com/office/drawing/2014/main" id="{27E36423-887B-503B-B863-664FF8876FFC}"/>
              </a:ext>
            </a:extLst>
          </p:cNvPr>
          <p:cNvSpPr txBox="1"/>
          <p:nvPr/>
        </p:nvSpPr>
        <p:spPr>
          <a:xfrm>
            <a:off x="5577552" y="6091707"/>
            <a:ext cx="6172200" cy="307777"/>
          </a:xfrm>
          <a:prstGeom prst="rect">
            <a:avLst/>
          </a:prstGeom>
          <a:noFill/>
        </p:spPr>
        <p:txBody>
          <a:bodyPr wrap="square" rtlCol="0">
            <a:spAutoFit/>
          </a:bodyPr>
          <a:lstStyle/>
          <a:p>
            <a:r>
              <a:rPr lang="en-US" sz="1400" b="1" i="1" dirty="0"/>
              <a:t>*</a:t>
            </a:r>
            <a:r>
              <a:rPr lang="en-US" sz="1400" b="1" i="1" dirty="0" err="1"/>
              <a:t>Todas</a:t>
            </a:r>
            <a:r>
              <a:rPr lang="en-US" sz="1400" b="1" i="1" dirty="0"/>
              <a:t> las </a:t>
            </a:r>
            <a:r>
              <a:rPr lang="en-US" sz="1400" b="1" i="1" dirty="0" err="1"/>
              <a:t>listas</a:t>
            </a:r>
            <a:r>
              <a:rPr lang="en-US" sz="1400" b="1" i="1" dirty="0"/>
              <a:t> </a:t>
            </a:r>
            <a:r>
              <a:rPr lang="en-US" sz="1400" b="1" i="1" dirty="0" err="1"/>
              <a:t>estan</a:t>
            </a:r>
            <a:r>
              <a:rPr lang="en-US" sz="1400" b="1" i="1" dirty="0"/>
              <a:t> </a:t>
            </a:r>
            <a:r>
              <a:rPr lang="en-US" sz="1400" b="1" i="1" dirty="0" err="1"/>
              <a:t>en</a:t>
            </a:r>
            <a:r>
              <a:rPr lang="en-US" sz="1400" b="1" i="1" dirty="0"/>
              <a:t> Ingles</a:t>
            </a:r>
          </a:p>
        </p:txBody>
      </p:sp>
    </p:spTree>
    <p:extLst>
      <p:ext uri="{BB962C8B-B14F-4D97-AF65-F5344CB8AC3E}">
        <p14:creationId xmlns:p14="http://schemas.microsoft.com/office/powerpoint/2010/main" val="529889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08E30400-41D8-488A-95B0-667CDB037FA6}"/>
              </a:ext>
            </a:extLst>
          </p:cNvPr>
          <p:cNvSpPr txBox="1">
            <a:spLocks/>
          </p:cNvSpPr>
          <p:nvPr/>
        </p:nvSpPr>
        <p:spPr>
          <a:xfrm>
            <a:off x="453821" y="1279508"/>
            <a:ext cx="6719139" cy="5273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1">
              <a:lnSpc>
                <a:spcPct val="100000"/>
              </a:lnSpc>
              <a:spcBef>
                <a:spcPts val="0"/>
              </a:spcBef>
              <a:spcAft>
                <a:spcPts val="600"/>
              </a:spcAft>
            </a:pPr>
            <a:r>
              <a:rPr lang="es-MX" sz="2000" b="1" dirty="0"/>
              <a:t>House Bill (HB) 144</a:t>
            </a:r>
            <a:br>
              <a:rPr lang="es-MX" sz="1800" dirty="0"/>
            </a:br>
            <a:r>
              <a:rPr lang="es-MX" sz="1800" dirty="0"/>
              <a:t>La ley de Utah permite que estudiantes indocumentados puedan recibir la “matrícula reducida para residentes del estado” si:</a:t>
            </a:r>
          </a:p>
          <a:p>
            <a:pPr marL="742950" lvl="1" indent="-285750">
              <a:lnSpc>
                <a:spcPct val="100000"/>
              </a:lnSpc>
              <a:spcBef>
                <a:spcPts val="0"/>
              </a:spcBef>
              <a:spcAft>
                <a:spcPts val="600"/>
              </a:spcAft>
              <a:buFont typeface="Arial" panose="020B0604020202020204" pitchFamily="34" charset="0"/>
              <a:buChar char="•"/>
            </a:pPr>
            <a:r>
              <a:rPr lang="es-MX" sz="1600" dirty="0"/>
              <a:t>Han asistido por lo menos 3 años de </a:t>
            </a:r>
            <a:r>
              <a:rPr lang="es-MX" sz="1600" dirty="0" err="1"/>
              <a:t>high</a:t>
            </a:r>
            <a:r>
              <a:rPr lang="es-MX" sz="1600" dirty="0"/>
              <a:t> </a:t>
            </a:r>
            <a:r>
              <a:rPr lang="es-MX" sz="1600" dirty="0" err="1"/>
              <a:t>school</a:t>
            </a:r>
            <a:r>
              <a:rPr lang="es-MX" sz="1600" dirty="0"/>
              <a:t> en Utah</a:t>
            </a:r>
          </a:p>
          <a:p>
            <a:pPr marL="742950" lvl="1" indent="-285750">
              <a:lnSpc>
                <a:spcPct val="100000"/>
              </a:lnSpc>
              <a:spcBef>
                <a:spcPts val="0"/>
              </a:spcBef>
              <a:spcAft>
                <a:spcPts val="600"/>
              </a:spcAft>
              <a:buFont typeface="Arial" panose="020B0604020202020204" pitchFamily="34" charset="0"/>
              <a:buChar char="•"/>
            </a:pPr>
            <a:r>
              <a:rPr lang="es-MX" sz="1600" dirty="0"/>
              <a:t>Se han graduado de </a:t>
            </a:r>
            <a:r>
              <a:rPr lang="es-MX" sz="1600" dirty="0" err="1"/>
              <a:t>high</a:t>
            </a:r>
            <a:r>
              <a:rPr lang="es-MX" sz="1600" dirty="0"/>
              <a:t> </a:t>
            </a:r>
            <a:r>
              <a:rPr lang="es-MX" sz="1600" dirty="0" err="1"/>
              <a:t>school</a:t>
            </a:r>
            <a:r>
              <a:rPr lang="es-MX" sz="1600" dirty="0"/>
              <a:t> en el estado de Utah</a:t>
            </a:r>
          </a:p>
          <a:p>
            <a:pPr marL="1200150" lvl="2" indent="-285750">
              <a:lnSpc>
                <a:spcPct val="100000"/>
              </a:lnSpc>
              <a:spcBef>
                <a:spcPts val="0"/>
              </a:spcBef>
              <a:spcAft>
                <a:spcPts val="600"/>
              </a:spcAft>
              <a:buFont typeface="Arial" panose="020B0604020202020204" pitchFamily="34" charset="0"/>
              <a:buChar char="•"/>
            </a:pPr>
            <a:r>
              <a:rPr lang="es-MX" sz="1600" dirty="0"/>
              <a:t>Es requerido entregar un expediente de </a:t>
            </a:r>
            <a:r>
              <a:rPr lang="es-MX" sz="1600" dirty="0" err="1"/>
              <a:t>high</a:t>
            </a:r>
            <a:r>
              <a:rPr lang="es-MX" sz="1600" dirty="0"/>
              <a:t> </a:t>
            </a:r>
            <a:r>
              <a:rPr lang="es-MX" sz="1600" dirty="0" err="1"/>
              <a:t>school</a:t>
            </a:r>
            <a:r>
              <a:rPr lang="es-MX" sz="1600" dirty="0"/>
              <a:t> con la fecha de su graduación</a:t>
            </a:r>
          </a:p>
          <a:p>
            <a:pPr marL="742950" lvl="1" indent="-285750">
              <a:lnSpc>
                <a:spcPct val="100000"/>
              </a:lnSpc>
              <a:spcBef>
                <a:spcPts val="0"/>
              </a:spcBef>
              <a:spcAft>
                <a:spcPts val="600"/>
              </a:spcAft>
              <a:buFont typeface="Arial" panose="020B0604020202020204" pitchFamily="34" charset="0"/>
              <a:buChar char="•"/>
            </a:pPr>
            <a:r>
              <a:rPr lang="es-MX" sz="1600" dirty="0"/>
              <a:t>Han llenado y firmado la declaración jurada de HB 144</a:t>
            </a:r>
            <a:br>
              <a:rPr lang="es-MX" dirty="0"/>
            </a:br>
            <a:endParaRPr lang="es-MX" dirty="0"/>
          </a:p>
          <a:p>
            <a:pPr lvl="1">
              <a:lnSpc>
                <a:spcPct val="100000"/>
              </a:lnSpc>
              <a:spcBef>
                <a:spcPts val="0"/>
              </a:spcBef>
              <a:spcAft>
                <a:spcPts val="1200"/>
              </a:spcAft>
            </a:pPr>
            <a:r>
              <a:rPr lang="es-MX" sz="2000" b="1" dirty="0"/>
              <a:t>House Bill (HB) 118</a:t>
            </a:r>
          </a:p>
          <a:p>
            <a:pPr marL="742950" lvl="1" indent="-285750">
              <a:lnSpc>
                <a:spcPct val="100000"/>
              </a:lnSpc>
              <a:spcBef>
                <a:spcPts val="0"/>
              </a:spcBef>
              <a:spcAft>
                <a:spcPts val="1200"/>
              </a:spcAft>
              <a:buFont typeface="Arial" panose="020B0604020202020204" pitchFamily="34" charset="0"/>
              <a:buChar char="•"/>
            </a:pPr>
            <a:r>
              <a:rPr lang="es-MX" sz="1600" dirty="0"/>
              <a:t>Es para estudiantes extranjeros que están admitidos legalmente a los Estados Unidos con una visa de F-1, H-4, o J-1</a:t>
            </a:r>
            <a:br>
              <a:rPr lang="es-MX" sz="1600" dirty="0"/>
            </a:br>
            <a:endParaRPr lang="es-MX" sz="1600" dirty="0"/>
          </a:p>
          <a:p>
            <a:pPr lvl="1">
              <a:lnSpc>
                <a:spcPct val="100000"/>
              </a:lnSpc>
              <a:spcBef>
                <a:spcPts val="0"/>
              </a:spcBef>
              <a:spcAft>
                <a:spcPts val="1200"/>
              </a:spcAft>
            </a:pPr>
            <a:r>
              <a:rPr lang="es-MX" sz="2000" b="1" dirty="0"/>
              <a:t>House Bill (HB) 102</a:t>
            </a:r>
          </a:p>
          <a:p>
            <a:pPr marL="742950" lvl="1" indent="-285750">
              <a:lnSpc>
                <a:spcPct val="100000"/>
              </a:lnSpc>
              <a:spcBef>
                <a:spcPts val="0"/>
              </a:spcBef>
              <a:spcAft>
                <a:spcPts val="1200"/>
              </a:spcAft>
              <a:buFont typeface="Arial" panose="020B0604020202020204" pitchFamily="34" charset="0"/>
              <a:buChar char="•"/>
            </a:pPr>
            <a:r>
              <a:rPr lang="es-MX" sz="1600" dirty="0"/>
              <a:t>Da acceso a la matricula reducida para residentes del estado para estudiantes de status inmigratorias específicas</a:t>
            </a:r>
            <a:endParaRPr lang="es-MX" sz="1800" dirty="0"/>
          </a:p>
        </p:txBody>
      </p:sp>
      <p:sp>
        <p:nvSpPr>
          <p:cNvPr id="3" name="Title 2">
            <a:extLst>
              <a:ext uri="{FF2B5EF4-FFF2-40B4-BE49-F238E27FC236}">
                <a16:creationId xmlns:a16="http://schemas.microsoft.com/office/drawing/2014/main" id="{544DE8FE-BFF1-48C1-A71C-5E1377C95B8E}"/>
              </a:ext>
            </a:extLst>
          </p:cNvPr>
          <p:cNvSpPr>
            <a:spLocks noGrp="1"/>
          </p:cNvSpPr>
          <p:nvPr>
            <p:ph type="title"/>
          </p:nvPr>
        </p:nvSpPr>
        <p:spPr>
          <a:xfrm>
            <a:off x="839788" y="213360"/>
            <a:ext cx="3932237" cy="822308"/>
          </a:xfrm>
        </p:spPr>
        <p:txBody>
          <a:bodyPr>
            <a:normAutofit/>
          </a:bodyPr>
          <a:lstStyle/>
          <a:p>
            <a:r>
              <a:rPr lang="es-MX" sz="4400"/>
              <a:t>Legislación</a:t>
            </a:r>
            <a:endParaRPr lang="es-MX" sz="4400">
              <a:highlight>
                <a:srgbClr val="FFFF00"/>
              </a:highlight>
            </a:endParaRPr>
          </a:p>
        </p:txBody>
      </p:sp>
      <p:pic>
        <p:nvPicPr>
          <p:cNvPr id="8" name="Picture 7">
            <a:extLst>
              <a:ext uri="{FF2B5EF4-FFF2-40B4-BE49-F238E27FC236}">
                <a16:creationId xmlns:a16="http://schemas.microsoft.com/office/drawing/2014/main" id="{EA1C4FD2-537E-43A6-B759-63D572510A4B}"/>
              </a:ext>
            </a:extLst>
          </p:cNvPr>
          <p:cNvPicPr>
            <a:picLocks noChangeAspect="1"/>
          </p:cNvPicPr>
          <p:nvPr/>
        </p:nvPicPr>
        <p:blipFill rotWithShape="1">
          <a:blip r:embed="rId3"/>
          <a:srcRect l="10116" r="32151"/>
          <a:stretch/>
        </p:blipFill>
        <p:spPr>
          <a:xfrm>
            <a:off x="7172960" y="903914"/>
            <a:ext cx="4726791" cy="5273692"/>
          </a:xfrm>
          <a:prstGeom prst="rect">
            <a:avLst/>
          </a:prstGeom>
        </p:spPr>
      </p:pic>
    </p:spTree>
    <p:extLst>
      <p:ext uri="{BB962C8B-B14F-4D97-AF65-F5344CB8AC3E}">
        <p14:creationId xmlns:p14="http://schemas.microsoft.com/office/powerpoint/2010/main" val="619611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08E30400-41D8-488A-95B0-667CDB037FA6}"/>
              </a:ext>
            </a:extLst>
          </p:cNvPr>
          <p:cNvSpPr txBox="1">
            <a:spLocks/>
          </p:cNvSpPr>
          <p:nvPr/>
        </p:nvSpPr>
        <p:spPr>
          <a:xfrm>
            <a:off x="760357" y="4412280"/>
            <a:ext cx="10351339" cy="21790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indent="-228600">
              <a:buFont typeface="Arial" panose="020B0604020202020204" pitchFamily="34" charset="0"/>
              <a:buChar char="•"/>
            </a:pPr>
            <a:r>
              <a:rPr lang="es-MX" sz="2800" dirty="0"/>
              <a:t>La mayoría de los estudiantes internacionales no son elegibles para recibir ayuda de FAFSA, y necesitan una visa de estudiante para estudiar en los estados unidos. Hable con la universidad donde quiere asistir para más detalles sobre las opciones para becas y otras formas de ayuda.</a:t>
            </a:r>
          </a:p>
        </p:txBody>
      </p:sp>
      <p:sp>
        <p:nvSpPr>
          <p:cNvPr id="24" name="Text Placeholder 3">
            <a:extLst>
              <a:ext uri="{FF2B5EF4-FFF2-40B4-BE49-F238E27FC236}">
                <a16:creationId xmlns:a16="http://schemas.microsoft.com/office/drawing/2014/main" id="{E313E6A5-6A54-4B9E-9CCB-768CD548EA8B}"/>
              </a:ext>
            </a:extLst>
          </p:cNvPr>
          <p:cNvSpPr txBox="1">
            <a:spLocks/>
          </p:cNvSpPr>
          <p:nvPr/>
        </p:nvSpPr>
        <p:spPr>
          <a:xfrm>
            <a:off x="783265" y="3803104"/>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3200" b="1" dirty="0"/>
              <a:t>Respuesta:</a:t>
            </a:r>
          </a:p>
        </p:txBody>
      </p:sp>
      <p:sp>
        <p:nvSpPr>
          <p:cNvPr id="22" name="Text Placeholder 3">
            <a:extLst>
              <a:ext uri="{FF2B5EF4-FFF2-40B4-BE49-F238E27FC236}">
                <a16:creationId xmlns:a16="http://schemas.microsoft.com/office/drawing/2014/main" id="{365AFB20-B50F-4A8E-93DB-1FA69D3EDA02}"/>
              </a:ext>
            </a:extLst>
          </p:cNvPr>
          <p:cNvSpPr txBox="1">
            <a:spLocks/>
          </p:cNvSpPr>
          <p:nvPr/>
        </p:nvSpPr>
        <p:spPr>
          <a:xfrm>
            <a:off x="760357" y="2610698"/>
            <a:ext cx="10648378" cy="11924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¿Puedo llenar FAFSA si soy un estudiante internacional?</a:t>
            </a:r>
            <a:endParaRPr lang="es-MX" dirty="0">
              <a:highlight>
                <a:srgbClr val="FFFF00"/>
              </a:highlight>
            </a:endParaRPr>
          </a:p>
        </p:txBody>
      </p:sp>
      <p:sp>
        <p:nvSpPr>
          <p:cNvPr id="23" name="Text Placeholder 3">
            <a:extLst>
              <a:ext uri="{FF2B5EF4-FFF2-40B4-BE49-F238E27FC236}">
                <a16:creationId xmlns:a16="http://schemas.microsoft.com/office/drawing/2014/main" id="{05A9ED92-F097-4ED7-B641-341EC701B8A9}"/>
              </a:ext>
            </a:extLst>
          </p:cNvPr>
          <p:cNvSpPr txBox="1">
            <a:spLocks/>
          </p:cNvSpPr>
          <p:nvPr/>
        </p:nvSpPr>
        <p:spPr>
          <a:xfrm>
            <a:off x="760356" y="1966539"/>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3200" b="1" dirty="0"/>
              <a:t>Pregunta:</a:t>
            </a:r>
          </a:p>
        </p:txBody>
      </p:sp>
      <p:sp>
        <p:nvSpPr>
          <p:cNvPr id="21" name="Title 1">
            <a:extLst>
              <a:ext uri="{FF2B5EF4-FFF2-40B4-BE49-F238E27FC236}">
                <a16:creationId xmlns:a16="http://schemas.microsoft.com/office/drawing/2014/main" id="{C3A7C14B-D783-4E62-86B0-A2DF8CF37055}"/>
              </a:ext>
            </a:extLst>
          </p:cNvPr>
          <p:cNvSpPr>
            <a:spLocks noGrp="1"/>
          </p:cNvSpPr>
          <p:nvPr>
            <p:ph type="title"/>
          </p:nvPr>
        </p:nvSpPr>
        <p:spPr>
          <a:xfrm>
            <a:off x="659033" y="366338"/>
            <a:ext cx="9907367" cy="1600200"/>
          </a:xfrm>
        </p:spPr>
        <p:txBody>
          <a:bodyPr anchor="ctr">
            <a:normAutofit/>
          </a:bodyPr>
          <a:lstStyle/>
          <a:p>
            <a:r>
              <a:rPr lang="es-MX" dirty="0"/>
              <a:t>Preguntas comunes sobre FAFSA: </a:t>
            </a:r>
            <a:r>
              <a:rPr lang="es-MX" sz="4400" dirty="0">
                <a:solidFill>
                  <a:srgbClr val="DC4405"/>
                </a:solidFill>
              </a:rPr>
              <a:t>Estudiantes </a:t>
            </a:r>
            <a:r>
              <a:rPr lang="es-MX" dirty="0"/>
              <a:t>I</a:t>
            </a:r>
            <a:r>
              <a:rPr lang="es-MX" sz="4400" dirty="0">
                <a:solidFill>
                  <a:srgbClr val="DC4405"/>
                </a:solidFill>
              </a:rPr>
              <a:t>nternacionales</a:t>
            </a:r>
            <a:endParaRPr lang="es-MX" sz="2800" dirty="0">
              <a:solidFill>
                <a:srgbClr val="DC4405"/>
              </a:solidFill>
            </a:endParaRPr>
          </a:p>
        </p:txBody>
      </p:sp>
    </p:spTree>
    <p:extLst>
      <p:ext uri="{BB962C8B-B14F-4D97-AF65-F5344CB8AC3E}">
        <p14:creationId xmlns:p14="http://schemas.microsoft.com/office/powerpoint/2010/main" val="3281375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50F6EC11-3B85-4B4E-AC2D-3E7A0F031646}"/>
              </a:ext>
            </a:extLst>
          </p:cNvPr>
          <p:cNvPicPr>
            <a:picLocks noChangeAspect="1"/>
          </p:cNvPicPr>
          <p:nvPr/>
        </p:nvPicPr>
        <p:blipFill rotWithShape="1">
          <a:blip r:embed="rId4">
            <a:extLst>
              <a:ext uri="{28A0092B-C50C-407E-A947-70E740481C1C}">
                <a14:useLocalDpi xmlns:a14="http://schemas.microsoft.com/office/drawing/2010/main" val="0"/>
              </a:ext>
            </a:extLst>
          </a:blip>
          <a:srcRect l="7534" t="8273" r="7548" b="9025"/>
          <a:stretch/>
        </p:blipFill>
        <p:spPr>
          <a:xfrm>
            <a:off x="8185323" y="5243716"/>
            <a:ext cx="1234440" cy="1202266"/>
          </a:xfrm>
          <a:prstGeom prst="rect">
            <a:avLst/>
          </a:prstGeom>
        </p:spPr>
      </p:pic>
      <p:sp>
        <p:nvSpPr>
          <p:cNvPr id="4" name="Title 1">
            <a:extLst>
              <a:ext uri="{FF2B5EF4-FFF2-40B4-BE49-F238E27FC236}">
                <a16:creationId xmlns:a16="http://schemas.microsoft.com/office/drawing/2014/main" id="{483CCCD8-3012-44A6-B708-491A3A7CA6D4}"/>
              </a:ext>
            </a:extLst>
          </p:cNvPr>
          <p:cNvSpPr>
            <a:spLocks noGrp="1"/>
          </p:cNvSpPr>
          <p:nvPr>
            <p:ph type="title"/>
          </p:nvPr>
        </p:nvSpPr>
        <p:spPr>
          <a:xfrm>
            <a:off x="525648" y="110878"/>
            <a:ext cx="10515600" cy="1325563"/>
          </a:xfrm>
        </p:spPr>
        <p:txBody>
          <a:bodyPr/>
          <a:lstStyle/>
          <a:p>
            <a:r>
              <a:rPr lang="en-US" dirty="0" err="1">
                <a:solidFill>
                  <a:srgbClr val="DC4405"/>
                </a:solidFill>
              </a:rPr>
              <a:t>Servicios</a:t>
            </a:r>
            <a:r>
              <a:rPr lang="en-US" dirty="0">
                <a:solidFill>
                  <a:srgbClr val="DC4405"/>
                </a:solidFill>
              </a:rPr>
              <a:t> para </a:t>
            </a:r>
            <a:r>
              <a:rPr lang="en-US" dirty="0" err="1">
                <a:solidFill>
                  <a:srgbClr val="DC4405"/>
                </a:solidFill>
              </a:rPr>
              <a:t>estudiantes</a:t>
            </a:r>
            <a:r>
              <a:rPr lang="en-US" dirty="0">
                <a:solidFill>
                  <a:srgbClr val="DC4405"/>
                </a:solidFill>
              </a:rPr>
              <a:t> </a:t>
            </a:r>
            <a:r>
              <a:rPr lang="en-US" dirty="0" err="1">
                <a:solidFill>
                  <a:srgbClr val="DC4405"/>
                </a:solidFill>
              </a:rPr>
              <a:t>internacionales</a:t>
            </a:r>
            <a:endParaRPr lang="en-US" dirty="0">
              <a:solidFill>
                <a:srgbClr val="DC4405"/>
              </a:solidFill>
            </a:endParaRPr>
          </a:p>
        </p:txBody>
      </p:sp>
      <p:pic>
        <p:nvPicPr>
          <p:cNvPr id="5" name="Picture 4">
            <a:hlinkClick r:id="rId5"/>
            <a:extLst>
              <a:ext uri="{FF2B5EF4-FFF2-40B4-BE49-F238E27FC236}">
                <a16:creationId xmlns:a16="http://schemas.microsoft.com/office/drawing/2014/main" id="{546A24B3-0BE5-40AB-A6E8-8290231AE2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3745" y="1920501"/>
            <a:ext cx="1984248" cy="747453"/>
          </a:xfrm>
          <a:prstGeom prst="rect">
            <a:avLst/>
          </a:prstGeom>
        </p:spPr>
      </p:pic>
      <p:pic>
        <p:nvPicPr>
          <p:cNvPr id="6" name="Picture 5">
            <a:hlinkClick r:id="rId7"/>
            <a:extLst>
              <a:ext uri="{FF2B5EF4-FFF2-40B4-BE49-F238E27FC236}">
                <a16:creationId xmlns:a16="http://schemas.microsoft.com/office/drawing/2014/main" id="{0198BF12-9AAF-4805-9092-5069BD0836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886" y="3182079"/>
            <a:ext cx="2322576" cy="643975"/>
          </a:xfrm>
          <a:prstGeom prst="rect">
            <a:avLst/>
          </a:prstGeom>
        </p:spPr>
      </p:pic>
      <p:pic>
        <p:nvPicPr>
          <p:cNvPr id="7" name="Picture 6">
            <a:hlinkClick r:id="rId9"/>
            <a:extLst>
              <a:ext uri="{FF2B5EF4-FFF2-40B4-BE49-F238E27FC236}">
                <a16:creationId xmlns:a16="http://schemas.microsoft.com/office/drawing/2014/main" id="{62B7DAD1-0DFF-49E6-B032-8D652CE799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2030" y="3216030"/>
            <a:ext cx="2599350" cy="576072"/>
          </a:xfrm>
          <a:prstGeom prst="rect">
            <a:avLst/>
          </a:prstGeom>
        </p:spPr>
      </p:pic>
      <p:pic>
        <p:nvPicPr>
          <p:cNvPr id="8" name="Picture 7">
            <a:hlinkClick r:id="rId11"/>
            <a:extLst>
              <a:ext uri="{FF2B5EF4-FFF2-40B4-BE49-F238E27FC236}">
                <a16:creationId xmlns:a16="http://schemas.microsoft.com/office/drawing/2014/main" id="{A04391DA-FF54-4A65-8E8A-DA0BB3D194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28985" y="4494267"/>
            <a:ext cx="3840480" cy="381117"/>
          </a:xfrm>
          <a:prstGeom prst="rect">
            <a:avLst/>
          </a:prstGeom>
        </p:spPr>
      </p:pic>
      <p:pic>
        <p:nvPicPr>
          <p:cNvPr id="9" name="Picture 8">
            <a:hlinkClick r:id="rId13"/>
            <a:extLst>
              <a:ext uri="{FF2B5EF4-FFF2-40B4-BE49-F238E27FC236}">
                <a16:creationId xmlns:a16="http://schemas.microsoft.com/office/drawing/2014/main" id="{963E95AF-A265-46AA-9A99-8416D58419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7390" y="5516101"/>
            <a:ext cx="2834640" cy="525160"/>
          </a:xfrm>
          <a:prstGeom prst="rect">
            <a:avLst/>
          </a:prstGeom>
        </p:spPr>
      </p:pic>
      <p:pic>
        <p:nvPicPr>
          <p:cNvPr id="10" name="Picture 9">
            <a:hlinkClick r:id="rId15"/>
            <a:extLst>
              <a:ext uri="{FF2B5EF4-FFF2-40B4-BE49-F238E27FC236}">
                <a16:creationId xmlns:a16="http://schemas.microsoft.com/office/drawing/2014/main" id="{B38325F6-68EA-4DB3-9A07-159D09BD746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1759" y="4180640"/>
            <a:ext cx="1463040" cy="1008371"/>
          </a:xfrm>
          <a:prstGeom prst="rect">
            <a:avLst/>
          </a:prstGeom>
        </p:spPr>
      </p:pic>
      <p:pic>
        <p:nvPicPr>
          <p:cNvPr id="11" name="Picture 10">
            <a:hlinkClick r:id="rId17"/>
            <a:extLst>
              <a:ext uri="{FF2B5EF4-FFF2-40B4-BE49-F238E27FC236}">
                <a16:creationId xmlns:a16="http://schemas.microsoft.com/office/drawing/2014/main" id="{825F9E20-895C-48CA-9105-FE822C176E6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57013" y="5211753"/>
            <a:ext cx="1306473" cy="1133856"/>
          </a:xfrm>
          <a:prstGeom prst="rect">
            <a:avLst/>
          </a:prstGeom>
        </p:spPr>
      </p:pic>
      <p:pic>
        <p:nvPicPr>
          <p:cNvPr id="12" name="Picture 11">
            <a:hlinkClick r:id="rId19"/>
            <a:extLst>
              <a:ext uri="{FF2B5EF4-FFF2-40B4-BE49-F238E27FC236}">
                <a16:creationId xmlns:a16="http://schemas.microsoft.com/office/drawing/2014/main" id="{F05F3F9B-4F4A-45E5-9905-B02DA19FF09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58470" y="5295954"/>
            <a:ext cx="1536192" cy="965454"/>
          </a:xfrm>
          <a:prstGeom prst="rect">
            <a:avLst/>
          </a:prstGeom>
        </p:spPr>
      </p:pic>
      <p:pic>
        <p:nvPicPr>
          <p:cNvPr id="13" name="Picture 12">
            <a:hlinkClick r:id="rId21"/>
            <a:extLst>
              <a:ext uri="{FF2B5EF4-FFF2-40B4-BE49-F238E27FC236}">
                <a16:creationId xmlns:a16="http://schemas.microsoft.com/office/drawing/2014/main" id="{9E1B95F1-C52A-4027-A526-AFAF0F1355DB}"/>
              </a:ext>
            </a:extLst>
          </p:cNvPr>
          <p:cNvPicPr>
            <a:picLocks noChangeAspect="1"/>
          </p:cNvPicPr>
          <p:nvPr/>
        </p:nvPicPr>
        <p:blipFill>
          <a:blip r:embed="rId22"/>
          <a:stretch>
            <a:fillRect/>
          </a:stretch>
        </p:blipFill>
        <p:spPr>
          <a:xfrm>
            <a:off x="6859730" y="5236773"/>
            <a:ext cx="1216152" cy="1216152"/>
          </a:xfrm>
          <a:prstGeom prst="rect">
            <a:avLst/>
          </a:prstGeom>
        </p:spPr>
      </p:pic>
      <p:pic>
        <p:nvPicPr>
          <p:cNvPr id="14" name="Picture 13">
            <a:hlinkClick r:id="rId23"/>
            <a:extLst>
              <a:ext uri="{FF2B5EF4-FFF2-40B4-BE49-F238E27FC236}">
                <a16:creationId xmlns:a16="http://schemas.microsoft.com/office/drawing/2014/main" id="{6FD6714B-EA31-455F-8771-B91D1323236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29203" y="5546390"/>
            <a:ext cx="2487168" cy="596919"/>
          </a:xfrm>
          <a:prstGeom prst="rect">
            <a:avLst/>
          </a:prstGeom>
        </p:spPr>
      </p:pic>
      <p:sp>
        <p:nvSpPr>
          <p:cNvPr id="15" name="Content Placeholder 3">
            <a:extLst>
              <a:ext uri="{FF2B5EF4-FFF2-40B4-BE49-F238E27FC236}">
                <a16:creationId xmlns:a16="http://schemas.microsoft.com/office/drawing/2014/main" id="{AB9844B1-060E-4188-8E52-C244F8172D1D}"/>
              </a:ext>
            </a:extLst>
          </p:cNvPr>
          <p:cNvSpPr txBox="1">
            <a:spLocks/>
          </p:cNvSpPr>
          <p:nvPr/>
        </p:nvSpPr>
        <p:spPr>
          <a:xfrm>
            <a:off x="8509105" y="4579789"/>
            <a:ext cx="3381931" cy="482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rPr>
              <a:t>Universidades </a:t>
            </a:r>
            <a:r>
              <a:rPr kumimoji="0" lang="en-US" sz="2400" b="1" i="1" u="none" strike="noStrike" kern="1200" cap="none" spc="0" normalizeH="0" baseline="0" noProof="0" dirty="0" err="1">
                <a:ln>
                  <a:noFill/>
                </a:ln>
                <a:solidFill>
                  <a:srgbClr val="3A3F51"/>
                </a:solidFill>
                <a:effectLst/>
                <a:uLnTx/>
                <a:uFillTx/>
                <a:latin typeface="Calibri" panose="020F0502020204030204"/>
                <a:ea typeface="+mn-ea"/>
                <a:cs typeface="+mn-cs"/>
              </a:rPr>
              <a:t>privadas</a:t>
            </a:r>
            <a:endPar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endParaRPr>
          </a:p>
        </p:txBody>
      </p:sp>
      <p:sp>
        <p:nvSpPr>
          <p:cNvPr id="16" name="Content Placeholder 3">
            <a:extLst>
              <a:ext uri="{FF2B5EF4-FFF2-40B4-BE49-F238E27FC236}">
                <a16:creationId xmlns:a16="http://schemas.microsoft.com/office/drawing/2014/main" id="{F5D4B90A-CE90-4CF9-9791-BF1F2561334C}"/>
              </a:ext>
            </a:extLst>
          </p:cNvPr>
          <p:cNvSpPr txBox="1">
            <a:spLocks/>
          </p:cNvSpPr>
          <p:nvPr/>
        </p:nvSpPr>
        <p:spPr>
          <a:xfrm>
            <a:off x="525648" y="1209220"/>
            <a:ext cx="5687930" cy="499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s-ES" sz="2400" b="1" i="1" dirty="0">
                <a:solidFill>
                  <a:srgbClr val="3A3F51"/>
                </a:solidFill>
              </a:rPr>
              <a:t>Universidades públicas</a:t>
            </a:r>
          </a:p>
        </p:txBody>
      </p:sp>
      <p:pic>
        <p:nvPicPr>
          <p:cNvPr id="17" name="Picture 16" descr="Diagram&#10;&#10;Description automatically generated">
            <a:hlinkClick r:id="rId25"/>
            <a:extLst>
              <a:ext uri="{FF2B5EF4-FFF2-40B4-BE49-F238E27FC236}">
                <a16:creationId xmlns:a16="http://schemas.microsoft.com/office/drawing/2014/main" id="{8F86B4E8-609E-46B6-83C3-89346ADE96F4}"/>
              </a:ext>
            </a:extLst>
          </p:cNvPr>
          <p:cNvPicPr>
            <a:picLocks noChangeAspect="1"/>
          </p:cNvPicPr>
          <p:nvPr/>
        </p:nvPicPr>
        <p:blipFill rotWithShape="1">
          <a:blip r:embed="rId26">
            <a:extLst>
              <a:ext uri="{28A0092B-C50C-407E-A947-70E740481C1C}">
                <a14:useLocalDpi xmlns:a14="http://schemas.microsoft.com/office/drawing/2010/main" val="0"/>
              </a:ext>
            </a:extLst>
          </a:blip>
          <a:srcRect l="3510" t="6380" r="2682" b="7523"/>
          <a:stretch/>
        </p:blipFill>
        <p:spPr>
          <a:xfrm>
            <a:off x="4344108" y="1832893"/>
            <a:ext cx="1609344" cy="922669"/>
          </a:xfrm>
          <a:prstGeom prst="rect">
            <a:avLst/>
          </a:prstGeom>
        </p:spPr>
      </p:pic>
      <p:grpSp>
        <p:nvGrpSpPr>
          <p:cNvPr id="18" name="Group 17">
            <a:extLst>
              <a:ext uri="{FF2B5EF4-FFF2-40B4-BE49-F238E27FC236}">
                <a16:creationId xmlns:a16="http://schemas.microsoft.com/office/drawing/2014/main" id="{9E223023-02E3-4EA5-9BD9-4A1CBB054281}"/>
              </a:ext>
            </a:extLst>
          </p:cNvPr>
          <p:cNvGrpSpPr/>
          <p:nvPr/>
        </p:nvGrpSpPr>
        <p:grpSpPr>
          <a:xfrm flipH="1">
            <a:off x="6719710" y="4416844"/>
            <a:ext cx="5176599" cy="2098860"/>
            <a:chOff x="539979" y="3808821"/>
            <a:chExt cx="5338429" cy="2098860"/>
          </a:xfrm>
        </p:grpSpPr>
        <p:cxnSp>
          <p:nvCxnSpPr>
            <p:cNvPr id="19" name="Straight Connector 18">
              <a:extLst>
                <a:ext uri="{FF2B5EF4-FFF2-40B4-BE49-F238E27FC236}">
                  <a16:creationId xmlns:a16="http://schemas.microsoft.com/office/drawing/2014/main" id="{AEDDC592-4A41-4B1C-B9E5-DDED682C6C89}"/>
                </a:ext>
              </a:extLst>
            </p:cNvPr>
            <p:cNvCxnSpPr>
              <a:cxnSpLocks/>
            </p:cNvCxnSpPr>
            <p:nvPr/>
          </p:nvCxnSpPr>
          <p:spPr>
            <a:xfrm>
              <a:off x="539979" y="3818075"/>
              <a:ext cx="5338429" cy="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6C4B9F3-F3E0-4066-9CDD-273E33C3CF6E}"/>
                </a:ext>
              </a:extLst>
            </p:cNvPr>
            <p:cNvCxnSpPr>
              <a:cxnSpLocks/>
            </p:cNvCxnSpPr>
            <p:nvPr/>
          </p:nvCxnSpPr>
          <p:spPr>
            <a:xfrm>
              <a:off x="5867032" y="3808821"/>
              <a:ext cx="0" cy="209886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grpSp>
      <p:pic>
        <p:nvPicPr>
          <p:cNvPr id="21" name="Picture 20">
            <a:hlinkClick r:id="rId27"/>
            <a:extLst>
              <a:ext uri="{FF2B5EF4-FFF2-40B4-BE49-F238E27FC236}">
                <a16:creationId xmlns:a16="http://schemas.microsoft.com/office/drawing/2014/main" id="{50BA84B7-445D-48D8-8C5E-CDC64CAE836C}"/>
              </a:ext>
            </a:extLst>
          </p:cNvPr>
          <p:cNvPicPr>
            <a:picLocks noChangeAspect="1"/>
          </p:cNvPicPr>
          <p:nvPr/>
        </p:nvPicPr>
        <p:blipFill>
          <a:blip r:embed="rId28"/>
          <a:stretch>
            <a:fillRect/>
          </a:stretch>
        </p:blipFill>
        <p:spPr>
          <a:xfrm>
            <a:off x="550141" y="1922776"/>
            <a:ext cx="2011680" cy="742903"/>
          </a:xfrm>
          <a:prstGeom prst="rect">
            <a:avLst/>
          </a:prstGeom>
        </p:spPr>
      </p:pic>
      <p:pic>
        <p:nvPicPr>
          <p:cNvPr id="22" name="Picture 21">
            <a:hlinkClick r:id="rId29"/>
            <a:extLst>
              <a:ext uri="{FF2B5EF4-FFF2-40B4-BE49-F238E27FC236}">
                <a16:creationId xmlns:a16="http://schemas.microsoft.com/office/drawing/2014/main" id="{9967C05B-E931-467C-9BAC-ADDDD04F0AA9}"/>
              </a:ext>
            </a:extLst>
          </p:cNvPr>
          <p:cNvPicPr>
            <a:picLocks noChangeAspect="1"/>
          </p:cNvPicPr>
          <p:nvPr/>
        </p:nvPicPr>
        <p:blipFill>
          <a:blip r:embed="rId30"/>
          <a:stretch>
            <a:fillRect/>
          </a:stretch>
        </p:blipFill>
        <p:spPr>
          <a:xfrm>
            <a:off x="2792746" y="1837027"/>
            <a:ext cx="1320437" cy="914400"/>
          </a:xfrm>
          <a:prstGeom prst="rect">
            <a:avLst/>
          </a:prstGeom>
        </p:spPr>
      </p:pic>
      <p:pic>
        <p:nvPicPr>
          <p:cNvPr id="23" name="Picture 22">
            <a:hlinkClick r:id="rId31"/>
            <a:extLst>
              <a:ext uri="{FF2B5EF4-FFF2-40B4-BE49-F238E27FC236}">
                <a16:creationId xmlns:a16="http://schemas.microsoft.com/office/drawing/2014/main" id="{4C70C713-84E3-4A2E-9773-FD22A0102A9F}"/>
              </a:ext>
            </a:extLst>
          </p:cNvPr>
          <p:cNvPicPr>
            <a:picLocks noChangeAspect="1"/>
          </p:cNvPicPr>
          <p:nvPr/>
        </p:nvPicPr>
        <p:blipFill rotWithShape="1">
          <a:blip r:embed="rId32"/>
          <a:srcRect l="4340" t="13842" r="3496" b="13213"/>
          <a:stretch/>
        </p:blipFill>
        <p:spPr>
          <a:xfrm>
            <a:off x="6184377" y="1751723"/>
            <a:ext cx="1371600" cy="1085008"/>
          </a:xfrm>
          <a:prstGeom prst="rect">
            <a:avLst/>
          </a:prstGeom>
        </p:spPr>
      </p:pic>
      <p:pic>
        <p:nvPicPr>
          <p:cNvPr id="24" name="Picture 23">
            <a:hlinkClick r:id="rId33"/>
            <a:extLst>
              <a:ext uri="{FF2B5EF4-FFF2-40B4-BE49-F238E27FC236}">
                <a16:creationId xmlns:a16="http://schemas.microsoft.com/office/drawing/2014/main" id="{702A2767-F0B1-46F4-8D2D-AB6CBEA5F88F}"/>
              </a:ext>
            </a:extLst>
          </p:cNvPr>
          <p:cNvPicPr>
            <a:picLocks noChangeAspect="1"/>
          </p:cNvPicPr>
          <p:nvPr/>
        </p:nvPicPr>
        <p:blipFill>
          <a:blip r:embed="rId34"/>
          <a:stretch>
            <a:fillRect/>
          </a:stretch>
        </p:blipFill>
        <p:spPr>
          <a:xfrm>
            <a:off x="7786902" y="1844263"/>
            <a:ext cx="1645920" cy="899928"/>
          </a:xfrm>
          <a:prstGeom prst="rect">
            <a:avLst/>
          </a:prstGeom>
        </p:spPr>
      </p:pic>
      <p:pic>
        <p:nvPicPr>
          <p:cNvPr id="25" name="Picture 24">
            <a:hlinkClick r:id="rId35"/>
            <a:extLst>
              <a:ext uri="{FF2B5EF4-FFF2-40B4-BE49-F238E27FC236}">
                <a16:creationId xmlns:a16="http://schemas.microsoft.com/office/drawing/2014/main" id="{BEA178C6-41B5-482F-B358-3A5DCA985BC0}"/>
              </a:ext>
            </a:extLst>
          </p:cNvPr>
          <p:cNvPicPr>
            <a:picLocks noChangeAspect="1"/>
          </p:cNvPicPr>
          <p:nvPr/>
        </p:nvPicPr>
        <p:blipFill>
          <a:blip r:embed="rId36"/>
          <a:stretch>
            <a:fillRect/>
          </a:stretch>
        </p:blipFill>
        <p:spPr>
          <a:xfrm>
            <a:off x="6002948" y="3202314"/>
            <a:ext cx="2445950" cy="603504"/>
          </a:xfrm>
          <a:prstGeom prst="rect">
            <a:avLst/>
          </a:prstGeom>
        </p:spPr>
      </p:pic>
      <p:pic>
        <p:nvPicPr>
          <p:cNvPr id="26" name="Picture 25">
            <a:hlinkClick r:id="rId37"/>
            <a:extLst>
              <a:ext uri="{FF2B5EF4-FFF2-40B4-BE49-F238E27FC236}">
                <a16:creationId xmlns:a16="http://schemas.microsoft.com/office/drawing/2014/main" id="{041D82DA-6A1C-479B-AFD1-8C8F2BC0E7E5}"/>
              </a:ext>
            </a:extLst>
          </p:cNvPr>
          <p:cNvPicPr>
            <a:picLocks noChangeAspect="1"/>
          </p:cNvPicPr>
          <p:nvPr/>
        </p:nvPicPr>
        <p:blipFill>
          <a:blip r:embed="rId38"/>
          <a:stretch>
            <a:fillRect/>
          </a:stretch>
        </p:blipFill>
        <p:spPr>
          <a:xfrm>
            <a:off x="8690466" y="2914278"/>
            <a:ext cx="1250305" cy="1179576"/>
          </a:xfrm>
          <a:prstGeom prst="rect">
            <a:avLst/>
          </a:prstGeom>
        </p:spPr>
      </p:pic>
      <p:pic>
        <p:nvPicPr>
          <p:cNvPr id="27" name="Picture 26">
            <a:hlinkClick r:id="rId39"/>
            <a:extLst>
              <a:ext uri="{FF2B5EF4-FFF2-40B4-BE49-F238E27FC236}">
                <a16:creationId xmlns:a16="http://schemas.microsoft.com/office/drawing/2014/main" id="{59EE34FF-AAFD-4B1E-A014-BC0762C88919}"/>
              </a:ext>
            </a:extLst>
          </p:cNvPr>
          <p:cNvPicPr>
            <a:picLocks noChangeAspect="1"/>
          </p:cNvPicPr>
          <p:nvPr/>
        </p:nvPicPr>
        <p:blipFill>
          <a:blip r:embed="rId40"/>
          <a:stretch>
            <a:fillRect/>
          </a:stretch>
        </p:blipFill>
        <p:spPr>
          <a:xfrm>
            <a:off x="10182340" y="3001146"/>
            <a:ext cx="1465653" cy="1005840"/>
          </a:xfrm>
          <a:prstGeom prst="rect">
            <a:avLst/>
          </a:prstGeom>
        </p:spPr>
      </p:pic>
    </p:spTree>
    <p:extLst>
      <p:ext uri="{BB962C8B-B14F-4D97-AF65-F5344CB8AC3E}">
        <p14:creationId xmlns:p14="http://schemas.microsoft.com/office/powerpoint/2010/main" val="2163386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253B916-F12A-40C2-8B35-17F149C4A278}"/>
              </a:ext>
            </a:extLst>
          </p:cNvPr>
          <p:cNvSpPr>
            <a:spLocks noGrp="1"/>
          </p:cNvSpPr>
          <p:nvPr>
            <p:ph type="title"/>
          </p:nvPr>
        </p:nvSpPr>
        <p:spPr/>
        <p:txBody>
          <a:bodyPr anchor="b">
            <a:normAutofit/>
          </a:bodyPr>
          <a:lstStyle/>
          <a:p>
            <a:r>
              <a:rPr lang="en-US" sz="6000" dirty="0" err="1">
                <a:solidFill>
                  <a:schemeClr val="bg1"/>
                </a:solidFill>
              </a:rPr>
              <a:t>Estudiantes</a:t>
            </a:r>
            <a:r>
              <a:rPr lang="en-US" sz="6000" dirty="0">
                <a:solidFill>
                  <a:schemeClr val="bg1"/>
                </a:solidFill>
              </a:rPr>
              <a:t> con </a:t>
            </a:r>
            <a:r>
              <a:rPr lang="en-US" sz="6000" dirty="0" err="1">
                <a:solidFill>
                  <a:schemeClr val="bg1"/>
                </a:solidFill>
              </a:rPr>
              <a:t>Disabilidades</a:t>
            </a:r>
            <a:endParaRPr lang="en-US" sz="6000" dirty="0">
              <a:solidFill>
                <a:schemeClr val="bg1"/>
              </a:solidFill>
            </a:endParaRPr>
          </a:p>
        </p:txBody>
      </p:sp>
    </p:spTree>
    <p:extLst>
      <p:ext uri="{BB962C8B-B14F-4D97-AF65-F5344CB8AC3E}">
        <p14:creationId xmlns:p14="http://schemas.microsoft.com/office/powerpoint/2010/main" val="2221025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04E115A-8F77-4986-9198-BC81A69BF6CC}"/>
              </a:ext>
            </a:extLst>
          </p:cNvPr>
          <p:cNvSpPr>
            <a:spLocks noGrp="1"/>
          </p:cNvSpPr>
          <p:nvPr>
            <p:ph type="body" sz="half" idx="2"/>
          </p:nvPr>
        </p:nvSpPr>
        <p:spPr>
          <a:xfrm>
            <a:off x="839788" y="1518075"/>
            <a:ext cx="4429125" cy="4960620"/>
          </a:xfrm>
        </p:spPr>
        <p:txBody>
          <a:bodyPr>
            <a:normAutofit fontScale="92500" lnSpcReduction="20000"/>
          </a:bodyPr>
          <a:lstStyle/>
          <a:p>
            <a:r>
              <a:rPr lang="en-US" sz="2800" dirty="0"/>
              <a:t>C</a:t>
            </a:r>
            <a:r>
              <a:rPr lang="es-MX" sz="2800" dirty="0"/>
              <a:t>ualquier forma de educación después de la </a:t>
            </a:r>
            <a:r>
              <a:rPr lang="es-MX" sz="2800" dirty="0" err="1"/>
              <a:t>high</a:t>
            </a:r>
            <a:r>
              <a:rPr lang="es-MX" sz="2800" dirty="0"/>
              <a:t> </a:t>
            </a:r>
            <a:r>
              <a:rPr lang="es-MX" sz="2800" dirty="0" err="1"/>
              <a:t>school</a:t>
            </a:r>
            <a:endParaRPr lang="es-MX" sz="2800" dirty="0"/>
          </a:p>
          <a:p>
            <a:pPr marL="457200" indent="-457200">
              <a:buFont typeface="Arial" panose="020B0604020202020204" pitchFamily="34" charset="0"/>
              <a:buChar char="•"/>
            </a:pPr>
            <a:r>
              <a:rPr lang="es-MX" sz="2800" dirty="0"/>
              <a:t>Universidad técnica</a:t>
            </a:r>
          </a:p>
          <a:p>
            <a:pPr marL="457200" indent="-457200">
              <a:buFont typeface="Arial" panose="020B0604020202020204" pitchFamily="34" charset="0"/>
              <a:buChar char="•"/>
            </a:pPr>
            <a:r>
              <a:rPr lang="es-MX" sz="2800" dirty="0"/>
              <a:t>Universidad de dos años</a:t>
            </a:r>
          </a:p>
          <a:p>
            <a:pPr marL="457200" indent="-457200">
              <a:buFont typeface="Arial" panose="020B0604020202020204" pitchFamily="34" charset="0"/>
              <a:buChar char="•"/>
            </a:pPr>
            <a:r>
              <a:rPr lang="es-MX" sz="2800" dirty="0"/>
              <a:t>Universidad de cuatro años</a:t>
            </a:r>
          </a:p>
          <a:p>
            <a:endParaRPr lang="es-MX" sz="2800" dirty="0"/>
          </a:p>
          <a:p>
            <a:r>
              <a:rPr lang="es-MX" sz="2800" dirty="0"/>
              <a:t>Formas de educación:</a:t>
            </a:r>
          </a:p>
          <a:p>
            <a:pPr marL="457200" indent="-457200">
              <a:buFont typeface="Arial" panose="020B0604020202020204" pitchFamily="34" charset="0"/>
              <a:buChar char="•"/>
            </a:pPr>
            <a:r>
              <a:rPr lang="es-MX" sz="2800" dirty="0"/>
              <a:t>Certificados y otras credenciales</a:t>
            </a:r>
          </a:p>
          <a:p>
            <a:pPr marL="457200" indent="-457200">
              <a:buFont typeface="Arial" panose="020B0604020202020204" pitchFamily="34" charset="0"/>
              <a:buChar char="•"/>
            </a:pPr>
            <a:r>
              <a:rPr lang="es-MX" sz="2800" dirty="0"/>
              <a:t>Título de asociado</a:t>
            </a:r>
          </a:p>
          <a:p>
            <a:pPr marL="457200" indent="-457200">
              <a:buFont typeface="Arial" panose="020B0604020202020204" pitchFamily="34" charset="0"/>
              <a:buChar char="•"/>
            </a:pPr>
            <a:r>
              <a:rPr lang="es-MX" sz="2800" dirty="0"/>
              <a:t>Licenciatura</a:t>
            </a:r>
          </a:p>
          <a:p>
            <a:pPr marL="457200" indent="-457200">
              <a:buFont typeface="Arial" panose="020B0604020202020204" pitchFamily="34" charset="0"/>
              <a:buChar char="•"/>
            </a:pPr>
            <a:r>
              <a:rPr lang="en-US" sz="2800" dirty="0" err="1"/>
              <a:t>Maestr</a:t>
            </a:r>
            <a:r>
              <a:rPr lang="es-MX" sz="2800" dirty="0"/>
              <a:t>í</a:t>
            </a:r>
            <a:r>
              <a:rPr lang="en-US" sz="2800" dirty="0"/>
              <a:t>as y </a:t>
            </a:r>
            <a:r>
              <a:rPr lang="es-MX" sz="2800" dirty="0"/>
              <a:t>títulos profesionales</a:t>
            </a:r>
          </a:p>
          <a:p>
            <a:endParaRPr lang="es-MX" sz="2800" dirty="0">
              <a:highlight>
                <a:srgbClr val="FFC845"/>
              </a:highlight>
            </a:endParaRPr>
          </a:p>
          <a:p>
            <a:endParaRPr lang="es-MX" sz="2800" dirty="0">
              <a:highlight>
                <a:srgbClr val="FFC845"/>
              </a:highlight>
            </a:endParaRPr>
          </a:p>
        </p:txBody>
      </p:sp>
      <p:sp>
        <p:nvSpPr>
          <p:cNvPr id="4" name="Title 3">
            <a:extLst>
              <a:ext uri="{FF2B5EF4-FFF2-40B4-BE49-F238E27FC236}">
                <a16:creationId xmlns:a16="http://schemas.microsoft.com/office/drawing/2014/main" id="{84EE4D70-892A-4B7A-99A9-4710A8B68F7D}"/>
              </a:ext>
            </a:extLst>
          </p:cNvPr>
          <p:cNvSpPr>
            <a:spLocks noGrp="1"/>
          </p:cNvSpPr>
          <p:nvPr>
            <p:ph type="title"/>
          </p:nvPr>
        </p:nvSpPr>
        <p:spPr>
          <a:xfrm>
            <a:off x="839788" y="203804"/>
            <a:ext cx="4257992" cy="1110645"/>
          </a:xfrm>
        </p:spPr>
        <p:txBody>
          <a:bodyPr anchor="ctr">
            <a:normAutofit fontScale="90000"/>
          </a:bodyPr>
          <a:lstStyle/>
          <a:p>
            <a:r>
              <a:rPr lang="es-MX" sz="4400" dirty="0"/>
              <a:t>¿Qué es educación superior?</a:t>
            </a:r>
          </a:p>
        </p:txBody>
      </p:sp>
      <p:pic>
        <p:nvPicPr>
          <p:cNvPr id="2" name="Picture 1">
            <a:extLst>
              <a:ext uri="{FF2B5EF4-FFF2-40B4-BE49-F238E27FC236}">
                <a16:creationId xmlns:a16="http://schemas.microsoft.com/office/drawing/2014/main" id="{1DCC663D-7485-40C4-9C4D-B5F13983D549}"/>
              </a:ext>
            </a:extLst>
          </p:cNvPr>
          <p:cNvPicPr>
            <a:picLocks noChangeAspect="1"/>
          </p:cNvPicPr>
          <p:nvPr/>
        </p:nvPicPr>
        <p:blipFill>
          <a:blip r:embed="rId3"/>
          <a:stretch>
            <a:fillRect/>
          </a:stretch>
        </p:blipFill>
        <p:spPr>
          <a:xfrm>
            <a:off x="5392234" y="203804"/>
            <a:ext cx="6546569" cy="6274891"/>
          </a:xfrm>
          <a:prstGeom prst="rect">
            <a:avLst/>
          </a:prstGeom>
        </p:spPr>
      </p:pic>
    </p:spTree>
    <p:extLst>
      <p:ext uri="{BB962C8B-B14F-4D97-AF65-F5344CB8AC3E}">
        <p14:creationId xmlns:p14="http://schemas.microsoft.com/office/powerpoint/2010/main" val="1204200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F2E3B60-CD74-4F69-A12E-10EAD6FBA401}"/>
              </a:ext>
            </a:extLst>
          </p:cNvPr>
          <p:cNvSpPr txBox="1"/>
          <p:nvPr/>
        </p:nvSpPr>
        <p:spPr>
          <a:xfrm>
            <a:off x="6412089" y="6123543"/>
            <a:ext cx="54124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prstClr val="black"/>
                </a:solidFill>
                <a:latin typeface="Calibri" panose="020F0502020204030204" pitchFamily="34" charset="0"/>
                <a:ea typeface="Roboto"/>
                <a:cs typeface="Calibri" panose="020F0502020204030204" pitchFamily="34" charset="0"/>
                <a:sym typeface="Roboto"/>
              </a:rPr>
              <a:t>Fuente</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Roboto"/>
                <a:cs typeface="Calibri" panose="020F0502020204030204" pitchFamily="34" charset="0"/>
                <a:sym typeface="Roboto"/>
              </a:rPr>
              <a:t>:  </a:t>
            </a:r>
            <a:r>
              <a:rPr kumimoji="0" lang="en-US" sz="1600" b="0" i="1" u="sng" strike="noStrike" kern="1200" cap="none" spc="0" normalizeH="0" baseline="0" noProof="0" dirty="0">
                <a:ln>
                  <a:noFill/>
                </a:ln>
                <a:solidFill>
                  <a:srgbClr val="0563C1"/>
                </a:solidFill>
                <a:effectLst/>
                <a:uLnTx/>
                <a:uFillTx/>
                <a:latin typeface="Calibri" panose="020F0502020204030204" pitchFamily="34" charset="0"/>
                <a:ea typeface="Roboto"/>
                <a:cs typeface="Calibri" panose="020F0502020204030204" pitchFamily="34" charset="0"/>
                <a:sym typeface="Roboto"/>
                <a:hlinkClick r:id="rId3">
                  <a:extLst>
                    <a:ext uri="{A12FA001-AC4F-418D-AE19-62706E023703}">
                      <ahyp:hlinkClr xmlns:ahyp="http://schemas.microsoft.com/office/drawing/2018/hyperlinkcolor" val="tx"/>
                    </a:ext>
                  </a:extLst>
                </a:hlinkClick>
              </a:rPr>
              <a:t>https://www.parentcenterhub.org/accommodations/</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Placeholder 5">
            <a:extLst>
              <a:ext uri="{FF2B5EF4-FFF2-40B4-BE49-F238E27FC236}">
                <a16:creationId xmlns:a16="http://schemas.microsoft.com/office/drawing/2014/main" id="{C5837F12-A089-4AF9-8E54-38F0E20CA394}"/>
              </a:ext>
            </a:extLst>
          </p:cNvPr>
          <p:cNvSpPr txBox="1">
            <a:spLocks/>
          </p:cNvSpPr>
          <p:nvPr/>
        </p:nvSpPr>
        <p:spPr>
          <a:xfrm>
            <a:off x="6172200" y="2602778"/>
            <a:ext cx="5243187" cy="35948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600" dirty="0"/>
              <a:t>Se realizan adaptaciones en los campus universitarios para crear accesibilidad para los estudiantes con discapacidades, pero no se realizan ajustes a los requisitos del curso ni al plan de estudios</a:t>
            </a:r>
          </a:p>
          <a:p>
            <a:pPr lvl="1"/>
            <a:r>
              <a:rPr lang="es-MX" sz="1600" dirty="0">
                <a:latin typeface="Calibri" panose="020F0502020204030204" pitchFamily="34" charset="0"/>
                <a:ea typeface="Roboto"/>
                <a:cs typeface="Calibri" panose="020F0502020204030204" pitchFamily="34" charset="0"/>
                <a:sym typeface="Roboto"/>
              </a:rPr>
              <a:t>Por ejemplo, tutorías especializadas, audiolibros/grabados, anotadores de clases, asientos preferenciales, apuntes de conferencias, guías de estudio, etc.</a:t>
            </a:r>
            <a:endParaRPr lang="en-US" sz="2667" u="sng" dirty="0">
              <a:solidFill>
                <a:schemeClr val="hlink"/>
              </a:solidFill>
              <a:highlight>
                <a:srgbClr val="FFFF00"/>
              </a:highlight>
              <a:latin typeface="Calibri" panose="020F0502020204030204" pitchFamily="34" charset="0"/>
              <a:ea typeface="Roboto"/>
              <a:cs typeface="Calibri" panose="020F0502020204030204" pitchFamily="34" charset="0"/>
              <a:sym typeface="Roboto"/>
            </a:endParaRPr>
          </a:p>
          <a:p>
            <a:pPr marL="186262" indent="0" algn="r">
              <a:buFont typeface="Arial" panose="020B0604020202020204" pitchFamily="34" charset="0"/>
              <a:buNone/>
            </a:pPr>
            <a:endParaRPr lang="en-US" sz="1600" u="sng" dirty="0">
              <a:solidFill>
                <a:schemeClr val="hlink"/>
              </a:solidFill>
              <a:highlight>
                <a:srgbClr val="FFFF00"/>
              </a:highlight>
              <a:latin typeface="Calibri" panose="020F0502020204030204" pitchFamily="34" charset="0"/>
              <a:ea typeface="Roboto"/>
              <a:cs typeface="Calibri" panose="020F0502020204030204" pitchFamily="34" charset="0"/>
              <a:sym typeface="Roboto"/>
              <a:hlinkClick r:id="rId3">
                <a:extLst>
                  <a:ext uri="{A12FA001-AC4F-418D-AE19-62706E023703}">
                    <ahyp:hlinkClr xmlns:ahyp="http://schemas.microsoft.com/office/drawing/2018/hyperlinkcolor" val="tx"/>
                  </a:ext>
                </a:extLst>
              </a:hlinkClick>
            </a:endParaRPr>
          </a:p>
        </p:txBody>
      </p:sp>
      <p:sp>
        <p:nvSpPr>
          <p:cNvPr id="8" name="Text Placeholder 4">
            <a:extLst>
              <a:ext uri="{FF2B5EF4-FFF2-40B4-BE49-F238E27FC236}">
                <a16:creationId xmlns:a16="http://schemas.microsoft.com/office/drawing/2014/main" id="{CF82F7C6-E21B-442B-8858-50A90156C407}"/>
              </a:ext>
            </a:extLst>
          </p:cNvPr>
          <p:cNvSpPr txBox="1">
            <a:spLocks/>
          </p:cNvSpPr>
          <p:nvPr/>
        </p:nvSpPr>
        <p:spPr>
          <a:xfrm>
            <a:off x="6172200" y="1778867"/>
            <a:ext cx="5486400" cy="8240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t>Acomodaciones</a:t>
            </a:r>
            <a:r>
              <a:rPr lang="en-US" b="1" dirty="0"/>
              <a:t>: </a:t>
            </a:r>
            <a:r>
              <a:rPr lang="en-US" b="1" dirty="0" err="1"/>
              <a:t>Educación</a:t>
            </a:r>
            <a:r>
              <a:rPr lang="en-US" b="1" dirty="0"/>
              <a:t> superior</a:t>
            </a:r>
          </a:p>
        </p:txBody>
      </p:sp>
      <p:sp>
        <p:nvSpPr>
          <p:cNvPr id="7" name="Text Placeholder 3">
            <a:extLst>
              <a:ext uri="{FF2B5EF4-FFF2-40B4-BE49-F238E27FC236}">
                <a16:creationId xmlns:a16="http://schemas.microsoft.com/office/drawing/2014/main" id="{27E054C9-22F5-4778-A910-6D495AD56EF0}"/>
              </a:ext>
            </a:extLst>
          </p:cNvPr>
          <p:cNvSpPr txBox="1">
            <a:spLocks/>
          </p:cNvSpPr>
          <p:nvPr/>
        </p:nvSpPr>
        <p:spPr>
          <a:xfrm>
            <a:off x="839788" y="2602779"/>
            <a:ext cx="5157600" cy="3684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600" dirty="0"/>
              <a:t>Se realizan modificaciones a las tareas y al plan de estudios para cumplir con los requisitos de acceso gratuito a la educación de publicaciones, también conocido como FAPE, en la educación secundaria</a:t>
            </a:r>
          </a:p>
          <a:p>
            <a:pPr lvl="1"/>
            <a:r>
              <a:rPr lang="es-MX" sz="1600" dirty="0"/>
              <a:t>Por ejemplo, un número reducido de preguntas en las tareas, reducción de temas tratados en clase, uso de una lista de palabras o una lista de fórmulas matemáticas</a:t>
            </a:r>
            <a:endParaRPr lang="en-US" sz="2667" dirty="0">
              <a:highlight>
                <a:srgbClr val="FFFF00"/>
              </a:highlight>
            </a:endParaRPr>
          </a:p>
        </p:txBody>
      </p:sp>
      <p:sp>
        <p:nvSpPr>
          <p:cNvPr id="6" name="Text Placeholder 2">
            <a:extLst>
              <a:ext uri="{FF2B5EF4-FFF2-40B4-BE49-F238E27FC236}">
                <a16:creationId xmlns:a16="http://schemas.microsoft.com/office/drawing/2014/main" id="{F74A9A1E-480F-4BBB-9D29-A70EE6220EF1}"/>
              </a:ext>
            </a:extLst>
          </p:cNvPr>
          <p:cNvSpPr txBox="1">
            <a:spLocks/>
          </p:cNvSpPr>
          <p:nvPr/>
        </p:nvSpPr>
        <p:spPr>
          <a:xfrm>
            <a:off x="839788" y="1778867"/>
            <a:ext cx="5157600" cy="8240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t>Modificaciones</a:t>
            </a:r>
            <a:r>
              <a:rPr lang="en-US" b="1" dirty="0"/>
              <a:t>: </a:t>
            </a:r>
            <a:r>
              <a:rPr lang="en-US" b="1" dirty="0" err="1"/>
              <a:t>Grados</a:t>
            </a:r>
            <a:r>
              <a:rPr lang="en-US" b="1" dirty="0"/>
              <a:t> K-12</a:t>
            </a:r>
          </a:p>
        </p:txBody>
      </p:sp>
      <p:sp>
        <p:nvSpPr>
          <p:cNvPr id="5" name="Title 1">
            <a:extLst>
              <a:ext uri="{FF2B5EF4-FFF2-40B4-BE49-F238E27FC236}">
                <a16:creationId xmlns:a16="http://schemas.microsoft.com/office/drawing/2014/main" id="{C2B5FB73-AC48-4FBD-8291-A9CFEAD7CCA1}"/>
              </a:ext>
            </a:extLst>
          </p:cNvPr>
          <p:cNvSpPr>
            <a:spLocks noGrp="1"/>
          </p:cNvSpPr>
          <p:nvPr>
            <p:ph type="title"/>
          </p:nvPr>
        </p:nvSpPr>
        <p:spPr>
          <a:xfrm>
            <a:off x="839788" y="365125"/>
            <a:ext cx="10515600" cy="1325563"/>
          </a:xfrm>
        </p:spPr>
        <p:txBody>
          <a:bodyPr/>
          <a:lstStyle/>
          <a:p>
            <a:r>
              <a:rPr lang="en-US" dirty="0" err="1"/>
              <a:t>Modificaciones</a:t>
            </a:r>
            <a:r>
              <a:rPr lang="en" dirty="0"/>
              <a:t> vs. </a:t>
            </a:r>
            <a:r>
              <a:rPr lang="en-US" dirty="0" err="1"/>
              <a:t>Acomodaciones</a:t>
            </a:r>
            <a:endParaRPr lang="en-US" dirty="0">
              <a:solidFill>
                <a:srgbClr val="DC4405"/>
              </a:solidFill>
            </a:endParaRPr>
          </a:p>
        </p:txBody>
      </p:sp>
    </p:spTree>
    <p:extLst>
      <p:ext uri="{BB962C8B-B14F-4D97-AF65-F5344CB8AC3E}">
        <p14:creationId xmlns:p14="http://schemas.microsoft.com/office/powerpoint/2010/main" val="2083959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1;p26">
            <a:extLst>
              <a:ext uri="{FF2B5EF4-FFF2-40B4-BE49-F238E27FC236}">
                <a16:creationId xmlns:a16="http://schemas.microsoft.com/office/drawing/2014/main" id="{05EC34D9-876B-421F-98B8-449A87F4303A}"/>
              </a:ext>
            </a:extLst>
          </p:cNvPr>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es-MX">
                <a:solidFill>
                  <a:srgbClr val="DC4405"/>
                </a:solidFill>
              </a:rPr>
              <a:t>La forma de FERPA:</a:t>
            </a:r>
            <a:r>
              <a:rPr lang="es-MX" b="0"/>
              <a:t> Forma de divulgación de información del estudiante</a:t>
            </a:r>
            <a:endParaRPr lang="es-MX">
              <a:solidFill>
                <a:srgbClr val="DC4405"/>
              </a:solidFill>
            </a:endParaRPr>
          </a:p>
        </p:txBody>
      </p:sp>
      <p:sp>
        <p:nvSpPr>
          <p:cNvPr id="5" name="Google Shape;152;p26">
            <a:extLst>
              <a:ext uri="{FF2B5EF4-FFF2-40B4-BE49-F238E27FC236}">
                <a16:creationId xmlns:a16="http://schemas.microsoft.com/office/drawing/2014/main" id="{A8F2528B-AE34-452F-ADDB-1FA2AD354EDC}"/>
              </a:ext>
            </a:extLst>
          </p:cNvPr>
          <p:cNvSpPr txBox="1">
            <a:spLocks/>
          </p:cNvSpPr>
          <p:nvPr/>
        </p:nvSpPr>
        <p:spPr>
          <a:xfrm>
            <a:off x="838200" y="1690735"/>
            <a:ext cx="10515600" cy="4826000"/>
          </a:xfrm>
          <a:prstGeom prst="rect">
            <a:avLst/>
          </a:prstGeom>
        </p:spPr>
        <p:txBody>
          <a:bodyPr spcFirstLastPara="1" vert="horz" wrap="square"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5463" indent="0">
              <a:spcBef>
                <a:spcPts val="1067"/>
              </a:spcBef>
              <a:buSzPct val="70000"/>
              <a:buNone/>
            </a:pPr>
            <a:r>
              <a:rPr lang="es-MX" sz="2000" b="1" i="1" dirty="0">
                <a:solidFill>
                  <a:srgbClr val="030A13"/>
                </a:solidFill>
              </a:rPr>
              <a:t>“FERPA da a los padres ciertos derechos con respecto a los registros educativos de sus hijos. Estos derechos se transfieren al estudiante cuando cumple 18 años o asiste a una escuela superior al nivel de la escuela secundaria”– Una cita del EE.UU. Departamento de Educación traducida del ingles al español por la oficina de USHE</a:t>
            </a:r>
            <a:br>
              <a:rPr lang="es-MX" sz="2000" b="1" i="1" dirty="0">
                <a:solidFill>
                  <a:srgbClr val="030A13"/>
                </a:solidFill>
              </a:rPr>
            </a:br>
            <a:endParaRPr lang="es-MX" sz="2000" b="1" i="1" dirty="0">
              <a:solidFill>
                <a:srgbClr val="030A13"/>
              </a:solidFill>
            </a:endParaRPr>
          </a:p>
          <a:p>
            <a:pPr marL="609585" indent="-474121">
              <a:spcBef>
                <a:spcPts val="0"/>
              </a:spcBef>
              <a:buSzPct val="70000"/>
              <a:buFont typeface="Calibri"/>
              <a:buChar char="•"/>
            </a:pPr>
            <a:r>
              <a:rPr lang="es-MX" sz="2400" dirty="0"/>
              <a:t>El estudiante tiene que pedir la forma, el padre no puede hacerlo</a:t>
            </a:r>
          </a:p>
          <a:p>
            <a:pPr marL="1066785" lvl="1" indent="-474121">
              <a:spcBef>
                <a:spcPts val="0"/>
              </a:spcBef>
              <a:buSzPct val="70000"/>
              <a:buFont typeface="Calibri"/>
              <a:buChar char="•"/>
            </a:pPr>
            <a:r>
              <a:rPr lang="es-MX" sz="2000" dirty="0"/>
              <a:t>El estudiante tiene que escoger y estar de acuerdo con quien puede recibir los registros o expediente educativo</a:t>
            </a:r>
          </a:p>
          <a:p>
            <a:pPr marL="609585" indent="-474121">
              <a:spcBef>
                <a:spcPts val="0"/>
              </a:spcBef>
              <a:buSzPct val="70000"/>
              <a:buFont typeface="Calibri"/>
              <a:buChar char="•"/>
            </a:pPr>
            <a:r>
              <a:rPr lang="es-MX" sz="2400" dirty="0"/>
              <a:t>Esto puede ser muy útil para estudiantes que tienen planes para aplazar</a:t>
            </a:r>
          </a:p>
          <a:p>
            <a:pPr marL="1066785" lvl="1" indent="-474121">
              <a:spcBef>
                <a:spcPts val="0"/>
              </a:spcBef>
              <a:buSzPct val="70000"/>
              <a:buFont typeface="Calibri"/>
              <a:buChar char="•"/>
            </a:pPr>
            <a:r>
              <a:rPr lang="es-MX" sz="2000" dirty="0"/>
              <a:t>Por ejemplo, servicio militar, misión eclesiástica, servicio humanitario, etc.</a:t>
            </a:r>
            <a:endParaRPr lang="es-MX" dirty="0"/>
          </a:p>
          <a:p>
            <a:pPr marL="135463" indent="0">
              <a:spcBef>
                <a:spcPts val="0"/>
              </a:spcBef>
              <a:buSzPct val="70000"/>
              <a:buFont typeface="Arial" panose="020B0604020202020204" pitchFamily="34" charset="0"/>
              <a:buNone/>
            </a:pPr>
            <a:endParaRPr lang="es-MX" sz="2400" dirty="0"/>
          </a:p>
          <a:p>
            <a:pPr marL="135463" indent="0">
              <a:spcBef>
                <a:spcPts val="0"/>
              </a:spcBef>
              <a:buSzPct val="70000"/>
              <a:buFont typeface="Arial" panose="020B0604020202020204" pitchFamily="34" charset="0"/>
              <a:buNone/>
            </a:pPr>
            <a:r>
              <a:rPr lang="es-MX" sz="2400" dirty="0"/>
              <a:t>Recuerde que, si quiere que un adulto confiado esté involucrado con la información, reuniones, y conversaciones sobre su experiencia en la universidad, debe firmar esta forma</a:t>
            </a:r>
          </a:p>
        </p:txBody>
      </p:sp>
      <p:sp>
        <p:nvSpPr>
          <p:cNvPr id="6" name="TextBox 5">
            <a:extLst>
              <a:ext uri="{FF2B5EF4-FFF2-40B4-BE49-F238E27FC236}">
                <a16:creationId xmlns:a16="http://schemas.microsoft.com/office/drawing/2014/main" id="{412E02D1-A974-4842-AC13-E322391B5356}"/>
              </a:ext>
            </a:extLst>
          </p:cNvPr>
          <p:cNvSpPr txBox="1"/>
          <p:nvPr/>
        </p:nvSpPr>
        <p:spPr>
          <a:xfrm>
            <a:off x="5102578" y="6347458"/>
            <a:ext cx="6720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1"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Fuente: </a:t>
            </a:r>
            <a:r>
              <a:rPr kumimoji="0" lang="es-MX" sz="1600" b="0" i="1" u="sng" strike="noStrike" kern="1200" cap="none" spc="0" normalizeH="0" baseline="0" dirty="0">
                <a:ln>
                  <a:noFill/>
                </a:ln>
                <a:solidFill>
                  <a:srgbClr val="2200CC"/>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https://www2.ed.gov/policy/gen/guid/fpco/ferpa/index.html</a:t>
            </a:r>
            <a:r>
              <a:rPr kumimoji="0" lang="es-MX" sz="1600" b="0" i="1"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1495396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50F6EC11-3B85-4B4E-AC2D-3E7A0F031646}"/>
              </a:ext>
            </a:extLst>
          </p:cNvPr>
          <p:cNvPicPr>
            <a:picLocks noChangeAspect="1"/>
          </p:cNvPicPr>
          <p:nvPr/>
        </p:nvPicPr>
        <p:blipFill rotWithShape="1">
          <a:blip r:embed="rId4">
            <a:extLst>
              <a:ext uri="{28A0092B-C50C-407E-A947-70E740481C1C}">
                <a14:useLocalDpi xmlns:a14="http://schemas.microsoft.com/office/drawing/2010/main" val="0"/>
              </a:ext>
            </a:extLst>
          </a:blip>
          <a:srcRect l="7534" t="8273" r="7548" b="9025"/>
          <a:stretch/>
        </p:blipFill>
        <p:spPr>
          <a:xfrm>
            <a:off x="8185323" y="5243716"/>
            <a:ext cx="1234440" cy="1202266"/>
          </a:xfrm>
          <a:prstGeom prst="rect">
            <a:avLst/>
          </a:prstGeom>
        </p:spPr>
      </p:pic>
      <p:sp>
        <p:nvSpPr>
          <p:cNvPr id="4" name="Title 1">
            <a:extLst>
              <a:ext uri="{FF2B5EF4-FFF2-40B4-BE49-F238E27FC236}">
                <a16:creationId xmlns:a16="http://schemas.microsoft.com/office/drawing/2014/main" id="{483CCCD8-3012-44A6-B708-491A3A7CA6D4}"/>
              </a:ext>
            </a:extLst>
          </p:cNvPr>
          <p:cNvSpPr>
            <a:spLocks noGrp="1"/>
          </p:cNvSpPr>
          <p:nvPr>
            <p:ph type="title"/>
          </p:nvPr>
        </p:nvSpPr>
        <p:spPr>
          <a:xfrm>
            <a:off x="525648" y="110878"/>
            <a:ext cx="10515600" cy="1325563"/>
          </a:xfrm>
        </p:spPr>
        <p:txBody>
          <a:bodyPr/>
          <a:lstStyle/>
          <a:p>
            <a:r>
              <a:rPr lang="en-US" dirty="0" err="1"/>
              <a:t>Centros</a:t>
            </a:r>
            <a:r>
              <a:rPr lang="en-US" dirty="0"/>
              <a:t> para </a:t>
            </a:r>
            <a:r>
              <a:rPr lang="en-US" dirty="0" err="1"/>
              <a:t>estudiantes</a:t>
            </a:r>
            <a:r>
              <a:rPr lang="en-US" dirty="0"/>
              <a:t> con </a:t>
            </a:r>
            <a:r>
              <a:rPr lang="en-US" dirty="0" err="1"/>
              <a:t>diabilidades</a:t>
            </a:r>
            <a:endParaRPr lang="en-US" dirty="0">
              <a:solidFill>
                <a:srgbClr val="DC4405"/>
              </a:solidFill>
            </a:endParaRPr>
          </a:p>
        </p:txBody>
      </p:sp>
      <p:pic>
        <p:nvPicPr>
          <p:cNvPr id="5" name="Picture 4">
            <a:hlinkClick r:id="rId5"/>
            <a:extLst>
              <a:ext uri="{FF2B5EF4-FFF2-40B4-BE49-F238E27FC236}">
                <a16:creationId xmlns:a16="http://schemas.microsoft.com/office/drawing/2014/main" id="{546A24B3-0BE5-40AB-A6E8-8290231AE2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3745" y="1920501"/>
            <a:ext cx="1984248" cy="747453"/>
          </a:xfrm>
          <a:prstGeom prst="rect">
            <a:avLst/>
          </a:prstGeom>
        </p:spPr>
      </p:pic>
      <p:pic>
        <p:nvPicPr>
          <p:cNvPr id="6" name="Picture 5">
            <a:hlinkClick r:id="rId7"/>
            <a:extLst>
              <a:ext uri="{FF2B5EF4-FFF2-40B4-BE49-F238E27FC236}">
                <a16:creationId xmlns:a16="http://schemas.microsoft.com/office/drawing/2014/main" id="{0198BF12-9AAF-4805-9092-5069BD0836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886" y="3182079"/>
            <a:ext cx="2322576" cy="643975"/>
          </a:xfrm>
          <a:prstGeom prst="rect">
            <a:avLst/>
          </a:prstGeom>
        </p:spPr>
      </p:pic>
      <p:pic>
        <p:nvPicPr>
          <p:cNvPr id="7" name="Picture 6">
            <a:hlinkClick r:id="rId9"/>
            <a:extLst>
              <a:ext uri="{FF2B5EF4-FFF2-40B4-BE49-F238E27FC236}">
                <a16:creationId xmlns:a16="http://schemas.microsoft.com/office/drawing/2014/main" id="{62B7DAD1-0DFF-49E6-B032-8D652CE799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2030" y="3216030"/>
            <a:ext cx="2599350" cy="576072"/>
          </a:xfrm>
          <a:prstGeom prst="rect">
            <a:avLst/>
          </a:prstGeom>
        </p:spPr>
      </p:pic>
      <p:pic>
        <p:nvPicPr>
          <p:cNvPr id="8" name="Picture 7">
            <a:hlinkClick r:id="rId11"/>
            <a:extLst>
              <a:ext uri="{FF2B5EF4-FFF2-40B4-BE49-F238E27FC236}">
                <a16:creationId xmlns:a16="http://schemas.microsoft.com/office/drawing/2014/main" id="{A04391DA-FF54-4A65-8E8A-DA0BB3D194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28985" y="4494267"/>
            <a:ext cx="3840480" cy="381117"/>
          </a:xfrm>
          <a:prstGeom prst="rect">
            <a:avLst/>
          </a:prstGeom>
        </p:spPr>
      </p:pic>
      <p:pic>
        <p:nvPicPr>
          <p:cNvPr id="9" name="Picture 8">
            <a:hlinkClick r:id="rId13"/>
            <a:extLst>
              <a:ext uri="{FF2B5EF4-FFF2-40B4-BE49-F238E27FC236}">
                <a16:creationId xmlns:a16="http://schemas.microsoft.com/office/drawing/2014/main" id="{963E95AF-A265-46AA-9A99-8416D58419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7390" y="5516101"/>
            <a:ext cx="2834640" cy="525160"/>
          </a:xfrm>
          <a:prstGeom prst="rect">
            <a:avLst/>
          </a:prstGeom>
        </p:spPr>
      </p:pic>
      <p:pic>
        <p:nvPicPr>
          <p:cNvPr id="10" name="Picture 9">
            <a:hlinkClick r:id="rId15"/>
            <a:extLst>
              <a:ext uri="{FF2B5EF4-FFF2-40B4-BE49-F238E27FC236}">
                <a16:creationId xmlns:a16="http://schemas.microsoft.com/office/drawing/2014/main" id="{B38325F6-68EA-4DB3-9A07-159D09BD746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1759" y="4180640"/>
            <a:ext cx="1463040" cy="1008371"/>
          </a:xfrm>
          <a:prstGeom prst="rect">
            <a:avLst/>
          </a:prstGeom>
        </p:spPr>
      </p:pic>
      <p:pic>
        <p:nvPicPr>
          <p:cNvPr id="11" name="Picture 10">
            <a:hlinkClick r:id="rId17"/>
            <a:extLst>
              <a:ext uri="{FF2B5EF4-FFF2-40B4-BE49-F238E27FC236}">
                <a16:creationId xmlns:a16="http://schemas.microsoft.com/office/drawing/2014/main" id="{825F9E20-895C-48CA-9105-FE822C176E6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57013" y="5211753"/>
            <a:ext cx="1306473" cy="1133856"/>
          </a:xfrm>
          <a:prstGeom prst="rect">
            <a:avLst/>
          </a:prstGeom>
        </p:spPr>
      </p:pic>
      <p:pic>
        <p:nvPicPr>
          <p:cNvPr id="12" name="Picture 11">
            <a:hlinkClick r:id="rId19"/>
            <a:extLst>
              <a:ext uri="{FF2B5EF4-FFF2-40B4-BE49-F238E27FC236}">
                <a16:creationId xmlns:a16="http://schemas.microsoft.com/office/drawing/2014/main" id="{F05F3F9B-4F4A-45E5-9905-B02DA19FF09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58470" y="5295954"/>
            <a:ext cx="1536192" cy="965454"/>
          </a:xfrm>
          <a:prstGeom prst="rect">
            <a:avLst/>
          </a:prstGeom>
        </p:spPr>
      </p:pic>
      <p:pic>
        <p:nvPicPr>
          <p:cNvPr id="13" name="Picture 12">
            <a:hlinkClick r:id="rId21"/>
            <a:extLst>
              <a:ext uri="{FF2B5EF4-FFF2-40B4-BE49-F238E27FC236}">
                <a16:creationId xmlns:a16="http://schemas.microsoft.com/office/drawing/2014/main" id="{9E1B95F1-C52A-4027-A526-AFAF0F1355DB}"/>
              </a:ext>
            </a:extLst>
          </p:cNvPr>
          <p:cNvPicPr>
            <a:picLocks noChangeAspect="1"/>
          </p:cNvPicPr>
          <p:nvPr/>
        </p:nvPicPr>
        <p:blipFill>
          <a:blip r:embed="rId22"/>
          <a:stretch>
            <a:fillRect/>
          </a:stretch>
        </p:blipFill>
        <p:spPr>
          <a:xfrm>
            <a:off x="6859730" y="5236773"/>
            <a:ext cx="1216152" cy="1216152"/>
          </a:xfrm>
          <a:prstGeom prst="rect">
            <a:avLst/>
          </a:prstGeom>
        </p:spPr>
      </p:pic>
      <p:pic>
        <p:nvPicPr>
          <p:cNvPr id="14" name="Picture 13">
            <a:hlinkClick r:id="rId23"/>
            <a:extLst>
              <a:ext uri="{FF2B5EF4-FFF2-40B4-BE49-F238E27FC236}">
                <a16:creationId xmlns:a16="http://schemas.microsoft.com/office/drawing/2014/main" id="{6FD6714B-EA31-455F-8771-B91D1323236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29203" y="5546390"/>
            <a:ext cx="2487168" cy="596919"/>
          </a:xfrm>
          <a:prstGeom prst="rect">
            <a:avLst/>
          </a:prstGeom>
        </p:spPr>
      </p:pic>
      <p:sp>
        <p:nvSpPr>
          <p:cNvPr id="15" name="Content Placeholder 3">
            <a:extLst>
              <a:ext uri="{FF2B5EF4-FFF2-40B4-BE49-F238E27FC236}">
                <a16:creationId xmlns:a16="http://schemas.microsoft.com/office/drawing/2014/main" id="{AB9844B1-060E-4188-8E52-C244F8172D1D}"/>
              </a:ext>
            </a:extLst>
          </p:cNvPr>
          <p:cNvSpPr txBox="1">
            <a:spLocks/>
          </p:cNvSpPr>
          <p:nvPr/>
        </p:nvSpPr>
        <p:spPr>
          <a:xfrm>
            <a:off x="8509105" y="4579789"/>
            <a:ext cx="3381931" cy="482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rPr>
              <a:t>Universidades </a:t>
            </a:r>
            <a:r>
              <a:rPr kumimoji="0" lang="en-US" sz="2400" b="1" i="1" u="none" strike="noStrike" kern="1200" cap="none" spc="0" normalizeH="0" baseline="0" noProof="0" dirty="0" err="1">
                <a:ln>
                  <a:noFill/>
                </a:ln>
                <a:solidFill>
                  <a:srgbClr val="3A3F51"/>
                </a:solidFill>
                <a:effectLst/>
                <a:uLnTx/>
                <a:uFillTx/>
                <a:latin typeface="Calibri" panose="020F0502020204030204"/>
                <a:ea typeface="+mn-ea"/>
                <a:cs typeface="+mn-cs"/>
              </a:rPr>
              <a:t>privadas</a:t>
            </a:r>
            <a:endPar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endParaRPr>
          </a:p>
        </p:txBody>
      </p:sp>
      <p:sp>
        <p:nvSpPr>
          <p:cNvPr id="16" name="Content Placeholder 3">
            <a:extLst>
              <a:ext uri="{FF2B5EF4-FFF2-40B4-BE49-F238E27FC236}">
                <a16:creationId xmlns:a16="http://schemas.microsoft.com/office/drawing/2014/main" id="{F5D4B90A-CE90-4CF9-9791-BF1F2561334C}"/>
              </a:ext>
            </a:extLst>
          </p:cNvPr>
          <p:cNvSpPr txBox="1">
            <a:spLocks/>
          </p:cNvSpPr>
          <p:nvPr/>
        </p:nvSpPr>
        <p:spPr>
          <a:xfrm>
            <a:off x="525648" y="1209220"/>
            <a:ext cx="5687930" cy="499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rPr>
              <a:t>Universidades </a:t>
            </a:r>
            <a:r>
              <a:rPr lang="es-ES" sz="2400" b="1" i="1" dirty="0">
                <a:solidFill>
                  <a:srgbClr val="3A3F51"/>
                </a:solidFill>
              </a:rPr>
              <a:t>públicas</a:t>
            </a:r>
            <a:endPar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endParaRPr>
          </a:p>
        </p:txBody>
      </p:sp>
      <p:pic>
        <p:nvPicPr>
          <p:cNvPr id="17" name="Picture 16" descr="Diagram&#10;&#10;Description automatically generated">
            <a:hlinkClick r:id="rId25"/>
            <a:extLst>
              <a:ext uri="{FF2B5EF4-FFF2-40B4-BE49-F238E27FC236}">
                <a16:creationId xmlns:a16="http://schemas.microsoft.com/office/drawing/2014/main" id="{8F86B4E8-609E-46B6-83C3-89346ADE96F4}"/>
              </a:ext>
            </a:extLst>
          </p:cNvPr>
          <p:cNvPicPr>
            <a:picLocks noChangeAspect="1"/>
          </p:cNvPicPr>
          <p:nvPr/>
        </p:nvPicPr>
        <p:blipFill rotWithShape="1">
          <a:blip r:embed="rId26">
            <a:extLst>
              <a:ext uri="{28A0092B-C50C-407E-A947-70E740481C1C}">
                <a14:useLocalDpi xmlns:a14="http://schemas.microsoft.com/office/drawing/2010/main" val="0"/>
              </a:ext>
            </a:extLst>
          </a:blip>
          <a:srcRect l="3510" t="6380" r="2682" b="7523"/>
          <a:stretch/>
        </p:blipFill>
        <p:spPr>
          <a:xfrm>
            <a:off x="4344108" y="1832893"/>
            <a:ext cx="1609344" cy="922669"/>
          </a:xfrm>
          <a:prstGeom prst="rect">
            <a:avLst/>
          </a:prstGeom>
        </p:spPr>
      </p:pic>
      <p:grpSp>
        <p:nvGrpSpPr>
          <p:cNvPr id="18" name="Group 17">
            <a:extLst>
              <a:ext uri="{FF2B5EF4-FFF2-40B4-BE49-F238E27FC236}">
                <a16:creationId xmlns:a16="http://schemas.microsoft.com/office/drawing/2014/main" id="{9E223023-02E3-4EA5-9BD9-4A1CBB054281}"/>
              </a:ext>
            </a:extLst>
          </p:cNvPr>
          <p:cNvGrpSpPr/>
          <p:nvPr/>
        </p:nvGrpSpPr>
        <p:grpSpPr>
          <a:xfrm flipH="1">
            <a:off x="6719710" y="4416844"/>
            <a:ext cx="5176599" cy="2098860"/>
            <a:chOff x="539979" y="3808821"/>
            <a:chExt cx="5338429" cy="2098860"/>
          </a:xfrm>
        </p:grpSpPr>
        <p:cxnSp>
          <p:nvCxnSpPr>
            <p:cNvPr id="19" name="Straight Connector 18">
              <a:extLst>
                <a:ext uri="{FF2B5EF4-FFF2-40B4-BE49-F238E27FC236}">
                  <a16:creationId xmlns:a16="http://schemas.microsoft.com/office/drawing/2014/main" id="{AEDDC592-4A41-4B1C-B9E5-DDED682C6C89}"/>
                </a:ext>
              </a:extLst>
            </p:cNvPr>
            <p:cNvCxnSpPr>
              <a:cxnSpLocks/>
            </p:cNvCxnSpPr>
            <p:nvPr/>
          </p:nvCxnSpPr>
          <p:spPr>
            <a:xfrm>
              <a:off x="539979" y="3818075"/>
              <a:ext cx="5338429" cy="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6C4B9F3-F3E0-4066-9CDD-273E33C3CF6E}"/>
                </a:ext>
              </a:extLst>
            </p:cNvPr>
            <p:cNvCxnSpPr>
              <a:cxnSpLocks/>
            </p:cNvCxnSpPr>
            <p:nvPr/>
          </p:nvCxnSpPr>
          <p:spPr>
            <a:xfrm>
              <a:off x="5867032" y="3808821"/>
              <a:ext cx="0" cy="209886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grpSp>
      <p:pic>
        <p:nvPicPr>
          <p:cNvPr id="21" name="Picture 20">
            <a:hlinkClick r:id="rId27"/>
            <a:extLst>
              <a:ext uri="{FF2B5EF4-FFF2-40B4-BE49-F238E27FC236}">
                <a16:creationId xmlns:a16="http://schemas.microsoft.com/office/drawing/2014/main" id="{50BA84B7-445D-48D8-8C5E-CDC64CAE836C}"/>
              </a:ext>
            </a:extLst>
          </p:cNvPr>
          <p:cNvPicPr>
            <a:picLocks noChangeAspect="1"/>
          </p:cNvPicPr>
          <p:nvPr/>
        </p:nvPicPr>
        <p:blipFill>
          <a:blip r:embed="rId28"/>
          <a:stretch>
            <a:fillRect/>
          </a:stretch>
        </p:blipFill>
        <p:spPr>
          <a:xfrm>
            <a:off x="550141" y="1922776"/>
            <a:ext cx="2011680" cy="742903"/>
          </a:xfrm>
          <a:prstGeom prst="rect">
            <a:avLst/>
          </a:prstGeom>
        </p:spPr>
      </p:pic>
      <p:pic>
        <p:nvPicPr>
          <p:cNvPr id="22" name="Picture 21">
            <a:hlinkClick r:id="rId29"/>
            <a:extLst>
              <a:ext uri="{FF2B5EF4-FFF2-40B4-BE49-F238E27FC236}">
                <a16:creationId xmlns:a16="http://schemas.microsoft.com/office/drawing/2014/main" id="{9967C05B-E931-467C-9BAC-ADDDD04F0AA9}"/>
              </a:ext>
            </a:extLst>
          </p:cNvPr>
          <p:cNvPicPr>
            <a:picLocks noChangeAspect="1"/>
          </p:cNvPicPr>
          <p:nvPr/>
        </p:nvPicPr>
        <p:blipFill>
          <a:blip r:embed="rId30"/>
          <a:stretch>
            <a:fillRect/>
          </a:stretch>
        </p:blipFill>
        <p:spPr>
          <a:xfrm>
            <a:off x="2792746" y="1837027"/>
            <a:ext cx="1320437" cy="914400"/>
          </a:xfrm>
          <a:prstGeom prst="rect">
            <a:avLst/>
          </a:prstGeom>
        </p:spPr>
      </p:pic>
      <p:pic>
        <p:nvPicPr>
          <p:cNvPr id="23" name="Picture 22">
            <a:hlinkClick r:id="rId31"/>
            <a:extLst>
              <a:ext uri="{FF2B5EF4-FFF2-40B4-BE49-F238E27FC236}">
                <a16:creationId xmlns:a16="http://schemas.microsoft.com/office/drawing/2014/main" id="{4C70C713-84E3-4A2E-9773-FD22A0102A9F}"/>
              </a:ext>
            </a:extLst>
          </p:cNvPr>
          <p:cNvPicPr>
            <a:picLocks noChangeAspect="1"/>
          </p:cNvPicPr>
          <p:nvPr/>
        </p:nvPicPr>
        <p:blipFill rotWithShape="1">
          <a:blip r:embed="rId32"/>
          <a:srcRect l="4340" t="13842" r="3496" b="13213"/>
          <a:stretch/>
        </p:blipFill>
        <p:spPr>
          <a:xfrm>
            <a:off x="6184377" y="1751723"/>
            <a:ext cx="1371600" cy="1085008"/>
          </a:xfrm>
          <a:prstGeom prst="rect">
            <a:avLst/>
          </a:prstGeom>
        </p:spPr>
      </p:pic>
      <p:pic>
        <p:nvPicPr>
          <p:cNvPr id="24" name="Picture 23">
            <a:hlinkClick r:id="rId33"/>
            <a:extLst>
              <a:ext uri="{FF2B5EF4-FFF2-40B4-BE49-F238E27FC236}">
                <a16:creationId xmlns:a16="http://schemas.microsoft.com/office/drawing/2014/main" id="{702A2767-F0B1-46F4-8D2D-AB6CBEA5F88F}"/>
              </a:ext>
            </a:extLst>
          </p:cNvPr>
          <p:cNvPicPr>
            <a:picLocks noChangeAspect="1"/>
          </p:cNvPicPr>
          <p:nvPr/>
        </p:nvPicPr>
        <p:blipFill>
          <a:blip r:embed="rId34"/>
          <a:stretch>
            <a:fillRect/>
          </a:stretch>
        </p:blipFill>
        <p:spPr>
          <a:xfrm>
            <a:off x="7786902" y="1844263"/>
            <a:ext cx="1645920" cy="899928"/>
          </a:xfrm>
          <a:prstGeom prst="rect">
            <a:avLst/>
          </a:prstGeom>
        </p:spPr>
      </p:pic>
      <p:pic>
        <p:nvPicPr>
          <p:cNvPr id="25" name="Picture 24">
            <a:hlinkClick r:id="rId35"/>
            <a:extLst>
              <a:ext uri="{FF2B5EF4-FFF2-40B4-BE49-F238E27FC236}">
                <a16:creationId xmlns:a16="http://schemas.microsoft.com/office/drawing/2014/main" id="{BEA178C6-41B5-482F-B358-3A5DCA985BC0}"/>
              </a:ext>
            </a:extLst>
          </p:cNvPr>
          <p:cNvPicPr>
            <a:picLocks noChangeAspect="1"/>
          </p:cNvPicPr>
          <p:nvPr/>
        </p:nvPicPr>
        <p:blipFill>
          <a:blip r:embed="rId36"/>
          <a:stretch>
            <a:fillRect/>
          </a:stretch>
        </p:blipFill>
        <p:spPr>
          <a:xfrm>
            <a:off x="6002948" y="3202314"/>
            <a:ext cx="2445950" cy="603504"/>
          </a:xfrm>
          <a:prstGeom prst="rect">
            <a:avLst/>
          </a:prstGeom>
        </p:spPr>
      </p:pic>
      <p:pic>
        <p:nvPicPr>
          <p:cNvPr id="26" name="Picture 25">
            <a:hlinkClick r:id="rId37"/>
            <a:extLst>
              <a:ext uri="{FF2B5EF4-FFF2-40B4-BE49-F238E27FC236}">
                <a16:creationId xmlns:a16="http://schemas.microsoft.com/office/drawing/2014/main" id="{041D82DA-6A1C-479B-AFD1-8C8F2BC0E7E5}"/>
              </a:ext>
            </a:extLst>
          </p:cNvPr>
          <p:cNvPicPr>
            <a:picLocks noChangeAspect="1"/>
          </p:cNvPicPr>
          <p:nvPr/>
        </p:nvPicPr>
        <p:blipFill>
          <a:blip r:embed="rId38"/>
          <a:stretch>
            <a:fillRect/>
          </a:stretch>
        </p:blipFill>
        <p:spPr>
          <a:xfrm>
            <a:off x="8690466" y="2914278"/>
            <a:ext cx="1250305" cy="1179576"/>
          </a:xfrm>
          <a:prstGeom prst="rect">
            <a:avLst/>
          </a:prstGeom>
        </p:spPr>
      </p:pic>
      <p:pic>
        <p:nvPicPr>
          <p:cNvPr id="27" name="Picture 26">
            <a:hlinkClick r:id="rId39"/>
            <a:extLst>
              <a:ext uri="{FF2B5EF4-FFF2-40B4-BE49-F238E27FC236}">
                <a16:creationId xmlns:a16="http://schemas.microsoft.com/office/drawing/2014/main" id="{59EE34FF-AAFD-4B1E-A014-BC0762C88919}"/>
              </a:ext>
            </a:extLst>
          </p:cNvPr>
          <p:cNvPicPr>
            <a:picLocks noChangeAspect="1"/>
          </p:cNvPicPr>
          <p:nvPr/>
        </p:nvPicPr>
        <p:blipFill>
          <a:blip r:embed="rId40"/>
          <a:stretch>
            <a:fillRect/>
          </a:stretch>
        </p:blipFill>
        <p:spPr>
          <a:xfrm>
            <a:off x="10182340" y="3001146"/>
            <a:ext cx="1465653" cy="1005840"/>
          </a:xfrm>
          <a:prstGeom prst="rect">
            <a:avLst/>
          </a:prstGeom>
        </p:spPr>
      </p:pic>
    </p:spTree>
    <p:extLst>
      <p:ext uri="{BB962C8B-B14F-4D97-AF65-F5344CB8AC3E}">
        <p14:creationId xmlns:p14="http://schemas.microsoft.com/office/powerpoint/2010/main" val="1712796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Pentagon 22">
            <a:extLst>
              <a:ext uri="{FF2B5EF4-FFF2-40B4-BE49-F238E27FC236}">
                <a16:creationId xmlns:a16="http://schemas.microsoft.com/office/drawing/2014/main" id="{128F51E8-2E39-4B52-A59E-4101AAE26EF7}"/>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4" name="Graphic 23" descr="Users">
            <a:extLst>
              <a:ext uri="{FF2B5EF4-FFF2-40B4-BE49-F238E27FC236}">
                <a16:creationId xmlns:a16="http://schemas.microsoft.com/office/drawing/2014/main" id="{B7032621-B40A-4C25-87C6-B1B2091122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986" y="4929666"/>
            <a:ext cx="1064681" cy="1064681"/>
          </a:xfrm>
          <a:prstGeom prst="rect">
            <a:avLst/>
          </a:prstGeom>
        </p:spPr>
      </p:pic>
      <p:sp>
        <p:nvSpPr>
          <p:cNvPr id="26" name="Arrow: Pentagon 25">
            <a:extLst>
              <a:ext uri="{FF2B5EF4-FFF2-40B4-BE49-F238E27FC236}">
                <a16:creationId xmlns:a16="http://schemas.microsoft.com/office/drawing/2014/main" id="{154255F0-7D8A-4D03-9EF8-0165C178F70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7" name="Graphic 26" descr="Construction worker">
            <a:extLst>
              <a:ext uri="{FF2B5EF4-FFF2-40B4-BE49-F238E27FC236}">
                <a16:creationId xmlns:a16="http://schemas.microsoft.com/office/drawing/2014/main" id="{6F388267-D58E-4ADE-A7DD-97B877A127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07512" y="2949621"/>
            <a:ext cx="1156286" cy="1156286"/>
          </a:xfrm>
          <a:prstGeom prst="rect">
            <a:avLst/>
          </a:prstGeom>
        </p:spPr>
      </p:pic>
      <p:sp>
        <p:nvSpPr>
          <p:cNvPr id="28" name="Arrow: Pentagon 27">
            <a:extLst>
              <a:ext uri="{FF2B5EF4-FFF2-40B4-BE49-F238E27FC236}">
                <a16:creationId xmlns:a16="http://schemas.microsoft.com/office/drawing/2014/main" id="{F7A18685-DD20-4A82-A838-1D0CABD7FAB6}"/>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9" name="Graphic 28" descr="Downward trend">
            <a:extLst>
              <a:ext uri="{FF2B5EF4-FFF2-40B4-BE49-F238E27FC236}">
                <a16:creationId xmlns:a16="http://schemas.microsoft.com/office/drawing/2014/main" id="{9856B7B1-060C-4BC1-8B59-8D8A2F462F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0895" y="4879572"/>
            <a:ext cx="1156285" cy="1156285"/>
          </a:xfrm>
          <a:prstGeom prst="rect">
            <a:avLst/>
          </a:prstGeom>
        </p:spPr>
      </p:pic>
      <p:sp>
        <p:nvSpPr>
          <p:cNvPr id="32" name="Arrow: Pentagon 31">
            <a:extLst>
              <a:ext uri="{FF2B5EF4-FFF2-40B4-BE49-F238E27FC236}">
                <a16:creationId xmlns:a16="http://schemas.microsoft.com/office/drawing/2014/main" id="{A8CFCE8B-AC1D-46C9-BC96-17589F5E49AB}"/>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Graphic 32" descr="Document">
            <a:extLst>
              <a:ext uri="{FF2B5EF4-FFF2-40B4-BE49-F238E27FC236}">
                <a16:creationId xmlns:a16="http://schemas.microsoft.com/office/drawing/2014/main" id="{2D1B39CC-6959-4197-9523-A72FDE275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7359" y="3018331"/>
            <a:ext cx="1165469" cy="1165469"/>
          </a:xfrm>
          <a:prstGeom prst="rect">
            <a:avLst/>
          </a:prstGeom>
        </p:spPr>
      </p:pic>
      <p:sp>
        <p:nvSpPr>
          <p:cNvPr id="34" name="Arrow: Pentagon 33">
            <a:extLst>
              <a:ext uri="{FF2B5EF4-FFF2-40B4-BE49-F238E27FC236}">
                <a16:creationId xmlns:a16="http://schemas.microsoft.com/office/drawing/2014/main" id="{F67DF5EE-B110-4379-ABFB-0C56AC56C04C}"/>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Title 1">
            <a:extLst>
              <a:ext uri="{FF2B5EF4-FFF2-40B4-BE49-F238E27FC236}">
                <a16:creationId xmlns:a16="http://schemas.microsoft.com/office/drawing/2014/main" id="{7292A26B-9184-4FFB-9858-1BC59853E7A4}"/>
              </a:ext>
            </a:extLst>
          </p:cNvPr>
          <p:cNvSpPr>
            <a:spLocks noGrp="1"/>
          </p:cNvSpPr>
          <p:nvPr>
            <p:ph type="title"/>
          </p:nvPr>
        </p:nvSpPr>
        <p:spPr>
          <a:xfrm>
            <a:off x="838200" y="365125"/>
            <a:ext cx="10515600" cy="1325563"/>
          </a:xfrm>
        </p:spPr>
        <p:txBody>
          <a:bodyPr/>
          <a:lstStyle/>
          <a:p>
            <a:pPr algn="ctr"/>
            <a:r>
              <a:rPr lang="es-ES" dirty="0"/>
              <a:t>Maneras de pagar por los gastos de la universidad</a:t>
            </a:r>
            <a:endParaRPr lang="es-MX" dirty="0"/>
          </a:p>
        </p:txBody>
      </p:sp>
      <p:pic>
        <p:nvPicPr>
          <p:cNvPr id="40" name="Content Placeholder 16" descr="Confused person">
            <a:extLst>
              <a:ext uri="{FF2B5EF4-FFF2-40B4-BE49-F238E27FC236}">
                <a16:creationId xmlns:a16="http://schemas.microsoft.com/office/drawing/2014/main" id="{062FE29F-8395-4EED-9E83-8361D1118F45}"/>
              </a:ext>
            </a:extLst>
          </p:cNvPr>
          <p:cNvPicPr>
            <a:picLocks noGrp="1" noChangeAspect="1"/>
          </p:cNvPicPr>
          <p:nvPr>
            <p:ph idx="1"/>
          </p:nvPr>
        </p:nvPicPr>
        <p:blipFill>
          <a:blip r:embed="rId11">
            <a:extLst>
              <a:ext uri="{96DAC541-7B7A-43D3-8B79-37D633B846F1}">
                <asvg:svgBlip xmlns:asvg="http://schemas.microsoft.com/office/drawing/2016/SVG/main" r:embed="rId12"/>
              </a:ext>
            </a:extLst>
          </a:blip>
          <a:stretch>
            <a:fillRect/>
          </a:stretch>
        </p:blipFill>
        <p:spPr>
          <a:xfrm>
            <a:off x="643224" y="2404660"/>
            <a:ext cx="3569087" cy="3569087"/>
          </a:xfrm>
        </p:spPr>
      </p:pic>
      <p:pic>
        <p:nvPicPr>
          <p:cNvPr id="41" name="Graphic 40" descr="Dollar">
            <a:extLst>
              <a:ext uri="{FF2B5EF4-FFF2-40B4-BE49-F238E27FC236}">
                <a16:creationId xmlns:a16="http://schemas.microsoft.com/office/drawing/2014/main" id="{D5E62EB9-801C-4E2F-B3AA-DFE3556DAF0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93312" y="2913320"/>
            <a:ext cx="632637" cy="632637"/>
          </a:xfrm>
          <a:prstGeom prst="rect">
            <a:avLst/>
          </a:prstGeom>
        </p:spPr>
      </p:pic>
      <p:pic>
        <p:nvPicPr>
          <p:cNvPr id="42" name="Graphic 41" descr="Graduation cap">
            <a:extLst>
              <a:ext uri="{FF2B5EF4-FFF2-40B4-BE49-F238E27FC236}">
                <a16:creationId xmlns:a16="http://schemas.microsoft.com/office/drawing/2014/main" id="{0115ECE5-82C4-4F18-946A-C915E7639F7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3009" y="2814970"/>
            <a:ext cx="914400" cy="914400"/>
          </a:xfrm>
          <a:prstGeom prst="rect">
            <a:avLst/>
          </a:prstGeom>
        </p:spPr>
      </p:pic>
      <p:sp>
        <p:nvSpPr>
          <p:cNvPr id="43" name="Content Placeholder 2">
            <a:extLst>
              <a:ext uri="{FF2B5EF4-FFF2-40B4-BE49-F238E27FC236}">
                <a16:creationId xmlns:a16="http://schemas.microsoft.com/office/drawing/2014/main" id="{767DC11F-9F39-4044-A05A-3AFAE18FAB5A}"/>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dirty="0"/>
              <a:t>Maneras de ahorrar para la universidad</a:t>
            </a:r>
          </a:p>
        </p:txBody>
      </p:sp>
      <p:sp>
        <p:nvSpPr>
          <p:cNvPr id="44" name="Content Placeholder 2">
            <a:extLst>
              <a:ext uri="{FF2B5EF4-FFF2-40B4-BE49-F238E27FC236}">
                <a16:creationId xmlns:a16="http://schemas.microsoft.com/office/drawing/2014/main" id="{546885D8-BC9B-443F-AFEF-E5D3425B9BFA}"/>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Llenar FAFSA</a:t>
            </a:r>
          </a:p>
        </p:txBody>
      </p:sp>
      <p:sp>
        <p:nvSpPr>
          <p:cNvPr id="45" name="Content Placeholder 2">
            <a:extLst>
              <a:ext uri="{FF2B5EF4-FFF2-40B4-BE49-F238E27FC236}">
                <a16:creationId xmlns:a16="http://schemas.microsoft.com/office/drawing/2014/main" id="{3DC5866F-FAC2-4395-9C01-EB7B2A6C48DB}"/>
              </a:ext>
            </a:extLst>
          </p:cNvPr>
          <p:cNvSpPr txBox="1">
            <a:spLocks/>
          </p:cNvSpPr>
          <p:nvPr/>
        </p:nvSpPr>
        <p:spPr>
          <a:xfrm>
            <a:off x="10330475"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Ganar y Ahorrar</a:t>
            </a:r>
          </a:p>
        </p:txBody>
      </p:sp>
      <p:sp>
        <p:nvSpPr>
          <p:cNvPr id="47" name="Content Placeholder 2">
            <a:extLst>
              <a:ext uri="{FF2B5EF4-FFF2-40B4-BE49-F238E27FC236}">
                <a16:creationId xmlns:a16="http://schemas.microsoft.com/office/drawing/2014/main" id="{010EA1A2-5CCF-4612-ABC5-6F29E8E07531}"/>
              </a:ext>
            </a:extLst>
          </p:cNvPr>
          <p:cNvSpPr txBox="1">
            <a:spLocks/>
          </p:cNvSpPr>
          <p:nvPr/>
        </p:nvSpPr>
        <p:spPr>
          <a:xfrm>
            <a:off x="9722671" y="5578696"/>
            <a:ext cx="1709900" cy="730987"/>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Buscar Maneras Creativas para Reducir Costos</a:t>
            </a:r>
          </a:p>
        </p:txBody>
      </p:sp>
      <p:sp>
        <p:nvSpPr>
          <p:cNvPr id="48" name="Rectangle 47">
            <a:extLst>
              <a:ext uri="{FF2B5EF4-FFF2-40B4-BE49-F238E27FC236}">
                <a16:creationId xmlns:a16="http://schemas.microsoft.com/office/drawing/2014/main" id="{D00BC255-C9F8-4372-9F1C-2D38FFAA0B82}"/>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Content Placeholder 2">
            <a:extLst>
              <a:ext uri="{FF2B5EF4-FFF2-40B4-BE49-F238E27FC236}">
                <a16:creationId xmlns:a16="http://schemas.microsoft.com/office/drawing/2014/main" id="{8DEC3D33-A4BF-41A1-985A-96F8471A6663}"/>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Aplicar para Becas</a:t>
            </a:r>
          </a:p>
        </p:txBody>
      </p:sp>
      <p:pic>
        <p:nvPicPr>
          <p:cNvPr id="55" name="Graphic 54" descr="Laptop">
            <a:extLst>
              <a:ext uri="{FF2B5EF4-FFF2-40B4-BE49-F238E27FC236}">
                <a16:creationId xmlns:a16="http://schemas.microsoft.com/office/drawing/2014/main" id="{C5D4B1FB-50B6-4D1B-9AE0-0764B5A19ED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86152" y="1761207"/>
            <a:ext cx="1339822" cy="1339822"/>
          </a:xfrm>
          <a:prstGeom prst="rect">
            <a:avLst/>
          </a:prstGeom>
        </p:spPr>
      </p:pic>
      <p:sp>
        <p:nvSpPr>
          <p:cNvPr id="25" name="Content Placeholder 2">
            <a:extLst>
              <a:ext uri="{FF2B5EF4-FFF2-40B4-BE49-F238E27FC236}">
                <a16:creationId xmlns:a16="http://schemas.microsoft.com/office/drawing/2014/main" id="{209C806A-EFD4-4B6D-989F-9C86FF9B804B}"/>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Situaciones </a:t>
            </a:r>
            <a:r>
              <a:rPr lang="es-MX" sz="1600" dirty="0" err="1"/>
              <a:t>Distinctas</a:t>
            </a:r>
            <a:r>
              <a:rPr lang="es-MX" sz="1600" dirty="0"/>
              <a:t> de Estudiantes</a:t>
            </a:r>
          </a:p>
        </p:txBody>
      </p:sp>
    </p:spTree>
    <p:extLst>
      <p:ext uri="{BB962C8B-B14F-4D97-AF65-F5344CB8AC3E}">
        <p14:creationId xmlns:p14="http://schemas.microsoft.com/office/powerpoint/2010/main" val="1869397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078B-1A8C-8245-A678-5CF0A0DF01CE}"/>
              </a:ext>
            </a:extLst>
          </p:cNvPr>
          <p:cNvSpPr>
            <a:spLocks noGrp="1"/>
          </p:cNvSpPr>
          <p:nvPr>
            <p:ph type="ctrTitle"/>
          </p:nvPr>
        </p:nvSpPr>
        <p:spPr/>
        <p:txBody>
          <a:bodyPr>
            <a:normAutofit/>
          </a:bodyPr>
          <a:lstStyle/>
          <a:p>
            <a:r>
              <a:rPr lang="en-US" sz="7200" dirty="0" err="1"/>
              <a:t>Preguntas</a:t>
            </a:r>
            <a:r>
              <a:rPr lang="en-US" sz="7200" dirty="0"/>
              <a:t>?</a:t>
            </a:r>
          </a:p>
        </p:txBody>
      </p:sp>
      <p:sp>
        <p:nvSpPr>
          <p:cNvPr id="3" name="Subtitle 2">
            <a:extLst>
              <a:ext uri="{FF2B5EF4-FFF2-40B4-BE49-F238E27FC236}">
                <a16:creationId xmlns:a16="http://schemas.microsoft.com/office/drawing/2014/main" id="{90C68800-C23E-354A-977A-361F09E10138}"/>
              </a:ext>
            </a:extLst>
          </p:cNvPr>
          <p:cNvSpPr>
            <a:spLocks noGrp="1"/>
          </p:cNvSpPr>
          <p:nvPr>
            <p:ph type="subTitle" idx="1"/>
          </p:nvPr>
        </p:nvSpPr>
        <p:spPr/>
        <p:txBody>
          <a:bodyPr/>
          <a:lstStyle/>
          <a:p>
            <a:r>
              <a:rPr lang="en-US" dirty="0" err="1"/>
              <a:t>Información</a:t>
            </a:r>
            <a:r>
              <a:rPr lang="en-US" dirty="0"/>
              <a:t> del </a:t>
            </a:r>
            <a:r>
              <a:rPr lang="en-US" dirty="0" err="1"/>
              <a:t>contacto</a:t>
            </a:r>
            <a:endParaRPr lang="en-US" dirty="0"/>
          </a:p>
        </p:txBody>
      </p:sp>
    </p:spTree>
    <p:extLst>
      <p:ext uri="{BB962C8B-B14F-4D97-AF65-F5344CB8AC3E}">
        <p14:creationId xmlns:p14="http://schemas.microsoft.com/office/powerpoint/2010/main" val="784325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47A9050-D8F6-4F2D-9843-0900CD097D95}"/>
              </a:ext>
            </a:extLst>
          </p:cNvPr>
          <p:cNvSpPr>
            <a:spLocks noGrp="1"/>
          </p:cNvSpPr>
          <p:nvPr>
            <p:ph type="title"/>
          </p:nvPr>
        </p:nvSpPr>
        <p:spPr/>
        <p:txBody>
          <a:bodyPr/>
          <a:lstStyle/>
          <a:p>
            <a:endParaRPr lang="en-US"/>
          </a:p>
        </p:txBody>
      </p:sp>
      <p:sp>
        <p:nvSpPr>
          <p:cNvPr id="3" name="Content Placeholder 2" hidden="1">
            <a:extLst>
              <a:ext uri="{FF2B5EF4-FFF2-40B4-BE49-F238E27FC236}">
                <a16:creationId xmlns:a16="http://schemas.microsoft.com/office/drawing/2014/main" id="{CF98D156-C33A-4126-AC31-4721BFB94E82}"/>
              </a:ext>
            </a:extLst>
          </p:cNvPr>
          <p:cNvSpPr>
            <a:spLocks noGrp="1"/>
          </p:cNvSpPr>
          <p:nvPr>
            <p:ph idx="1"/>
          </p:nvPr>
        </p:nvSpPr>
        <p:spPr/>
        <p:txBody>
          <a:bodyPr/>
          <a:lstStyle/>
          <a:p>
            <a:endParaRPr lang="en-US"/>
          </a:p>
        </p:txBody>
      </p:sp>
      <p:pic>
        <p:nvPicPr>
          <p:cNvPr id="5" name="Picture 4">
            <a:hlinkClick r:id="rId2"/>
            <a:extLst>
              <a:ext uri="{FF2B5EF4-FFF2-40B4-BE49-F238E27FC236}">
                <a16:creationId xmlns:a16="http://schemas.microsoft.com/office/drawing/2014/main" id="{C21CA6D9-0DC0-4924-A65E-4344F7AB8070}"/>
              </a:ext>
            </a:extLst>
          </p:cNvPr>
          <p:cNvPicPr>
            <a:picLocks noChangeAspect="1"/>
          </p:cNvPicPr>
          <p:nvPr/>
        </p:nvPicPr>
        <p:blipFill>
          <a:blip r:embed="rId3"/>
          <a:stretch>
            <a:fillRect/>
          </a:stretch>
        </p:blipFill>
        <p:spPr>
          <a:xfrm>
            <a:off x="1770018" y="0"/>
            <a:ext cx="8651964" cy="6695440"/>
          </a:xfrm>
          <a:prstGeom prst="rect">
            <a:avLst/>
          </a:prstGeom>
        </p:spPr>
      </p:pic>
    </p:spTree>
    <p:extLst>
      <p:ext uri="{BB962C8B-B14F-4D97-AF65-F5344CB8AC3E}">
        <p14:creationId xmlns:p14="http://schemas.microsoft.com/office/powerpoint/2010/main" val="3787747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D1A478F4-A6D1-469F-B4C6-42FD4B3350A7}"/>
              </a:ext>
            </a:extLst>
          </p:cNvPr>
          <p:cNvPicPr>
            <a:picLocks noChangeAspect="1"/>
          </p:cNvPicPr>
          <p:nvPr/>
        </p:nvPicPr>
        <p:blipFill>
          <a:blip r:embed="rId3"/>
          <a:stretch>
            <a:fillRect/>
          </a:stretch>
        </p:blipFill>
        <p:spPr>
          <a:xfrm>
            <a:off x="1746831" y="0"/>
            <a:ext cx="8698338" cy="6677312"/>
          </a:xfrm>
          <a:prstGeom prst="rect">
            <a:avLst/>
          </a:prstGeom>
        </p:spPr>
      </p:pic>
    </p:spTree>
    <p:extLst>
      <p:ext uri="{BB962C8B-B14F-4D97-AF65-F5344CB8AC3E}">
        <p14:creationId xmlns:p14="http://schemas.microsoft.com/office/powerpoint/2010/main" val="2047618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Pentagon 22">
            <a:extLst>
              <a:ext uri="{FF2B5EF4-FFF2-40B4-BE49-F238E27FC236}">
                <a16:creationId xmlns:a16="http://schemas.microsoft.com/office/drawing/2014/main" id="{128F51E8-2E39-4B52-A59E-4101AAE26EF7}"/>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4" name="Graphic 23" descr="Users">
            <a:extLst>
              <a:ext uri="{FF2B5EF4-FFF2-40B4-BE49-F238E27FC236}">
                <a16:creationId xmlns:a16="http://schemas.microsoft.com/office/drawing/2014/main" id="{B7032621-B40A-4C25-87C6-B1B2091122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986" y="4929666"/>
            <a:ext cx="1064681" cy="1064681"/>
          </a:xfrm>
          <a:prstGeom prst="rect">
            <a:avLst/>
          </a:prstGeom>
        </p:spPr>
      </p:pic>
      <p:sp>
        <p:nvSpPr>
          <p:cNvPr id="26" name="Arrow: Pentagon 25">
            <a:extLst>
              <a:ext uri="{FF2B5EF4-FFF2-40B4-BE49-F238E27FC236}">
                <a16:creationId xmlns:a16="http://schemas.microsoft.com/office/drawing/2014/main" id="{154255F0-7D8A-4D03-9EF8-0165C178F70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7" name="Graphic 26" descr="Construction worker">
            <a:extLst>
              <a:ext uri="{FF2B5EF4-FFF2-40B4-BE49-F238E27FC236}">
                <a16:creationId xmlns:a16="http://schemas.microsoft.com/office/drawing/2014/main" id="{6F388267-D58E-4ADE-A7DD-97B877A127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07512" y="2949621"/>
            <a:ext cx="1156286" cy="1156286"/>
          </a:xfrm>
          <a:prstGeom prst="rect">
            <a:avLst/>
          </a:prstGeom>
        </p:spPr>
      </p:pic>
      <p:sp>
        <p:nvSpPr>
          <p:cNvPr id="28" name="Arrow: Pentagon 27">
            <a:extLst>
              <a:ext uri="{FF2B5EF4-FFF2-40B4-BE49-F238E27FC236}">
                <a16:creationId xmlns:a16="http://schemas.microsoft.com/office/drawing/2014/main" id="{F7A18685-DD20-4A82-A838-1D0CABD7FAB6}"/>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9" name="Graphic 28" descr="Downward trend">
            <a:extLst>
              <a:ext uri="{FF2B5EF4-FFF2-40B4-BE49-F238E27FC236}">
                <a16:creationId xmlns:a16="http://schemas.microsoft.com/office/drawing/2014/main" id="{9856B7B1-060C-4BC1-8B59-8D8A2F462F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0895" y="4879572"/>
            <a:ext cx="1156285" cy="1156285"/>
          </a:xfrm>
          <a:prstGeom prst="rect">
            <a:avLst/>
          </a:prstGeom>
        </p:spPr>
      </p:pic>
      <p:sp>
        <p:nvSpPr>
          <p:cNvPr id="32" name="Arrow: Pentagon 31">
            <a:extLst>
              <a:ext uri="{FF2B5EF4-FFF2-40B4-BE49-F238E27FC236}">
                <a16:creationId xmlns:a16="http://schemas.microsoft.com/office/drawing/2014/main" id="{A8CFCE8B-AC1D-46C9-BC96-17589F5E49AB}"/>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Graphic 32" descr="Document">
            <a:extLst>
              <a:ext uri="{FF2B5EF4-FFF2-40B4-BE49-F238E27FC236}">
                <a16:creationId xmlns:a16="http://schemas.microsoft.com/office/drawing/2014/main" id="{2D1B39CC-6959-4197-9523-A72FDE275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7359" y="3018331"/>
            <a:ext cx="1165469" cy="1165469"/>
          </a:xfrm>
          <a:prstGeom prst="rect">
            <a:avLst/>
          </a:prstGeom>
        </p:spPr>
      </p:pic>
      <p:sp>
        <p:nvSpPr>
          <p:cNvPr id="34" name="Arrow: Pentagon 33">
            <a:extLst>
              <a:ext uri="{FF2B5EF4-FFF2-40B4-BE49-F238E27FC236}">
                <a16:creationId xmlns:a16="http://schemas.microsoft.com/office/drawing/2014/main" id="{F67DF5EE-B110-4379-ABFB-0C56AC56C04C}"/>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Title 1">
            <a:extLst>
              <a:ext uri="{FF2B5EF4-FFF2-40B4-BE49-F238E27FC236}">
                <a16:creationId xmlns:a16="http://schemas.microsoft.com/office/drawing/2014/main" id="{7292A26B-9184-4FFB-9858-1BC59853E7A4}"/>
              </a:ext>
            </a:extLst>
          </p:cNvPr>
          <p:cNvSpPr>
            <a:spLocks noGrp="1"/>
          </p:cNvSpPr>
          <p:nvPr>
            <p:ph type="title"/>
          </p:nvPr>
        </p:nvSpPr>
        <p:spPr/>
        <p:txBody>
          <a:bodyPr/>
          <a:lstStyle/>
          <a:p>
            <a:pPr algn="ctr"/>
            <a:r>
              <a:rPr lang="es-ES" dirty="0"/>
              <a:t>Maneras de pagar por los gastos de la universidad</a:t>
            </a:r>
            <a:endParaRPr lang="es-MX" dirty="0"/>
          </a:p>
        </p:txBody>
      </p:sp>
      <p:pic>
        <p:nvPicPr>
          <p:cNvPr id="41" name="Graphic 40" descr="Dollar">
            <a:extLst>
              <a:ext uri="{FF2B5EF4-FFF2-40B4-BE49-F238E27FC236}">
                <a16:creationId xmlns:a16="http://schemas.microsoft.com/office/drawing/2014/main" id="{D5E62EB9-801C-4E2F-B3AA-DFE3556DAF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93312" y="2913320"/>
            <a:ext cx="632637" cy="632637"/>
          </a:xfrm>
          <a:prstGeom prst="rect">
            <a:avLst/>
          </a:prstGeom>
        </p:spPr>
      </p:pic>
      <p:pic>
        <p:nvPicPr>
          <p:cNvPr id="42" name="Graphic 41" descr="Graduation cap">
            <a:extLst>
              <a:ext uri="{FF2B5EF4-FFF2-40B4-BE49-F238E27FC236}">
                <a16:creationId xmlns:a16="http://schemas.microsoft.com/office/drawing/2014/main" id="{0115ECE5-82C4-4F18-946A-C915E7639F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3009" y="2814970"/>
            <a:ext cx="914400" cy="914400"/>
          </a:xfrm>
          <a:prstGeom prst="rect">
            <a:avLst/>
          </a:prstGeom>
        </p:spPr>
      </p:pic>
      <p:sp>
        <p:nvSpPr>
          <p:cNvPr id="43" name="Content Placeholder 2">
            <a:extLst>
              <a:ext uri="{FF2B5EF4-FFF2-40B4-BE49-F238E27FC236}">
                <a16:creationId xmlns:a16="http://schemas.microsoft.com/office/drawing/2014/main" id="{767DC11F-9F39-4044-A05A-3AFAE18FAB5A}"/>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dirty="0"/>
              <a:t>Maneras de ahorrar para la Universidad</a:t>
            </a:r>
          </a:p>
        </p:txBody>
      </p:sp>
      <p:sp>
        <p:nvSpPr>
          <p:cNvPr id="44" name="Content Placeholder 2">
            <a:extLst>
              <a:ext uri="{FF2B5EF4-FFF2-40B4-BE49-F238E27FC236}">
                <a16:creationId xmlns:a16="http://schemas.microsoft.com/office/drawing/2014/main" id="{546885D8-BC9B-443F-AFEF-E5D3425B9BFA}"/>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Llenar FAFSA</a:t>
            </a:r>
          </a:p>
        </p:txBody>
      </p:sp>
      <p:sp>
        <p:nvSpPr>
          <p:cNvPr id="45" name="Content Placeholder 2">
            <a:extLst>
              <a:ext uri="{FF2B5EF4-FFF2-40B4-BE49-F238E27FC236}">
                <a16:creationId xmlns:a16="http://schemas.microsoft.com/office/drawing/2014/main" id="{3DC5866F-FAC2-4395-9C01-EB7B2A6C48DB}"/>
              </a:ext>
            </a:extLst>
          </p:cNvPr>
          <p:cNvSpPr txBox="1">
            <a:spLocks/>
          </p:cNvSpPr>
          <p:nvPr/>
        </p:nvSpPr>
        <p:spPr>
          <a:xfrm>
            <a:off x="10330475"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Ganar y Ahorrar</a:t>
            </a:r>
          </a:p>
        </p:txBody>
      </p:sp>
      <p:sp>
        <p:nvSpPr>
          <p:cNvPr id="47" name="Content Placeholder 2">
            <a:extLst>
              <a:ext uri="{FF2B5EF4-FFF2-40B4-BE49-F238E27FC236}">
                <a16:creationId xmlns:a16="http://schemas.microsoft.com/office/drawing/2014/main" id="{010EA1A2-5CCF-4612-ABC5-6F29E8E07531}"/>
              </a:ext>
            </a:extLst>
          </p:cNvPr>
          <p:cNvSpPr txBox="1">
            <a:spLocks/>
          </p:cNvSpPr>
          <p:nvPr/>
        </p:nvSpPr>
        <p:spPr>
          <a:xfrm>
            <a:off x="9722671" y="5578696"/>
            <a:ext cx="1709900" cy="730987"/>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Buscar Maneras Creativas para Reducir Costos</a:t>
            </a:r>
          </a:p>
        </p:txBody>
      </p:sp>
      <p:sp>
        <p:nvSpPr>
          <p:cNvPr id="48" name="Rectangle 47">
            <a:extLst>
              <a:ext uri="{FF2B5EF4-FFF2-40B4-BE49-F238E27FC236}">
                <a16:creationId xmlns:a16="http://schemas.microsoft.com/office/drawing/2014/main" id="{D00BC255-C9F8-4372-9F1C-2D38FFAA0B82}"/>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Content Placeholder 2">
            <a:extLst>
              <a:ext uri="{FF2B5EF4-FFF2-40B4-BE49-F238E27FC236}">
                <a16:creationId xmlns:a16="http://schemas.microsoft.com/office/drawing/2014/main" id="{8DEC3D33-A4BF-41A1-985A-96F8471A6663}"/>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Aplicar para Becas</a:t>
            </a:r>
          </a:p>
        </p:txBody>
      </p:sp>
      <p:pic>
        <p:nvPicPr>
          <p:cNvPr id="55" name="Graphic 54" descr="Laptop">
            <a:extLst>
              <a:ext uri="{FF2B5EF4-FFF2-40B4-BE49-F238E27FC236}">
                <a16:creationId xmlns:a16="http://schemas.microsoft.com/office/drawing/2014/main" id="{C5D4B1FB-50B6-4D1B-9AE0-0764B5A19ED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86152" y="1761207"/>
            <a:ext cx="1339822" cy="1339822"/>
          </a:xfrm>
          <a:prstGeom prst="rect">
            <a:avLst/>
          </a:prstGeom>
        </p:spPr>
      </p:pic>
      <p:sp>
        <p:nvSpPr>
          <p:cNvPr id="25" name="Content Placeholder 2">
            <a:extLst>
              <a:ext uri="{FF2B5EF4-FFF2-40B4-BE49-F238E27FC236}">
                <a16:creationId xmlns:a16="http://schemas.microsoft.com/office/drawing/2014/main" id="{209C806A-EFD4-4B6D-989F-9C86FF9B804B}"/>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Situaciones Distintas de Estudiantes</a:t>
            </a:r>
          </a:p>
        </p:txBody>
      </p:sp>
      <p:pic>
        <p:nvPicPr>
          <p:cNvPr id="31" name="Content Placeholder 16" descr="Confused person">
            <a:extLst>
              <a:ext uri="{FF2B5EF4-FFF2-40B4-BE49-F238E27FC236}">
                <a16:creationId xmlns:a16="http://schemas.microsoft.com/office/drawing/2014/main" id="{31EEBD79-B451-4B87-BC30-3115423EE77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43224" y="2404660"/>
            <a:ext cx="3569087" cy="3569087"/>
          </a:xfrm>
          <a:prstGeom prst="rect">
            <a:avLst/>
          </a:prstGeom>
        </p:spPr>
      </p:pic>
    </p:spTree>
    <p:extLst>
      <p:ext uri="{BB962C8B-B14F-4D97-AF65-F5344CB8AC3E}">
        <p14:creationId xmlns:p14="http://schemas.microsoft.com/office/powerpoint/2010/main" val="3024414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249A4E-AA31-4B4B-9298-D1D24556039B}"/>
              </a:ext>
            </a:extLst>
          </p:cNvPr>
          <p:cNvSpPr>
            <a:spLocks noGrp="1"/>
          </p:cNvSpPr>
          <p:nvPr>
            <p:ph type="title"/>
          </p:nvPr>
        </p:nvSpPr>
        <p:spPr/>
        <p:txBody>
          <a:bodyPr anchor="b">
            <a:normAutofit/>
          </a:bodyPr>
          <a:lstStyle/>
          <a:p>
            <a:pPr marL="0" indent="0">
              <a:buNone/>
            </a:pPr>
            <a:r>
              <a:rPr lang="es-MX" sz="6000" dirty="0"/>
              <a:t>Situaciones Distintas de Estudiantes</a:t>
            </a:r>
          </a:p>
        </p:txBody>
      </p:sp>
    </p:spTree>
    <p:extLst>
      <p:ext uri="{BB962C8B-B14F-4D97-AF65-F5344CB8AC3E}">
        <p14:creationId xmlns:p14="http://schemas.microsoft.com/office/powerpoint/2010/main" val="395303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5D5BB3-0D00-4D8B-84E0-902E65190D54}"/>
              </a:ext>
            </a:extLst>
          </p:cNvPr>
          <p:cNvSpPr>
            <a:spLocks noGrp="1"/>
          </p:cNvSpPr>
          <p:nvPr>
            <p:ph type="title"/>
          </p:nvPr>
        </p:nvSpPr>
        <p:spPr>
          <a:xfrm>
            <a:off x="838200" y="365125"/>
            <a:ext cx="10515600" cy="1325563"/>
          </a:xfrm>
        </p:spPr>
        <p:txBody>
          <a:bodyPr>
            <a:normAutofit/>
          </a:bodyPr>
          <a:lstStyle/>
          <a:p>
            <a:r>
              <a:rPr lang="es-MX" sz="4400">
                <a:solidFill>
                  <a:srgbClr val="DC4405"/>
                </a:solidFill>
              </a:rPr>
              <a:t>El Aplazamiento</a:t>
            </a:r>
          </a:p>
        </p:txBody>
      </p:sp>
      <p:sp>
        <p:nvSpPr>
          <p:cNvPr id="6" name="Content Placeholder 2">
            <a:extLst>
              <a:ext uri="{FF2B5EF4-FFF2-40B4-BE49-F238E27FC236}">
                <a16:creationId xmlns:a16="http://schemas.microsoft.com/office/drawing/2014/main" id="{5462214C-375C-45FE-8D4B-4DF7B7A7FE15}"/>
              </a:ext>
            </a:extLst>
          </p:cNvPr>
          <p:cNvSpPr>
            <a:spLocks noGrp="1"/>
          </p:cNvSpPr>
          <p:nvPr>
            <p:ph sz="half" idx="1"/>
          </p:nvPr>
        </p:nvSpPr>
        <p:spPr>
          <a:xfrm>
            <a:off x="838200" y="1681018"/>
            <a:ext cx="5181600" cy="4902661"/>
          </a:xfrm>
        </p:spPr>
        <p:txBody>
          <a:bodyPr>
            <a:normAutofit fontScale="85000" lnSpcReduction="10000"/>
          </a:bodyPr>
          <a:lstStyle/>
          <a:p>
            <a:pPr marL="0" indent="0">
              <a:buNone/>
            </a:pPr>
            <a:r>
              <a:rPr lang="es-MX" sz="2600" dirty="0"/>
              <a:t>La opcion para aplazar por un tiempo la registración para la universidad y becas que ha recibido</a:t>
            </a:r>
          </a:p>
          <a:p>
            <a:r>
              <a:rPr lang="es-MX" sz="2400" dirty="0"/>
              <a:t>Algunas razones para aplazar:</a:t>
            </a:r>
          </a:p>
          <a:p>
            <a:pPr lvl="1"/>
            <a:r>
              <a:rPr lang="es-MX" sz="2000" dirty="0"/>
              <a:t>Servicio militar</a:t>
            </a:r>
          </a:p>
          <a:p>
            <a:pPr lvl="1"/>
            <a:r>
              <a:rPr lang="es-MX" sz="2000" dirty="0"/>
              <a:t>Servicio religioso </a:t>
            </a:r>
          </a:p>
          <a:p>
            <a:pPr lvl="1"/>
            <a:r>
              <a:rPr lang="es-MX" sz="2000" dirty="0"/>
              <a:t>Servicio humanitario</a:t>
            </a:r>
          </a:p>
          <a:p>
            <a:pPr lvl="1"/>
            <a:r>
              <a:rPr lang="es-MX" sz="2000" dirty="0"/>
              <a:t>Circunstancias personales como enfermedades, obligaciones familiares, o dificultades financieras</a:t>
            </a:r>
          </a:p>
          <a:p>
            <a:pPr lvl="1"/>
            <a:r>
              <a:rPr lang="es-MX" sz="2000" dirty="0"/>
              <a:t>Estudios afueras, pasantías, u otras experiencias educacionales</a:t>
            </a:r>
          </a:p>
          <a:p>
            <a:r>
              <a:rPr lang="es-MX" sz="2400" dirty="0"/>
              <a:t>Algunas razones para aplazamiento no seran válidas, todo depende de los requisitos de la institución. Debe contactar la universidad para aprender más sobre el aplazamiento.</a:t>
            </a:r>
            <a:endParaRPr lang="es-MX" sz="2000" dirty="0"/>
          </a:p>
          <a:p>
            <a:pPr lvl="0"/>
            <a:r>
              <a:rPr lang="es-MX" sz="2400" b="1" dirty="0">
                <a:solidFill>
                  <a:prstClr val="black"/>
                </a:solidFill>
              </a:rPr>
              <a:t>Debe informar a la universidad sobre planes para aplazar su admisión o becas</a:t>
            </a:r>
            <a:endParaRPr lang="es-MX" sz="2400" dirty="0"/>
          </a:p>
          <a:p>
            <a:endParaRPr lang="es-MX" sz="2400" dirty="0"/>
          </a:p>
          <a:p>
            <a:endParaRPr lang="es-MX" sz="2400" dirty="0"/>
          </a:p>
          <a:p>
            <a:endParaRPr lang="es-MX" sz="2400" dirty="0"/>
          </a:p>
          <a:p>
            <a:endParaRPr lang="es-MX" dirty="0"/>
          </a:p>
          <a:p>
            <a:endParaRPr lang="es-MX" dirty="0"/>
          </a:p>
          <a:p>
            <a:endParaRPr lang="es-MX" dirty="0"/>
          </a:p>
          <a:p>
            <a:endParaRPr lang="es-MX" dirty="0"/>
          </a:p>
        </p:txBody>
      </p:sp>
      <p:pic>
        <p:nvPicPr>
          <p:cNvPr id="7" name="Picture 6">
            <a:extLst>
              <a:ext uri="{FF2B5EF4-FFF2-40B4-BE49-F238E27FC236}">
                <a16:creationId xmlns:a16="http://schemas.microsoft.com/office/drawing/2014/main" id="{584A2B20-4884-4F9B-A877-9FEDE5B0F303}"/>
              </a:ext>
            </a:extLst>
          </p:cNvPr>
          <p:cNvPicPr>
            <a:picLocks noChangeAspect="1"/>
          </p:cNvPicPr>
          <p:nvPr/>
        </p:nvPicPr>
        <p:blipFill>
          <a:blip r:embed="rId3"/>
          <a:stretch>
            <a:fillRect/>
          </a:stretch>
        </p:blipFill>
        <p:spPr>
          <a:xfrm>
            <a:off x="6669944" y="1681019"/>
            <a:ext cx="5236980" cy="3495963"/>
          </a:xfrm>
          <a:prstGeom prst="rect">
            <a:avLst/>
          </a:prstGeom>
        </p:spPr>
      </p:pic>
    </p:spTree>
    <p:extLst>
      <p:ext uri="{BB962C8B-B14F-4D97-AF65-F5344CB8AC3E}">
        <p14:creationId xmlns:p14="http://schemas.microsoft.com/office/powerpoint/2010/main" val="2207953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5657359-4151-4BB9-98EE-E10586660B56}"/>
              </a:ext>
            </a:extLst>
          </p:cNvPr>
          <p:cNvSpPr>
            <a:spLocks noGrp="1"/>
          </p:cNvSpPr>
          <p:nvPr>
            <p:ph type="title"/>
          </p:nvPr>
        </p:nvSpPr>
        <p:spPr>
          <a:xfrm>
            <a:off x="838200" y="365125"/>
            <a:ext cx="10515600" cy="1325563"/>
          </a:xfrm>
        </p:spPr>
        <p:txBody>
          <a:bodyPr anchor="ctr">
            <a:normAutofit/>
          </a:bodyPr>
          <a:lstStyle/>
          <a:p>
            <a:r>
              <a:rPr lang="es-MX" sz="4400"/>
              <a:t>¿Qué cosas se pueden aplazar?</a:t>
            </a:r>
            <a:endParaRPr lang="es-MX" sz="4400">
              <a:solidFill>
                <a:srgbClr val="DC4405"/>
              </a:solidFill>
            </a:endParaRPr>
          </a:p>
        </p:txBody>
      </p:sp>
      <p:sp>
        <p:nvSpPr>
          <p:cNvPr id="19" name="Content Placeholder 3">
            <a:extLst>
              <a:ext uri="{FF2B5EF4-FFF2-40B4-BE49-F238E27FC236}">
                <a16:creationId xmlns:a16="http://schemas.microsoft.com/office/drawing/2014/main" id="{BEA4324A-7A87-42FB-A821-4FDE7BAE018B}"/>
              </a:ext>
            </a:extLst>
          </p:cNvPr>
          <p:cNvSpPr txBox="1">
            <a:spLocks/>
          </p:cNvSpPr>
          <p:nvPr/>
        </p:nvSpPr>
        <p:spPr>
          <a:xfrm>
            <a:off x="6172200" y="1825624"/>
            <a:ext cx="5638800" cy="4521835"/>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2400" dirty="0"/>
              <a:t>La mayoría de las universidades requieren que aplique, reciba una oferta de admisión, y que sea aceptado antes que se pueda aplazar. En corto, estudiantes usualmente nesesitan decidirse por una universidad antes de poder aplazar.</a:t>
            </a:r>
          </a:p>
          <a:p>
            <a:r>
              <a:rPr lang="es-MX" sz="2400" dirty="0"/>
              <a:t>Ayuda federal como becas federales, el programa de trabajo y estudio (</a:t>
            </a:r>
            <a:r>
              <a:rPr lang="es-MX" sz="2400" dirty="0" err="1"/>
              <a:t>work-study</a:t>
            </a:r>
            <a:r>
              <a:rPr lang="es-MX" sz="2400" dirty="0"/>
              <a:t>), y préstamos para estudiantes NO SE PUEDEN aplazar. </a:t>
            </a:r>
          </a:p>
          <a:p>
            <a:r>
              <a:rPr lang="es-MX" sz="2400" dirty="0"/>
              <a:t>Sin embargo, todavía le recomendamos que debe completar FAFSA y aplicar para becas. ¿Por qué?</a:t>
            </a:r>
          </a:p>
          <a:p>
            <a:pPr marL="742950" lvl="1" indent="-285750">
              <a:buFont typeface="Arial" panose="020B0604020202020204" pitchFamily="34" charset="0"/>
              <a:buChar char="•"/>
            </a:pPr>
            <a:r>
              <a:rPr lang="es-MX" sz="1800" dirty="0"/>
              <a:t>Tiene un plan de respaldo</a:t>
            </a:r>
          </a:p>
          <a:p>
            <a:pPr marL="742950" lvl="1" indent="-285750">
              <a:buFont typeface="Arial" panose="020B0604020202020204" pitchFamily="34" charset="0"/>
              <a:buChar char="•"/>
            </a:pPr>
            <a:r>
              <a:rPr lang="es-MX" sz="1800" dirty="0"/>
              <a:t>Algunas becas que se pueden aplazar tienen el requisito de completar FAFSA</a:t>
            </a:r>
          </a:p>
          <a:p>
            <a:pPr marL="742950" lvl="1" indent="-285750">
              <a:buFont typeface="Arial" panose="020B0604020202020204" pitchFamily="34" charset="0"/>
              <a:buChar char="•"/>
            </a:pPr>
            <a:r>
              <a:rPr lang="es-MX" sz="1800" dirty="0"/>
              <a:t>Su información personal se llena automáticamente la próxima vez que llene FAFSA (sera más fácil a su regreso)</a:t>
            </a:r>
          </a:p>
          <a:p>
            <a:pPr marL="742950" lvl="1" indent="-285750">
              <a:buFont typeface="Arial" panose="020B0604020202020204" pitchFamily="34" charset="0"/>
              <a:buChar char="•"/>
            </a:pPr>
            <a:r>
              <a:rPr lang="es-MX" sz="1800" dirty="0"/>
              <a:t>Hay más ayuda para llenar FAFSA cuando está en </a:t>
            </a:r>
            <a:r>
              <a:rPr lang="es-MX" sz="1800" dirty="0" err="1"/>
              <a:t>high</a:t>
            </a:r>
            <a:r>
              <a:rPr lang="es-MX" sz="1800" dirty="0"/>
              <a:t> </a:t>
            </a:r>
            <a:r>
              <a:rPr lang="es-MX" sz="1800" dirty="0" err="1"/>
              <a:t>school</a:t>
            </a:r>
            <a:r>
              <a:rPr lang="es-MX" sz="1800" dirty="0"/>
              <a:t>. Comenzando desde temprano aprenderá el proceso de como aplicar a la universidad y como buscar ayuda financiera; esta información es muy útil al regresar de su aplazamiento. </a:t>
            </a:r>
          </a:p>
        </p:txBody>
      </p:sp>
      <p:sp>
        <p:nvSpPr>
          <p:cNvPr id="20" name="Rectangle 19">
            <a:extLst>
              <a:ext uri="{FF2B5EF4-FFF2-40B4-BE49-F238E27FC236}">
                <a16:creationId xmlns:a16="http://schemas.microsoft.com/office/drawing/2014/main" id="{48F599A3-5327-400D-8D04-4983FAD24929}"/>
              </a:ext>
            </a:extLst>
          </p:cNvPr>
          <p:cNvSpPr/>
          <p:nvPr/>
        </p:nvSpPr>
        <p:spPr>
          <a:xfrm>
            <a:off x="3229647" y="3119272"/>
            <a:ext cx="2835874" cy="1429868"/>
          </a:xfrm>
          <a:prstGeom prst="rect">
            <a:avLst/>
          </a:prstGeom>
          <a:noFill/>
          <a:ln w="57150">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MX" dirty="0">
                <a:solidFill>
                  <a:schemeClr val="tx1"/>
                </a:solidFill>
              </a:rPr>
              <a:t>Admisiones</a:t>
            </a:r>
          </a:p>
          <a:p>
            <a:pPr marL="285750" indent="-285750">
              <a:buFont typeface="Arial" panose="020B0604020202020204" pitchFamily="34" charset="0"/>
              <a:buChar char="•"/>
            </a:pPr>
            <a:r>
              <a:rPr lang="es-MX" dirty="0">
                <a:solidFill>
                  <a:schemeClr val="tx1"/>
                </a:solidFill>
              </a:rPr>
              <a:t>Ayuda federal</a:t>
            </a:r>
          </a:p>
          <a:p>
            <a:pPr marL="285750" indent="-285750">
              <a:buFont typeface="Arial" panose="020B0604020202020204" pitchFamily="34" charset="0"/>
              <a:buChar char="•"/>
            </a:pPr>
            <a:r>
              <a:rPr lang="es-MX" dirty="0">
                <a:solidFill>
                  <a:schemeClr val="tx1"/>
                </a:solidFill>
              </a:rPr>
              <a:t>Fechas límites para ayuda y becas</a:t>
            </a:r>
          </a:p>
          <a:p>
            <a:pPr marL="285750" indent="-285750">
              <a:buFont typeface="Arial" panose="020B0604020202020204" pitchFamily="34" charset="0"/>
              <a:buChar char="•"/>
            </a:pPr>
            <a:endParaRPr lang="es-MX" dirty="0">
              <a:solidFill>
                <a:schemeClr val="tx1"/>
              </a:solidFill>
            </a:endParaRPr>
          </a:p>
        </p:txBody>
      </p:sp>
      <p:sp>
        <p:nvSpPr>
          <p:cNvPr id="21" name="Rectangle 20">
            <a:extLst>
              <a:ext uri="{FF2B5EF4-FFF2-40B4-BE49-F238E27FC236}">
                <a16:creationId xmlns:a16="http://schemas.microsoft.com/office/drawing/2014/main" id="{5BE84189-8D85-4396-B148-0223C12E258B}"/>
              </a:ext>
            </a:extLst>
          </p:cNvPr>
          <p:cNvSpPr/>
          <p:nvPr/>
        </p:nvSpPr>
        <p:spPr>
          <a:xfrm>
            <a:off x="3229647" y="1857877"/>
            <a:ext cx="2835874" cy="1171252"/>
          </a:xfrm>
          <a:prstGeom prst="rect">
            <a:avLst/>
          </a:prstGeom>
          <a:noFill/>
          <a:ln w="57150">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rPr>
              <a:t>Que NO SE PUEDE aplazar:</a:t>
            </a:r>
          </a:p>
        </p:txBody>
      </p:sp>
      <p:sp>
        <p:nvSpPr>
          <p:cNvPr id="22" name="Rectangle 21">
            <a:extLst>
              <a:ext uri="{FF2B5EF4-FFF2-40B4-BE49-F238E27FC236}">
                <a16:creationId xmlns:a16="http://schemas.microsoft.com/office/drawing/2014/main" id="{113A9DD0-E3B4-4DDF-A485-BCD4EEE8488E}"/>
              </a:ext>
            </a:extLst>
          </p:cNvPr>
          <p:cNvSpPr/>
          <p:nvPr/>
        </p:nvSpPr>
        <p:spPr>
          <a:xfrm>
            <a:off x="309079" y="1857876"/>
            <a:ext cx="2835874" cy="1171251"/>
          </a:xfrm>
          <a:prstGeom prst="rect">
            <a:avLst/>
          </a:prstGeom>
          <a:noFill/>
          <a:ln w="5715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rPr>
              <a:t>Que se puede aplazar:</a:t>
            </a:r>
          </a:p>
        </p:txBody>
      </p:sp>
      <p:sp>
        <p:nvSpPr>
          <p:cNvPr id="23" name="Rectangle 22">
            <a:extLst>
              <a:ext uri="{FF2B5EF4-FFF2-40B4-BE49-F238E27FC236}">
                <a16:creationId xmlns:a16="http://schemas.microsoft.com/office/drawing/2014/main" id="{4893BBD5-08CC-43AD-8166-86CE055E867E}"/>
              </a:ext>
            </a:extLst>
          </p:cNvPr>
          <p:cNvSpPr/>
          <p:nvPr/>
        </p:nvSpPr>
        <p:spPr>
          <a:xfrm>
            <a:off x="309079" y="3119272"/>
            <a:ext cx="2835874" cy="1429868"/>
          </a:xfrm>
          <a:prstGeom prst="rect">
            <a:avLst/>
          </a:prstGeom>
          <a:noFill/>
          <a:ln w="5715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MX">
                <a:solidFill>
                  <a:schemeClr val="tx1"/>
                </a:solidFill>
              </a:rPr>
              <a:t>Inscripción</a:t>
            </a:r>
          </a:p>
          <a:p>
            <a:pPr marL="285750" indent="-285750">
              <a:buFont typeface="Arial" panose="020B0604020202020204" pitchFamily="34" charset="0"/>
              <a:buChar char="•"/>
            </a:pPr>
            <a:r>
              <a:rPr lang="es-MX">
                <a:solidFill>
                  <a:schemeClr val="tx1"/>
                </a:solidFill>
              </a:rPr>
              <a:t>Becas </a:t>
            </a:r>
          </a:p>
          <a:p>
            <a:pPr marL="285750" indent="-285750">
              <a:buFont typeface="Arial" panose="020B0604020202020204" pitchFamily="34" charset="0"/>
              <a:buChar char="•"/>
            </a:pPr>
            <a:r>
              <a:rPr lang="es-MX">
                <a:solidFill>
                  <a:schemeClr val="tx1"/>
                </a:solidFill>
              </a:rPr>
              <a:t>Alojamiento</a:t>
            </a:r>
          </a:p>
          <a:p>
            <a:pPr marL="285750" indent="-285750">
              <a:buFont typeface="Arial" panose="020B0604020202020204" pitchFamily="34" charset="0"/>
              <a:buChar char="•"/>
            </a:pPr>
            <a:endParaRPr lang="es-MX">
              <a:solidFill>
                <a:schemeClr val="tx1"/>
              </a:solidFill>
            </a:endParaRPr>
          </a:p>
        </p:txBody>
      </p:sp>
      <p:sp>
        <p:nvSpPr>
          <p:cNvPr id="24" name="Content Placeholder 3">
            <a:extLst>
              <a:ext uri="{FF2B5EF4-FFF2-40B4-BE49-F238E27FC236}">
                <a16:creationId xmlns:a16="http://schemas.microsoft.com/office/drawing/2014/main" id="{3FDFB24A-BD9F-4A29-870C-8ED6E60B50BD}"/>
              </a:ext>
            </a:extLst>
          </p:cNvPr>
          <p:cNvSpPr txBox="1">
            <a:spLocks/>
          </p:cNvSpPr>
          <p:nvPr/>
        </p:nvSpPr>
        <p:spPr>
          <a:xfrm>
            <a:off x="309079" y="5350677"/>
            <a:ext cx="5710722" cy="11712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400" i="1" dirty="0"/>
              <a:t>*Cada universidad tiene policías diferentes. Es posible que algunos de los ejemplos no son disponibles para aplazar en varias universidades.</a:t>
            </a:r>
          </a:p>
        </p:txBody>
      </p:sp>
    </p:spTree>
    <p:extLst>
      <p:ext uri="{BB962C8B-B14F-4D97-AF65-F5344CB8AC3E}">
        <p14:creationId xmlns:p14="http://schemas.microsoft.com/office/powerpoint/2010/main" val="3204057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253B916-F12A-40C2-8B35-17F149C4A278}"/>
              </a:ext>
            </a:extLst>
          </p:cNvPr>
          <p:cNvSpPr>
            <a:spLocks noGrp="1"/>
          </p:cNvSpPr>
          <p:nvPr>
            <p:ph type="title"/>
          </p:nvPr>
        </p:nvSpPr>
        <p:spPr/>
        <p:txBody>
          <a:bodyPr anchor="b">
            <a:normAutofit/>
          </a:bodyPr>
          <a:lstStyle/>
          <a:p>
            <a:r>
              <a:rPr lang="es-MX" dirty="0" err="1"/>
              <a:t>DREAMers</a:t>
            </a:r>
            <a:r>
              <a:rPr lang="es-MX" dirty="0"/>
              <a:t>, Inmigrantes, y Estudiantes Internacionales</a:t>
            </a:r>
            <a:endParaRPr lang="es-MX" sz="6000" dirty="0">
              <a:solidFill>
                <a:schemeClr val="bg1"/>
              </a:solidFill>
            </a:endParaRPr>
          </a:p>
        </p:txBody>
      </p:sp>
    </p:spTree>
    <p:extLst>
      <p:ext uri="{BB962C8B-B14F-4D97-AF65-F5344CB8AC3E}">
        <p14:creationId xmlns:p14="http://schemas.microsoft.com/office/powerpoint/2010/main" val="517899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FFC84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72726</TotalTime>
  <Words>2118</Words>
  <Application>Microsoft Office PowerPoint</Application>
  <PresentationFormat>Widescreen</PresentationFormat>
  <Paragraphs>185</Paragraphs>
  <Slides>24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Roboto</vt:lpstr>
      <vt:lpstr>Office Theme</vt:lpstr>
      <vt:lpstr>Situaciones Distintas de Estudiantes</vt:lpstr>
      <vt:lpstr>¿Qué es educación superior?</vt:lpstr>
      <vt:lpstr>PowerPoint Presentation</vt:lpstr>
      <vt:lpstr>PowerPoint Presentation</vt:lpstr>
      <vt:lpstr>Maneras de pagar por los gastos de la universidad</vt:lpstr>
      <vt:lpstr>Situaciones Distintas de Estudiantes</vt:lpstr>
      <vt:lpstr>El Aplazamiento</vt:lpstr>
      <vt:lpstr>¿Qué cosas se pueden aplazar?</vt:lpstr>
      <vt:lpstr>DREAMers, Inmigrantes, y Estudiantes Internacionales</vt:lpstr>
      <vt:lpstr>Terminos de elegibilidad para FAFSA</vt:lpstr>
      <vt:lpstr>Preguntas comunes de FAFSA: Padres que son personas indocumentadas</vt:lpstr>
      <vt:lpstr>Preguntas comunes de FAFSA: Eligible pero no ciudadano(a)</vt:lpstr>
      <vt:lpstr>Recursos sobre becas para estudiantes que son refugiados o asilados.</vt:lpstr>
      <vt:lpstr>Preguntas comunes sobre FAFSA: Estudiantes sin Elegibilidad</vt:lpstr>
      <vt:lpstr>Listas y bases de datos de becas para estudiante sin eligibilidad</vt:lpstr>
      <vt:lpstr>Legislación</vt:lpstr>
      <vt:lpstr>Preguntas comunes sobre FAFSA: Estudiantes Internacionales</vt:lpstr>
      <vt:lpstr>Servicios para estudiantes internacionales</vt:lpstr>
      <vt:lpstr>Estudiantes con Disabilidades</vt:lpstr>
      <vt:lpstr>Modificaciones vs. Acomodaciones</vt:lpstr>
      <vt:lpstr>La forma de FERPA: Forma de divulgación de información del estudiante</vt:lpstr>
      <vt:lpstr>Centros para estudiantes con diabilidades</vt:lpstr>
      <vt:lpstr>Maneras de pagar por los gastos de la universidad</vt:lpstr>
      <vt:lpstr>Preguntas?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Dyllen Cafferty</cp:lastModifiedBy>
  <cp:revision>582</cp:revision>
  <dcterms:created xsi:type="dcterms:W3CDTF">2019-05-28T19:51:00Z</dcterms:created>
  <dcterms:modified xsi:type="dcterms:W3CDTF">2023-10-25T20:01:27Z</dcterms:modified>
</cp:coreProperties>
</file>