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764" r:id="rId2"/>
    <p:sldId id="765" r:id="rId3"/>
    <p:sldId id="766" r:id="rId4"/>
    <p:sldId id="767" r:id="rId5"/>
    <p:sldId id="768" r:id="rId6"/>
    <p:sldId id="769" r:id="rId7"/>
    <p:sldId id="770" r:id="rId8"/>
    <p:sldId id="771" r:id="rId9"/>
    <p:sldId id="772" r:id="rId10"/>
    <p:sldId id="773" r:id="rId11"/>
    <p:sldId id="774" r:id="rId12"/>
    <p:sldId id="775" r:id="rId13"/>
    <p:sldId id="776" r:id="rId14"/>
    <p:sldId id="777" r:id="rId15"/>
    <p:sldId id="779" r:id="rId16"/>
    <p:sldId id="780" r:id="rId17"/>
    <p:sldId id="781" r:id="rId18"/>
    <p:sldId id="782" r:id="rId19"/>
    <p:sldId id="797" r:id="rId20"/>
    <p:sldId id="783" r:id="rId21"/>
    <p:sldId id="784" r:id="rId22"/>
    <p:sldId id="785" r:id="rId23"/>
    <p:sldId id="786" r:id="rId24"/>
    <p:sldId id="787" r:id="rId25"/>
    <p:sldId id="788" r:id="rId26"/>
    <p:sldId id="789" r:id="rId27"/>
    <p:sldId id="790" r:id="rId28"/>
    <p:sldId id="791" r:id="rId29"/>
    <p:sldId id="743" r:id="rId30"/>
    <p:sldId id="795" r:id="rId31"/>
    <p:sldId id="796" r:id="rId32"/>
    <p:sldId id="77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AAC1F14-9939-4C0C-9097-39C6DA4F32B0}">
          <p14:sldIdLst>
            <p14:sldId id="764"/>
            <p14:sldId id="765"/>
            <p14:sldId id="766"/>
            <p14:sldId id="767"/>
            <p14:sldId id="768"/>
            <p14:sldId id="769"/>
            <p14:sldId id="770"/>
            <p14:sldId id="771"/>
            <p14:sldId id="772"/>
            <p14:sldId id="773"/>
            <p14:sldId id="774"/>
            <p14:sldId id="775"/>
            <p14:sldId id="776"/>
            <p14:sldId id="777"/>
          </p14:sldIdLst>
        </p14:section>
        <p14:section name="Specific Situations" id="{10402F88-C5CA-4483-AA7F-D940ABA5B407}">
          <p14:sldIdLst>
            <p14:sldId id="779"/>
            <p14:sldId id="780"/>
            <p14:sldId id="781"/>
            <p14:sldId id="782"/>
            <p14:sldId id="797"/>
            <p14:sldId id="783"/>
            <p14:sldId id="784"/>
            <p14:sldId id="785"/>
            <p14:sldId id="786"/>
            <p14:sldId id="787"/>
            <p14:sldId id="788"/>
            <p14:sldId id="789"/>
            <p14:sldId id="790"/>
            <p14:sldId id="791"/>
            <p14:sldId id="743"/>
            <p14:sldId id="795"/>
            <p14:sldId id="796"/>
            <p14:sldId id="778"/>
          </p14:sldIdLst>
        </p14:section>
      </p14:sectionLst>
    </p:ex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ie Bradley" initials="KB" lastIdx="3" clrIdx="0">
    <p:extLst>
      <p:ext uri="{19B8F6BF-5375-455C-9EA6-DF929625EA0E}">
        <p15:presenceInfo xmlns:p15="http://schemas.microsoft.com/office/powerpoint/2012/main" userId="S-1-5-21-1599696121-1964574698-334091239-716900" providerId="AD"/>
      </p:ext>
    </p:extLst>
  </p:cmAuthor>
  <p:cmAuthor id="2" name="Dyllen Cafferty" initials="DC" lastIdx="1" clrIdx="1">
    <p:extLst>
      <p:ext uri="{19B8F6BF-5375-455C-9EA6-DF929625EA0E}">
        <p15:presenceInfo xmlns:p15="http://schemas.microsoft.com/office/powerpoint/2012/main" userId="S-1-5-21-1599696121-1964574698-334091239-59407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845"/>
    <a:srgbClr val="DC4405"/>
    <a:srgbClr val="40C1AC"/>
    <a:srgbClr val="33737F"/>
    <a:srgbClr val="323E48"/>
    <a:srgbClr val="00AFD7"/>
    <a:srgbClr val="304E93"/>
    <a:srgbClr val="00AF66"/>
    <a:srgbClr val="97D700"/>
    <a:srgbClr val="00B5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61" autoAdjust="0"/>
    <p:restoredTop sz="93878" autoAdjust="0"/>
  </p:normalViewPr>
  <p:slideViewPr>
    <p:cSldViewPr snapToGrid="0" snapToObjects="1">
      <p:cViewPr varScale="1">
        <p:scale>
          <a:sx n="78" d="100"/>
          <a:sy n="78" d="100"/>
        </p:scale>
        <p:origin x="960" y="62"/>
      </p:cViewPr>
      <p:guideLst>
        <p:guide orient="horz" pos="2184"/>
        <p:guide pos="3840"/>
      </p:guideLst>
    </p:cSldViewPr>
  </p:slideViewPr>
  <p:notesTextViewPr>
    <p:cViewPr>
      <p:scale>
        <a:sx n="75" d="100"/>
        <a:sy n="75" d="100"/>
      </p:scale>
      <p:origin x="0" y="0"/>
    </p:cViewPr>
  </p:notesTextViewPr>
  <p:sorterViewPr>
    <p:cViewPr>
      <p:scale>
        <a:sx n="106" d="100"/>
        <a:sy n="10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FE039E-A76A-46B8-8F99-0B83538E3549}" type="doc">
      <dgm:prSet loTypeId="urn:microsoft.com/office/officeart/2005/8/layout/cycle6" loCatId="relationship" qsTypeId="urn:microsoft.com/office/officeart/2005/8/quickstyle/simple1" qsCatId="simple" csTypeId="urn:microsoft.com/office/officeart/2005/8/colors/colorful4" csCatId="colorful" phldr="1"/>
      <dgm:spPr/>
    </dgm:pt>
    <dgm:pt modelId="{7A430B77-DFD6-473B-94CC-F2A758628480}">
      <dgm:prSet phldrT="[Text]" custT="1"/>
      <dgm:spPr>
        <a:solidFill>
          <a:srgbClr val="00AF66"/>
        </a:solidFill>
      </dgm:spPr>
      <dgm:t>
        <a:bodyPr/>
        <a:lstStyle/>
        <a:p>
          <a:pPr algn="ctr"/>
          <a:r>
            <a:rPr lang="en-US" sz="2000" b="1" dirty="0">
              <a:solidFill>
                <a:schemeClr val="tx1"/>
              </a:solidFill>
            </a:rPr>
            <a:t>Federal Aid</a:t>
          </a:r>
        </a:p>
      </dgm:t>
    </dgm:pt>
    <dgm:pt modelId="{9B3EC1ED-4743-4241-88CD-BA621364F264}" type="parTrans" cxnId="{BFB1D16B-8882-4669-9568-8A4BA0D2DA28}">
      <dgm:prSet/>
      <dgm:spPr/>
      <dgm:t>
        <a:bodyPr/>
        <a:lstStyle/>
        <a:p>
          <a:endParaRPr lang="en-US"/>
        </a:p>
      </dgm:t>
    </dgm:pt>
    <dgm:pt modelId="{0DE65AF4-D25B-4460-9F2C-ECBDD1158D62}" type="sibTrans" cxnId="{BFB1D16B-8882-4669-9568-8A4BA0D2DA28}">
      <dgm:prSet/>
      <dgm:spPr/>
      <dgm:t>
        <a:bodyPr/>
        <a:lstStyle/>
        <a:p>
          <a:endParaRPr lang="en-US"/>
        </a:p>
      </dgm:t>
    </dgm:pt>
    <dgm:pt modelId="{A914253F-BDA7-47F6-BDD8-CB6D385E0A61}">
      <dgm:prSet phldrT="[Text]" custT="1"/>
      <dgm:spPr>
        <a:solidFill>
          <a:srgbClr val="323E48"/>
        </a:solidFill>
      </dgm:spPr>
      <dgm:t>
        <a:bodyPr/>
        <a:lstStyle/>
        <a:p>
          <a:r>
            <a:rPr lang="en-US" sz="2000" b="1" dirty="0">
              <a:solidFill>
                <a:schemeClr val="bg1"/>
              </a:solidFill>
            </a:rPr>
            <a:t>Some Private Scholarships</a:t>
          </a:r>
        </a:p>
      </dgm:t>
    </dgm:pt>
    <dgm:pt modelId="{6B7038BA-B7DF-4E1B-AE60-0BBC8092EA30}" type="parTrans" cxnId="{CFA7940F-B455-4362-8985-D1FCF380042F}">
      <dgm:prSet/>
      <dgm:spPr/>
      <dgm:t>
        <a:bodyPr/>
        <a:lstStyle/>
        <a:p>
          <a:endParaRPr lang="en-US"/>
        </a:p>
      </dgm:t>
    </dgm:pt>
    <dgm:pt modelId="{90318D7E-3E8D-46D4-AFA1-4B1CDBACCB16}" type="sibTrans" cxnId="{CFA7940F-B455-4362-8985-D1FCF380042F}">
      <dgm:prSet/>
      <dgm:spPr/>
      <dgm:t>
        <a:bodyPr/>
        <a:lstStyle/>
        <a:p>
          <a:endParaRPr lang="en-US"/>
        </a:p>
      </dgm:t>
    </dgm:pt>
    <dgm:pt modelId="{F9551E2E-AFE8-4B81-ABDF-082427D529B8}">
      <dgm:prSet phldrT="[Text]" custT="1"/>
      <dgm:spPr>
        <a:solidFill>
          <a:srgbClr val="FFC845"/>
        </a:solidFill>
      </dgm:spPr>
      <dgm:t>
        <a:bodyPr/>
        <a:lstStyle/>
        <a:p>
          <a:r>
            <a:rPr lang="en-US" sz="2000" b="1" dirty="0">
              <a:solidFill>
                <a:schemeClr val="tx1"/>
              </a:solidFill>
            </a:rPr>
            <a:t>State Aid &amp; Scholarships</a:t>
          </a:r>
        </a:p>
      </dgm:t>
    </dgm:pt>
    <dgm:pt modelId="{D8C5314C-753E-42C4-B3C2-EE9F292AED23}" type="parTrans" cxnId="{F6D1CE35-E3AE-4097-9B82-C21F91A23BBD}">
      <dgm:prSet/>
      <dgm:spPr/>
      <dgm:t>
        <a:bodyPr/>
        <a:lstStyle/>
        <a:p>
          <a:endParaRPr lang="en-US"/>
        </a:p>
      </dgm:t>
    </dgm:pt>
    <dgm:pt modelId="{E87F3638-5E85-4A7C-A7EB-10E1E6C91DFB}" type="sibTrans" cxnId="{F6D1CE35-E3AE-4097-9B82-C21F91A23BBD}">
      <dgm:prSet/>
      <dgm:spPr/>
      <dgm:t>
        <a:bodyPr/>
        <a:lstStyle/>
        <a:p>
          <a:endParaRPr lang="en-US"/>
        </a:p>
      </dgm:t>
    </dgm:pt>
    <dgm:pt modelId="{EEAB4895-9223-4486-BB85-D956DEB4B169}">
      <dgm:prSet phldrT="[Text]" custT="1"/>
      <dgm:spPr>
        <a:solidFill>
          <a:srgbClr val="00B5DF"/>
        </a:solidFill>
      </dgm:spPr>
      <dgm:t>
        <a:bodyPr/>
        <a:lstStyle/>
        <a:p>
          <a:pPr algn="ctr"/>
          <a:r>
            <a:rPr lang="en-US" sz="2000" b="1" dirty="0">
              <a:solidFill>
                <a:schemeClr val="tx1"/>
              </a:solidFill>
            </a:rPr>
            <a:t>Institutional Aid &amp; Scholarships</a:t>
          </a:r>
        </a:p>
      </dgm:t>
    </dgm:pt>
    <dgm:pt modelId="{65861463-3957-42F1-B381-5AAE9E6C5EDF}" type="parTrans" cxnId="{0A77E7A2-12F1-4AAC-8176-480168AFF89E}">
      <dgm:prSet/>
      <dgm:spPr/>
      <dgm:t>
        <a:bodyPr/>
        <a:lstStyle/>
        <a:p>
          <a:endParaRPr lang="en-US"/>
        </a:p>
      </dgm:t>
    </dgm:pt>
    <dgm:pt modelId="{EE0BDE9A-F9A4-4008-8D63-E4D29F068FED}" type="sibTrans" cxnId="{0A77E7A2-12F1-4AAC-8176-480168AFF89E}">
      <dgm:prSet/>
      <dgm:spPr/>
      <dgm:t>
        <a:bodyPr/>
        <a:lstStyle/>
        <a:p>
          <a:endParaRPr lang="en-US"/>
        </a:p>
      </dgm:t>
    </dgm:pt>
    <dgm:pt modelId="{AB315FAD-B381-4817-8D80-2CD40CFCC7F1}">
      <dgm:prSet phldrT="[Text]" custT="1"/>
      <dgm:spPr>
        <a:solidFill>
          <a:srgbClr val="00AF66"/>
        </a:solidFill>
      </dgm:spPr>
      <dgm:t>
        <a:bodyPr/>
        <a:lstStyle/>
        <a:p>
          <a:pPr algn="l"/>
          <a:r>
            <a:rPr lang="en-US" sz="1600" dirty="0">
              <a:solidFill>
                <a:schemeClr val="tx1"/>
              </a:solidFill>
            </a:rPr>
            <a:t>Grants</a:t>
          </a:r>
        </a:p>
      </dgm:t>
    </dgm:pt>
    <dgm:pt modelId="{B66D5DA4-4A91-4F39-8039-0B14F0AA3A32}" type="parTrans" cxnId="{91A71940-D193-481F-B275-D0BF533494A2}">
      <dgm:prSet/>
      <dgm:spPr/>
      <dgm:t>
        <a:bodyPr/>
        <a:lstStyle/>
        <a:p>
          <a:endParaRPr lang="en-US"/>
        </a:p>
      </dgm:t>
    </dgm:pt>
    <dgm:pt modelId="{19BB2293-6612-4A1F-A632-F14E343DCB03}" type="sibTrans" cxnId="{91A71940-D193-481F-B275-D0BF533494A2}">
      <dgm:prSet/>
      <dgm:spPr/>
      <dgm:t>
        <a:bodyPr/>
        <a:lstStyle/>
        <a:p>
          <a:endParaRPr lang="en-US"/>
        </a:p>
      </dgm:t>
    </dgm:pt>
    <dgm:pt modelId="{BF15A4E5-A081-4D2F-ABE5-C7914D1C6CCB}">
      <dgm:prSet phldrT="[Text]" custT="1"/>
      <dgm:spPr>
        <a:solidFill>
          <a:srgbClr val="00AF66"/>
        </a:solidFill>
      </dgm:spPr>
      <dgm:t>
        <a:bodyPr/>
        <a:lstStyle/>
        <a:p>
          <a:pPr algn="l"/>
          <a:r>
            <a:rPr lang="en-US" sz="1600" dirty="0">
              <a:solidFill>
                <a:schemeClr val="tx1"/>
              </a:solidFill>
            </a:rPr>
            <a:t>Work-Study</a:t>
          </a:r>
        </a:p>
      </dgm:t>
    </dgm:pt>
    <dgm:pt modelId="{F0596F8D-E18E-4926-AC06-4DF24C578CFB}" type="parTrans" cxnId="{FE9BACAE-0D3A-4D92-B41C-2E00B643B34D}">
      <dgm:prSet/>
      <dgm:spPr/>
      <dgm:t>
        <a:bodyPr/>
        <a:lstStyle/>
        <a:p>
          <a:endParaRPr lang="en-US"/>
        </a:p>
      </dgm:t>
    </dgm:pt>
    <dgm:pt modelId="{44E13EA6-DF13-4037-A637-7B6F60C79FBF}" type="sibTrans" cxnId="{FE9BACAE-0D3A-4D92-B41C-2E00B643B34D}">
      <dgm:prSet/>
      <dgm:spPr/>
      <dgm:t>
        <a:bodyPr/>
        <a:lstStyle/>
        <a:p>
          <a:endParaRPr lang="en-US"/>
        </a:p>
      </dgm:t>
    </dgm:pt>
    <dgm:pt modelId="{57BFBA16-DF70-4DB0-9944-C26C9A7DF6D7}">
      <dgm:prSet phldrT="[Text]" custT="1"/>
      <dgm:spPr>
        <a:solidFill>
          <a:srgbClr val="00AF66"/>
        </a:solidFill>
      </dgm:spPr>
      <dgm:t>
        <a:bodyPr/>
        <a:lstStyle/>
        <a:p>
          <a:pPr algn="l"/>
          <a:r>
            <a:rPr lang="en-US" sz="1600" dirty="0">
              <a:solidFill>
                <a:schemeClr val="tx1"/>
              </a:solidFill>
            </a:rPr>
            <a:t>Student Loans</a:t>
          </a:r>
        </a:p>
      </dgm:t>
    </dgm:pt>
    <dgm:pt modelId="{1082AA92-F7B3-465B-9253-49EE7005105F}" type="parTrans" cxnId="{55A78E84-1C5D-4E17-99CB-5BC3161794B6}">
      <dgm:prSet/>
      <dgm:spPr/>
      <dgm:t>
        <a:bodyPr/>
        <a:lstStyle/>
        <a:p>
          <a:endParaRPr lang="en-US"/>
        </a:p>
      </dgm:t>
    </dgm:pt>
    <dgm:pt modelId="{80CB58D4-E411-4FDB-90D2-14897B63F2AD}" type="sibTrans" cxnId="{55A78E84-1C5D-4E17-99CB-5BC3161794B6}">
      <dgm:prSet/>
      <dgm:spPr/>
      <dgm:t>
        <a:bodyPr/>
        <a:lstStyle/>
        <a:p>
          <a:endParaRPr lang="en-US"/>
        </a:p>
      </dgm:t>
    </dgm:pt>
    <dgm:pt modelId="{E7740CA4-6E2D-4EEA-BF1C-72E56DDB7A72}">
      <dgm:prSet phldrT="[Text]" custT="1"/>
      <dgm:spPr>
        <a:solidFill>
          <a:srgbClr val="00B5DF"/>
        </a:solidFill>
      </dgm:spPr>
      <dgm:t>
        <a:bodyPr/>
        <a:lstStyle/>
        <a:p>
          <a:pPr algn="l"/>
          <a:r>
            <a:rPr lang="en-US" sz="1500" b="0" dirty="0">
              <a:solidFill>
                <a:schemeClr val="tx1"/>
              </a:solidFill>
            </a:rPr>
            <a:t>Technical colleges</a:t>
          </a:r>
        </a:p>
      </dgm:t>
    </dgm:pt>
    <dgm:pt modelId="{72C72C70-41ED-45C9-8CA4-88D79786F797}" type="parTrans" cxnId="{9D504C85-1704-49D0-B2CC-C076F29848DF}">
      <dgm:prSet/>
      <dgm:spPr/>
      <dgm:t>
        <a:bodyPr/>
        <a:lstStyle/>
        <a:p>
          <a:endParaRPr lang="en-US"/>
        </a:p>
      </dgm:t>
    </dgm:pt>
    <dgm:pt modelId="{860DB324-D39E-44D0-9706-0FD6609AE6B2}" type="sibTrans" cxnId="{9D504C85-1704-49D0-B2CC-C076F29848DF}">
      <dgm:prSet/>
      <dgm:spPr/>
      <dgm:t>
        <a:bodyPr/>
        <a:lstStyle/>
        <a:p>
          <a:endParaRPr lang="en-US"/>
        </a:p>
      </dgm:t>
    </dgm:pt>
    <dgm:pt modelId="{F8862428-7811-420A-A740-F6D877E2D6E1}">
      <dgm:prSet phldrT="[Text]" custT="1"/>
      <dgm:spPr>
        <a:solidFill>
          <a:srgbClr val="00B5DF"/>
        </a:solidFill>
      </dgm:spPr>
      <dgm:t>
        <a:bodyPr/>
        <a:lstStyle/>
        <a:p>
          <a:pPr algn="l"/>
          <a:r>
            <a:rPr lang="en-US" sz="1500" b="0" dirty="0">
              <a:solidFill>
                <a:schemeClr val="tx1"/>
              </a:solidFill>
            </a:rPr>
            <a:t>Community colleges</a:t>
          </a:r>
        </a:p>
      </dgm:t>
    </dgm:pt>
    <dgm:pt modelId="{C01A9DE4-0898-4016-883D-011C7847CD6A}" type="parTrans" cxnId="{E9B52794-3D69-4A30-A1C2-18426950CFA4}">
      <dgm:prSet/>
      <dgm:spPr/>
      <dgm:t>
        <a:bodyPr/>
        <a:lstStyle/>
        <a:p>
          <a:endParaRPr lang="en-US"/>
        </a:p>
      </dgm:t>
    </dgm:pt>
    <dgm:pt modelId="{9C1962FA-5BFD-41E6-A723-106C2B7F7240}" type="sibTrans" cxnId="{E9B52794-3D69-4A30-A1C2-18426950CFA4}">
      <dgm:prSet/>
      <dgm:spPr/>
      <dgm:t>
        <a:bodyPr/>
        <a:lstStyle/>
        <a:p>
          <a:endParaRPr lang="en-US"/>
        </a:p>
      </dgm:t>
    </dgm:pt>
    <dgm:pt modelId="{35E34215-294A-443F-883D-A54EF7947272}">
      <dgm:prSet phldrT="[Text]" custT="1"/>
      <dgm:spPr>
        <a:solidFill>
          <a:srgbClr val="00B5DF"/>
        </a:solidFill>
      </dgm:spPr>
      <dgm:t>
        <a:bodyPr/>
        <a:lstStyle/>
        <a:p>
          <a:pPr algn="l"/>
          <a:r>
            <a:rPr lang="en-US" sz="1500" b="0" dirty="0">
              <a:solidFill>
                <a:schemeClr val="tx1"/>
              </a:solidFill>
            </a:rPr>
            <a:t>Universities</a:t>
          </a:r>
        </a:p>
      </dgm:t>
    </dgm:pt>
    <dgm:pt modelId="{ABB150F7-E550-44DD-9290-BEA675A98A57}" type="parTrans" cxnId="{17F98FC3-E3EF-461B-AC19-9C9C53553796}">
      <dgm:prSet/>
      <dgm:spPr/>
      <dgm:t>
        <a:bodyPr/>
        <a:lstStyle/>
        <a:p>
          <a:endParaRPr lang="en-US"/>
        </a:p>
      </dgm:t>
    </dgm:pt>
    <dgm:pt modelId="{9C83ECC5-5D0D-418B-966F-56DD377B40F6}" type="sibTrans" cxnId="{17F98FC3-E3EF-461B-AC19-9C9C53553796}">
      <dgm:prSet/>
      <dgm:spPr/>
      <dgm:t>
        <a:bodyPr/>
        <a:lstStyle/>
        <a:p>
          <a:endParaRPr lang="en-US"/>
        </a:p>
      </dgm:t>
    </dgm:pt>
    <dgm:pt modelId="{052668CA-7A75-4A64-BEBC-80F4EFF9DBF1}" type="pres">
      <dgm:prSet presAssocID="{01FE039E-A76A-46B8-8F99-0B83538E3549}" presName="cycle" presStyleCnt="0">
        <dgm:presLayoutVars>
          <dgm:dir/>
          <dgm:resizeHandles val="exact"/>
        </dgm:presLayoutVars>
      </dgm:prSet>
      <dgm:spPr/>
    </dgm:pt>
    <dgm:pt modelId="{FD2EB978-3484-4032-9000-D4F6D7907F2D}" type="pres">
      <dgm:prSet presAssocID="{7A430B77-DFD6-473B-94CC-F2A758628480}" presName="node" presStyleLbl="node1" presStyleIdx="0" presStyleCnt="4" custScaleX="103869" custScaleY="116217">
        <dgm:presLayoutVars>
          <dgm:bulletEnabled val="1"/>
        </dgm:presLayoutVars>
      </dgm:prSet>
      <dgm:spPr/>
    </dgm:pt>
    <dgm:pt modelId="{C51BA630-4736-4381-95C8-719D31096493}" type="pres">
      <dgm:prSet presAssocID="{7A430B77-DFD6-473B-94CC-F2A758628480}" presName="spNode" presStyleCnt="0"/>
      <dgm:spPr/>
    </dgm:pt>
    <dgm:pt modelId="{09F0E4C3-81D7-4442-8FCE-3FB975A16D91}" type="pres">
      <dgm:prSet presAssocID="{0DE65AF4-D25B-4460-9F2C-ECBDD1158D62}" presName="sibTrans" presStyleLbl="sibTrans1D1" presStyleIdx="0" presStyleCnt="4"/>
      <dgm:spPr/>
    </dgm:pt>
    <dgm:pt modelId="{6B0BEED4-67A5-44DB-80EC-FE8F1B0F7230}" type="pres">
      <dgm:prSet presAssocID="{EEAB4895-9223-4486-BB85-D956DEB4B169}" presName="node" presStyleLbl="node1" presStyleIdx="1" presStyleCnt="4" custScaleX="103869" custScaleY="127806">
        <dgm:presLayoutVars>
          <dgm:bulletEnabled val="1"/>
        </dgm:presLayoutVars>
      </dgm:prSet>
      <dgm:spPr/>
    </dgm:pt>
    <dgm:pt modelId="{F98C4DDB-C706-46F9-8A4D-C0E0D03BF2B2}" type="pres">
      <dgm:prSet presAssocID="{EEAB4895-9223-4486-BB85-D956DEB4B169}" presName="spNode" presStyleCnt="0"/>
      <dgm:spPr/>
    </dgm:pt>
    <dgm:pt modelId="{F02EF64A-4E29-45F1-9580-B2388EAFAACF}" type="pres">
      <dgm:prSet presAssocID="{EE0BDE9A-F9A4-4008-8D63-E4D29F068FED}" presName="sibTrans" presStyleLbl="sibTrans1D1" presStyleIdx="1" presStyleCnt="4"/>
      <dgm:spPr/>
    </dgm:pt>
    <dgm:pt modelId="{1AFA2C8C-6A45-4A12-A6A6-28F87262FF22}" type="pres">
      <dgm:prSet presAssocID="{A914253F-BDA7-47F6-BDD8-CB6D385E0A61}" presName="node" presStyleLbl="node1" presStyleIdx="2" presStyleCnt="4" custScaleX="103869" custScaleY="116217">
        <dgm:presLayoutVars>
          <dgm:bulletEnabled val="1"/>
        </dgm:presLayoutVars>
      </dgm:prSet>
      <dgm:spPr/>
    </dgm:pt>
    <dgm:pt modelId="{D0EA2C15-3D55-4867-B75C-A9B1B5DA197F}" type="pres">
      <dgm:prSet presAssocID="{A914253F-BDA7-47F6-BDD8-CB6D385E0A61}" presName="spNode" presStyleCnt="0"/>
      <dgm:spPr/>
    </dgm:pt>
    <dgm:pt modelId="{EFDAB6D0-24A7-46BD-95FD-C4CD8C321C5B}" type="pres">
      <dgm:prSet presAssocID="{90318D7E-3E8D-46D4-AFA1-4B1CDBACCB16}" presName="sibTrans" presStyleLbl="sibTrans1D1" presStyleIdx="2" presStyleCnt="4"/>
      <dgm:spPr/>
    </dgm:pt>
    <dgm:pt modelId="{6DF6F4F9-A61E-4A5B-8111-3D4DB51A14D8}" type="pres">
      <dgm:prSet presAssocID="{F9551E2E-AFE8-4B81-ABDF-082427D529B8}" presName="node" presStyleLbl="node1" presStyleIdx="3" presStyleCnt="4" custScaleX="103869" custScaleY="134019">
        <dgm:presLayoutVars>
          <dgm:bulletEnabled val="1"/>
        </dgm:presLayoutVars>
      </dgm:prSet>
      <dgm:spPr/>
    </dgm:pt>
    <dgm:pt modelId="{251D8B76-C562-4C46-9328-D3B9AA304D16}" type="pres">
      <dgm:prSet presAssocID="{F9551E2E-AFE8-4B81-ABDF-082427D529B8}" presName="spNode" presStyleCnt="0"/>
      <dgm:spPr/>
    </dgm:pt>
    <dgm:pt modelId="{7995F641-CEED-4ABC-B185-FB87254BD8D2}" type="pres">
      <dgm:prSet presAssocID="{E87F3638-5E85-4A7C-A7EB-10E1E6C91DFB}" presName="sibTrans" presStyleLbl="sibTrans1D1" presStyleIdx="3" presStyleCnt="4"/>
      <dgm:spPr/>
    </dgm:pt>
  </dgm:ptLst>
  <dgm:cxnLst>
    <dgm:cxn modelId="{49FA950C-0E16-4F74-9946-A3645102AB39}" type="presOf" srcId="{EEAB4895-9223-4486-BB85-D956DEB4B169}" destId="{6B0BEED4-67A5-44DB-80EC-FE8F1B0F7230}" srcOrd="0" destOrd="0" presId="urn:microsoft.com/office/officeart/2005/8/layout/cycle6"/>
    <dgm:cxn modelId="{CFA7940F-B455-4362-8985-D1FCF380042F}" srcId="{01FE039E-A76A-46B8-8F99-0B83538E3549}" destId="{A914253F-BDA7-47F6-BDD8-CB6D385E0A61}" srcOrd="2" destOrd="0" parTransId="{6B7038BA-B7DF-4E1B-AE60-0BBC8092EA30}" sibTransId="{90318D7E-3E8D-46D4-AFA1-4B1CDBACCB16}"/>
    <dgm:cxn modelId="{BA8BF00F-1ADB-4D1D-9E7B-92011F19CDFF}" type="presOf" srcId="{E7740CA4-6E2D-4EEA-BF1C-72E56DDB7A72}" destId="{6B0BEED4-67A5-44DB-80EC-FE8F1B0F7230}" srcOrd="0" destOrd="1" presId="urn:microsoft.com/office/officeart/2005/8/layout/cycle6"/>
    <dgm:cxn modelId="{0AE76829-30F0-415E-BE6C-4D6A7786247D}" type="presOf" srcId="{EE0BDE9A-F9A4-4008-8D63-E4D29F068FED}" destId="{F02EF64A-4E29-45F1-9580-B2388EAFAACF}" srcOrd="0" destOrd="0" presId="urn:microsoft.com/office/officeart/2005/8/layout/cycle6"/>
    <dgm:cxn modelId="{27471D2F-5187-48B6-92A1-D1CF1C3C8B0C}" type="presOf" srcId="{AB315FAD-B381-4817-8D80-2CD40CFCC7F1}" destId="{FD2EB978-3484-4032-9000-D4F6D7907F2D}" srcOrd="0" destOrd="1" presId="urn:microsoft.com/office/officeart/2005/8/layout/cycle6"/>
    <dgm:cxn modelId="{CB151C33-5DAB-4777-B098-4EBF38540C8A}" type="presOf" srcId="{A914253F-BDA7-47F6-BDD8-CB6D385E0A61}" destId="{1AFA2C8C-6A45-4A12-A6A6-28F87262FF22}" srcOrd="0" destOrd="0" presId="urn:microsoft.com/office/officeart/2005/8/layout/cycle6"/>
    <dgm:cxn modelId="{F6D1CE35-E3AE-4097-9B82-C21F91A23BBD}" srcId="{01FE039E-A76A-46B8-8F99-0B83538E3549}" destId="{F9551E2E-AFE8-4B81-ABDF-082427D529B8}" srcOrd="3" destOrd="0" parTransId="{D8C5314C-753E-42C4-B3C2-EE9F292AED23}" sibTransId="{E87F3638-5E85-4A7C-A7EB-10E1E6C91DFB}"/>
    <dgm:cxn modelId="{91A71940-D193-481F-B275-D0BF533494A2}" srcId="{7A430B77-DFD6-473B-94CC-F2A758628480}" destId="{AB315FAD-B381-4817-8D80-2CD40CFCC7F1}" srcOrd="0" destOrd="0" parTransId="{B66D5DA4-4A91-4F39-8039-0B14F0AA3A32}" sibTransId="{19BB2293-6612-4A1F-A632-F14E343DCB03}"/>
    <dgm:cxn modelId="{01F6A649-FBC9-4E66-B519-C863455F7FCF}" type="presOf" srcId="{E87F3638-5E85-4A7C-A7EB-10E1E6C91DFB}" destId="{7995F641-CEED-4ABC-B185-FB87254BD8D2}" srcOrd="0" destOrd="0" presId="urn:microsoft.com/office/officeart/2005/8/layout/cycle6"/>
    <dgm:cxn modelId="{BFB1D16B-8882-4669-9568-8A4BA0D2DA28}" srcId="{01FE039E-A76A-46B8-8F99-0B83538E3549}" destId="{7A430B77-DFD6-473B-94CC-F2A758628480}" srcOrd="0" destOrd="0" parTransId="{9B3EC1ED-4743-4241-88CD-BA621364F264}" sibTransId="{0DE65AF4-D25B-4460-9F2C-ECBDD1158D62}"/>
    <dgm:cxn modelId="{8DCEE076-2AA0-4396-945F-D2B9700B009E}" type="presOf" srcId="{0DE65AF4-D25B-4460-9F2C-ECBDD1158D62}" destId="{09F0E4C3-81D7-4442-8FCE-3FB975A16D91}" srcOrd="0" destOrd="0" presId="urn:microsoft.com/office/officeart/2005/8/layout/cycle6"/>
    <dgm:cxn modelId="{55A78E84-1C5D-4E17-99CB-5BC3161794B6}" srcId="{7A430B77-DFD6-473B-94CC-F2A758628480}" destId="{57BFBA16-DF70-4DB0-9944-C26C9A7DF6D7}" srcOrd="2" destOrd="0" parTransId="{1082AA92-F7B3-465B-9253-49EE7005105F}" sibTransId="{80CB58D4-E411-4FDB-90D2-14897B63F2AD}"/>
    <dgm:cxn modelId="{9D504C85-1704-49D0-B2CC-C076F29848DF}" srcId="{EEAB4895-9223-4486-BB85-D956DEB4B169}" destId="{E7740CA4-6E2D-4EEA-BF1C-72E56DDB7A72}" srcOrd="0" destOrd="0" parTransId="{72C72C70-41ED-45C9-8CA4-88D79786F797}" sibTransId="{860DB324-D39E-44D0-9706-0FD6609AE6B2}"/>
    <dgm:cxn modelId="{53557285-B887-4302-A884-B0A8B604BD3D}" type="presOf" srcId="{F8862428-7811-420A-A740-F6D877E2D6E1}" destId="{6B0BEED4-67A5-44DB-80EC-FE8F1B0F7230}" srcOrd="0" destOrd="2" presId="urn:microsoft.com/office/officeart/2005/8/layout/cycle6"/>
    <dgm:cxn modelId="{9B788992-46E0-454A-B4E5-AC03AEB05F4C}" type="presOf" srcId="{01FE039E-A76A-46B8-8F99-0B83538E3549}" destId="{052668CA-7A75-4A64-BEBC-80F4EFF9DBF1}" srcOrd="0" destOrd="0" presId="urn:microsoft.com/office/officeart/2005/8/layout/cycle6"/>
    <dgm:cxn modelId="{E9B52794-3D69-4A30-A1C2-18426950CFA4}" srcId="{EEAB4895-9223-4486-BB85-D956DEB4B169}" destId="{F8862428-7811-420A-A740-F6D877E2D6E1}" srcOrd="1" destOrd="0" parTransId="{C01A9DE4-0898-4016-883D-011C7847CD6A}" sibTransId="{9C1962FA-5BFD-41E6-A723-106C2B7F7240}"/>
    <dgm:cxn modelId="{0A77E7A2-12F1-4AAC-8176-480168AFF89E}" srcId="{01FE039E-A76A-46B8-8F99-0B83538E3549}" destId="{EEAB4895-9223-4486-BB85-D956DEB4B169}" srcOrd="1" destOrd="0" parTransId="{65861463-3957-42F1-B381-5AAE9E6C5EDF}" sibTransId="{EE0BDE9A-F9A4-4008-8D63-E4D29F068FED}"/>
    <dgm:cxn modelId="{367C1BA8-5A18-4024-BF5D-4CD37AC3A55D}" type="presOf" srcId="{35E34215-294A-443F-883D-A54EF7947272}" destId="{6B0BEED4-67A5-44DB-80EC-FE8F1B0F7230}" srcOrd="0" destOrd="3" presId="urn:microsoft.com/office/officeart/2005/8/layout/cycle6"/>
    <dgm:cxn modelId="{FE9BACAE-0D3A-4D92-B41C-2E00B643B34D}" srcId="{7A430B77-DFD6-473B-94CC-F2A758628480}" destId="{BF15A4E5-A081-4D2F-ABE5-C7914D1C6CCB}" srcOrd="1" destOrd="0" parTransId="{F0596F8D-E18E-4926-AC06-4DF24C578CFB}" sibTransId="{44E13EA6-DF13-4037-A637-7B6F60C79FBF}"/>
    <dgm:cxn modelId="{2CF6D7B2-25F3-4C0E-8422-80F2C3B4F167}" type="presOf" srcId="{90318D7E-3E8D-46D4-AFA1-4B1CDBACCB16}" destId="{EFDAB6D0-24A7-46BD-95FD-C4CD8C321C5B}" srcOrd="0" destOrd="0" presId="urn:microsoft.com/office/officeart/2005/8/layout/cycle6"/>
    <dgm:cxn modelId="{0B34BEB4-0D71-4A29-AE12-B70F06FCB324}" type="presOf" srcId="{F9551E2E-AFE8-4B81-ABDF-082427D529B8}" destId="{6DF6F4F9-A61E-4A5B-8111-3D4DB51A14D8}" srcOrd="0" destOrd="0" presId="urn:microsoft.com/office/officeart/2005/8/layout/cycle6"/>
    <dgm:cxn modelId="{EFFD21BE-F845-40AD-AC52-84B3C38D8B59}" type="presOf" srcId="{7A430B77-DFD6-473B-94CC-F2A758628480}" destId="{FD2EB978-3484-4032-9000-D4F6D7907F2D}" srcOrd="0" destOrd="0" presId="urn:microsoft.com/office/officeart/2005/8/layout/cycle6"/>
    <dgm:cxn modelId="{17F98FC3-E3EF-461B-AC19-9C9C53553796}" srcId="{EEAB4895-9223-4486-BB85-D956DEB4B169}" destId="{35E34215-294A-443F-883D-A54EF7947272}" srcOrd="2" destOrd="0" parTransId="{ABB150F7-E550-44DD-9290-BEA675A98A57}" sibTransId="{9C83ECC5-5D0D-418B-966F-56DD377B40F6}"/>
    <dgm:cxn modelId="{44180BCD-F349-4A56-9D5E-1B19108FEC89}" type="presOf" srcId="{BF15A4E5-A081-4D2F-ABE5-C7914D1C6CCB}" destId="{FD2EB978-3484-4032-9000-D4F6D7907F2D}" srcOrd="0" destOrd="2" presId="urn:microsoft.com/office/officeart/2005/8/layout/cycle6"/>
    <dgm:cxn modelId="{DCFC75F1-A6D3-48FB-B56D-41E5D55B03B1}" type="presOf" srcId="{57BFBA16-DF70-4DB0-9944-C26C9A7DF6D7}" destId="{FD2EB978-3484-4032-9000-D4F6D7907F2D}" srcOrd="0" destOrd="3" presId="urn:microsoft.com/office/officeart/2005/8/layout/cycle6"/>
    <dgm:cxn modelId="{1E5AC8F4-CEA3-417A-86B0-729C3870AD55}" type="presParOf" srcId="{052668CA-7A75-4A64-BEBC-80F4EFF9DBF1}" destId="{FD2EB978-3484-4032-9000-D4F6D7907F2D}" srcOrd="0" destOrd="0" presId="urn:microsoft.com/office/officeart/2005/8/layout/cycle6"/>
    <dgm:cxn modelId="{5E589189-CB3E-4478-8A5B-5C60FDD5278D}" type="presParOf" srcId="{052668CA-7A75-4A64-BEBC-80F4EFF9DBF1}" destId="{C51BA630-4736-4381-95C8-719D31096493}" srcOrd="1" destOrd="0" presId="urn:microsoft.com/office/officeart/2005/8/layout/cycle6"/>
    <dgm:cxn modelId="{A840837D-26A2-4E83-B4D3-E6D43EB6D08E}" type="presParOf" srcId="{052668CA-7A75-4A64-BEBC-80F4EFF9DBF1}" destId="{09F0E4C3-81D7-4442-8FCE-3FB975A16D91}" srcOrd="2" destOrd="0" presId="urn:microsoft.com/office/officeart/2005/8/layout/cycle6"/>
    <dgm:cxn modelId="{B375121B-6E74-4FE2-95E8-2B40841F2881}" type="presParOf" srcId="{052668CA-7A75-4A64-BEBC-80F4EFF9DBF1}" destId="{6B0BEED4-67A5-44DB-80EC-FE8F1B0F7230}" srcOrd="3" destOrd="0" presId="urn:microsoft.com/office/officeart/2005/8/layout/cycle6"/>
    <dgm:cxn modelId="{94406182-6FB9-46E6-9525-B9EEDDECFA4B}" type="presParOf" srcId="{052668CA-7A75-4A64-BEBC-80F4EFF9DBF1}" destId="{F98C4DDB-C706-46F9-8A4D-C0E0D03BF2B2}" srcOrd="4" destOrd="0" presId="urn:microsoft.com/office/officeart/2005/8/layout/cycle6"/>
    <dgm:cxn modelId="{81C45970-5B19-4DAB-8867-F0EC35BA6FE4}" type="presParOf" srcId="{052668CA-7A75-4A64-BEBC-80F4EFF9DBF1}" destId="{F02EF64A-4E29-45F1-9580-B2388EAFAACF}" srcOrd="5" destOrd="0" presId="urn:microsoft.com/office/officeart/2005/8/layout/cycle6"/>
    <dgm:cxn modelId="{8A853F86-A8AC-4E30-A860-3D70EECAC4A0}" type="presParOf" srcId="{052668CA-7A75-4A64-BEBC-80F4EFF9DBF1}" destId="{1AFA2C8C-6A45-4A12-A6A6-28F87262FF22}" srcOrd="6" destOrd="0" presId="urn:microsoft.com/office/officeart/2005/8/layout/cycle6"/>
    <dgm:cxn modelId="{C3B1A0BD-326C-4570-B065-87D586F89DA4}" type="presParOf" srcId="{052668CA-7A75-4A64-BEBC-80F4EFF9DBF1}" destId="{D0EA2C15-3D55-4867-B75C-A9B1B5DA197F}" srcOrd="7" destOrd="0" presId="urn:microsoft.com/office/officeart/2005/8/layout/cycle6"/>
    <dgm:cxn modelId="{48162384-BBD7-4F49-B90F-E515FCA2BB6B}" type="presParOf" srcId="{052668CA-7A75-4A64-BEBC-80F4EFF9DBF1}" destId="{EFDAB6D0-24A7-46BD-95FD-C4CD8C321C5B}" srcOrd="8" destOrd="0" presId="urn:microsoft.com/office/officeart/2005/8/layout/cycle6"/>
    <dgm:cxn modelId="{398C578B-ADDC-47E2-8132-EA2C97AC3726}" type="presParOf" srcId="{052668CA-7A75-4A64-BEBC-80F4EFF9DBF1}" destId="{6DF6F4F9-A61E-4A5B-8111-3D4DB51A14D8}" srcOrd="9" destOrd="0" presId="urn:microsoft.com/office/officeart/2005/8/layout/cycle6"/>
    <dgm:cxn modelId="{115290E8-E62E-45C9-90BE-CA1347480B86}" type="presParOf" srcId="{052668CA-7A75-4A64-BEBC-80F4EFF9DBF1}" destId="{251D8B76-C562-4C46-9328-D3B9AA304D16}" srcOrd="10" destOrd="0" presId="urn:microsoft.com/office/officeart/2005/8/layout/cycle6"/>
    <dgm:cxn modelId="{EF396C7E-9B5E-4100-A9A8-2D79E44B5BFB}" type="presParOf" srcId="{052668CA-7A75-4A64-BEBC-80F4EFF9DBF1}" destId="{7995F641-CEED-4ABC-B185-FB87254BD8D2}" srcOrd="11"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2EB978-3484-4032-9000-D4F6D7907F2D}">
      <dsp:nvSpPr>
        <dsp:cNvPr id="0" name=""/>
        <dsp:cNvSpPr/>
      </dsp:nvSpPr>
      <dsp:spPr>
        <a:xfrm>
          <a:off x="3058158" y="-101844"/>
          <a:ext cx="2011682" cy="1463041"/>
        </a:xfrm>
        <a:prstGeom prst="roundRect">
          <a:avLst/>
        </a:prstGeom>
        <a:solidFill>
          <a:srgbClr val="00AF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Federal Aid</a:t>
          </a:r>
        </a:p>
        <a:p>
          <a:pPr marL="171450" lvl="1" indent="-171450" algn="l" defTabSz="711200">
            <a:lnSpc>
              <a:spcPct val="90000"/>
            </a:lnSpc>
            <a:spcBef>
              <a:spcPct val="0"/>
            </a:spcBef>
            <a:spcAft>
              <a:spcPct val="15000"/>
            </a:spcAft>
            <a:buChar char="•"/>
          </a:pPr>
          <a:r>
            <a:rPr lang="en-US" sz="1600" kern="1200" dirty="0">
              <a:solidFill>
                <a:schemeClr val="tx1"/>
              </a:solidFill>
            </a:rPr>
            <a:t>Grants</a:t>
          </a:r>
        </a:p>
        <a:p>
          <a:pPr marL="171450" lvl="1" indent="-171450" algn="l" defTabSz="711200">
            <a:lnSpc>
              <a:spcPct val="90000"/>
            </a:lnSpc>
            <a:spcBef>
              <a:spcPct val="0"/>
            </a:spcBef>
            <a:spcAft>
              <a:spcPct val="15000"/>
            </a:spcAft>
            <a:buChar char="•"/>
          </a:pPr>
          <a:r>
            <a:rPr lang="en-US" sz="1600" kern="1200" dirty="0">
              <a:solidFill>
                <a:schemeClr val="tx1"/>
              </a:solidFill>
            </a:rPr>
            <a:t>Work-Study</a:t>
          </a:r>
        </a:p>
        <a:p>
          <a:pPr marL="171450" lvl="1" indent="-171450" algn="l" defTabSz="711200">
            <a:lnSpc>
              <a:spcPct val="90000"/>
            </a:lnSpc>
            <a:spcBef>
              <a:spcPct val="0"/>
            </a:spcBef>
            <a:spcAft>
              <a:spcPct val="15000"/>
            </a:spcAft>
            <a:buChar char="•"/>
          </a:pPr>
          <a:r>
            <a:rPr lang="en-US" sz="1600" kern="1200" dirty="0">
              <a:solidFill>
                <a:schemeClr val="tx1"/>
              </a:solidFill>
            </a:rPr>
            <a:t>Student Loans</a:t>
          </a:r>
        </a:p>
      </dsp:txBody>
      <dsp:txXfrm>
        <a:off x="3129578" y="-30424"/>
        <a:ext cx="1868842" cy="1320201"/>
      </dsp:txXfrm>
    </dsp:sp>
    <dsp:sp modelId="{09F0E4C3-81D7-4442-8FCE-3FB975A16D91}">
      <dsp:nvSpPr>
        <dsp:cNvPr id="0" name=""/>
        <dsp:cNvSpPr/>
      </dsp:nvSpPr>
      <dsp:spPr>
        <a:xfrm>
          <a:off x="1984342" y="629676"/>
          <a:ext cx="4159314" cy="4159314"/>
        </a:xfrm>
        <a:custGeom>
          <a:avLst/>
          <a:gdLst/>
          <a:ahLst/>
          <a:cxnLst/>
          <a:rect l="0" t="0" r="0" b="0"/>
          <a:pathLst>
            <a:path>
              <a:moveTo>
                <a:pt x="3097424" y="266063"/>
              </a:moveTo>
              <a:arcTo wR="2079657" hR="2079657" stAng="17958037" swAng="2253966"/>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B0BEED4-67A5-44DB-80EC-FE8F1B0F7230}">
      <dsp:nvSpPr>
        <dsp:cNvPr id="0" name=""/>
        <dsp:cNvSpPr/>
      </dsp:nvSpPr>
      <dsp:spPr>
        <a:xfrm>
          <a:off x="5137815" y="1904866"/>
          <a:ext cx="2011682" cy="1608933"/>
        </a:xfrm>
        <a:prstGeom prst="roundRect">
          <a:avLst/>
        </a:prstGeom>
        <a:solidFill>
          <a:srgbClr val="00B5D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Institutional Aid &amp; Scholarships</a:t>
          </a:r>
        </a:p>
        <a:p>
          <a:pPr marL="114300" lvl="1" indent="-114300" algn="l" defTabSz="666750">
            <a:lnSpc>
              <a:spcPct val="90000"/>
            </a:lnSpc>
            <a:spcBef>
              <a:spcPct val="0"/>
            </a:spcBef>
            <a:spcAft>
              <a:spcPct val="15000"/>
            </a:spcAft>
            <a:buChar char="•"/>
          </a:pPr>
          <a:r>
            <a:rPr lang="en-US" sz="1500" b="0" kern="1200" dirty="0">
              <a:solidFill>
                <a:schemeClr val="tx1"/>
              </a:solidFill>
            </a:rPr>
            <a:t>Technical colleges</a:t>
          </a:r>
        </a:p>
        <a:p>
          <a:pPr marL="114300" lvl="1" indent="-114300" algn="l" defTabSz="666750">
            <a:lnSpc>
              <a:spcPct val="90000"/>
            </a:lnSpc>
            <a:spcBef>
              <a:spcPct val="0"/>
            </a:spcBef>
            <a:spcAft>
              <a:spcPct val="15000"/>
            </a:spcAft>
            <a:buChar char="•"/>
          </a:pPr>
          <a:r>
            <a:rPr lang="en-US" sz="1500" b="0" kern="1200" dirty="0">
              <a:solidFill>
                <a:schemeClr val="tx1"/>
              </a:solidFill>
            </a:rPr>
            <a:t>Community colleges</a:t>
          </a:r>
        </a:p>
        <a:p>
          <a:pPr marL="114300" lvl="1" indent="-114300" algn="l" defTabSz="666750">
            <a:lnSpc>
              <a:spcPct val="90000"/>
            </a:lnSpc>
            <a:spcBef>
              <a:spcPct val="0"/>
            </a:spcBef>
            <a:spcAft>
              <a:spcPct val="15000"/>
            </a:spcAft>
            <a:buChar char="•"/>
          </a:pPr>
          <a:r>
            <a:rPr lang="en-US" sz="1500" b="0" kern="1200" dirty="0">
              <a:solidFill>
                <a:schemeClr val="tx1"/>
              </a:solidFill>
            </a:rPr>
            <a:t>Universities</a:t>
          </a:r>
        </a:p>
      </dsp:txBody>
      <dsp:txXfrm>
        <a:off x="5216357" y="1983408"/>
        <a:ext cx="1854598" cy="1451849"/>
      </dsp:txXfrm>
    </dsp:sp>
    <dsp:sp modelId="{F02EF64A-4E29-45F1-9580-B2388EAFAACF}">
      <dsp:nvSpPr>
        <dsp:cNvPr id="0" name=""/>
        <dsp:cNvSpPr/>
      </dsp:nvSpPr>
      <dsp:spPr>
        <a:xfrm>
          <a:off x="1984342" y="629676"/>
          <a:ext cx="4159314" cy="4159314"/>
        </a:xfrm>
        <a:custGeom>
          <a:avLst/>
          <a:gdLst/>
          <a:ahLst/>
          <a:cxnLst/>
          <a:rect l="0" t="0" r="0" b="0"/>
          <a:pathLst>
            <a:path>
              <a:moveTo>
                <a:pt x="3992096" y="2896694"/>
              </a:moveTo>
              <a:arcTo wR="2079657" hR="2079657" stAng="1387996" swAng="2253966"/>
            </a:path>
          </a:pathLst>
        </a:custGeom>
        <a:noFill/>
        <a:ln w="6350" cap="flat" cmpd="sng" algn="ctr">
          <a:solidFill>
            <a:schemeClr val="accent4">
              <a:hueOff val="-58371"/>
              <a:satOff val="0"/>
              <a:lumOff val="451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AFA2C8C-6A45-4A12-A6A6-28F87262FF22}">
      <dsp:nvSpPr>
        <dsp:cNvPr id="0" name=""/>
        <dsp:cNvSpPr/>
      </dsp:nvSpPr>
      <dsp:spPr>
        <a:xfrm>
          <a:off x="3058158" y="4057470"/>
          <a:ext cx="2011682" cy="1463041"/>
        </a:xfrm>
        <a:prstGeom prst="roundRect">
          <a:avLst/>
        </a:prstGeom>
        <a:solidFill>
          <a:srgbClr val="323E4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rPr>
            <a:t>Some Private Scholarships</a:t>
          </a:r>
        </a:p>
      </dsp:txBody>
      <dsp:txXfrm>
        <a:off x="3129578" y="4128890"/>
        <a:ext cx="1868842" cy="1320201"/>
      </dsp:txXfrm>
    </dsp:sp>
    <dsp:sp modelId="{EFDAB6D0-24A7-46BD-95FD-C4CD8C321C5B}">
      <dsp:nvSpPr>
        <dsp:cNvPr id="0" name=""/>
        <dsp:cNvSpPr/>
      </dsp:nvSpPr>
      <dsp:spPr>
        <a:xfrm>
          <a:off x="1984342" y="629676"/>
          <a:ext cx="4159314" cy="4159314"/>
        </a:xfrm>
        <a:custGeom>
          <a:avLst/>
          <a:gdLst/>
          <a:ahLst/>
          <a:cxnLst/>
          <a:rect l="0" t="0" r="0" b="0"/>
          <a:pathLst>
            <a:path>
              <a:moveTo>
                <a:pt x="1062241" y="3893448"/>
              </a:moveTo>
              <a:arcTo wR="2079657" hR="2079657" stAng="7157371" swAng="2184888"/>
            </a:path>
          </a:pathLst>
        </a:custGeom>
        <a:noFill/>
        <a:ln w="6350" cap="flat" cmpd="sng" algn="ctr">
          <a:solidFill>
            <a:schemeClr val="accent4">
              <a:hueOff val="-116741"/>
              <a:satOff val="0"/>
              <a:lumOff val="9019"/>
              <a:alphaOff val="0"/>
            </a:schemeClr>
          </a:solidFill>
          <a:prstDash val="solid"/>
          <a:miter lim="800000"/>
        </a:ln>
        <a:effectLst/>
      </dsp:spPr>
      <dsp:style>
        <a:lnRef idx="1">
          <a:scrgbClr r="0" g="0" b="0"/>
        </a:lnRef>
        <a:fillRef idx="0">
          <a:scrgbClr r="0" g="0" b="0"/>
        </a:fillRef>
        <a:effectRef idx="0">
          <a:scrgbClr r="0" g="0" b="0"/>
        </a:effectRef>
        <a:fontRef idx="minor"/>
      </dsp:style>
    </dsp:sp>
    <dsp:sp modelId="{6DF6F4F9-A61E-4A5B-8111-3D4DB51A14D8}">
      <dsp:nvSpPr>
        <dsp:cNvPr id="0" name=""/>
        <dsp:cNvSpPr/>
      </dsp:nvSpPr>
      <dsp:spPr>
        <a:xfrm>
          <a:off x="978501" y="1865759"/>
          <a:ext cx="2011682" cy="1687148"/>
        </a:xfrm>
        <a:prstGeom prst="roundRect">
          <a:avLst/>
        </a:prstGeom>
        <a:solidFill>
          <a:srgbClr val="FFC84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State Aid &amp; Scholarships</a:t>
          </a:r>
        </a:p>
      </dsp:txBody>
      <dsp:txXfrm>
        <a:off x="1060861" y="1948119"/>
        <a:ext cx="1846962" cy="1522428"/>
      </dsp:txXfrm>
    </dsp:sp>
    <dsp:sp modelId="{7995F641-CEED-4ABC-B185-FB87254BD8D2}">
      <dsp:nvSpPr>
        <dsp:cNvPr id="0" name=""/>
        <dsp:cNvSpPr/>
      </dsp:nvSpPr>
      <dsp:spPr>
        <a:xfrm>
          <a:off x="1984342" y="629676"/>
          <a:ext cx="4159314" cy="4159314"/>
        </a:xfrm>
        <a:custGeom>
          <a:avLst/>
          <a:gdLst/>
          <a:ahLst/>
          <a:cxnLst/>
          <a:rect l="0" t="0" r="0" b="0"/>
          <a:pathLst>
            <a:path>
              <a:moveTo>
                <a:pt x="184186" y="1223991"/>
              </a:moveTo>
              <a:arcTo wR="2079657" hR="2079657" stAng="12257741" swAng="2184888"/>
            </a:path>
          </a:pathLst>
        </a:custGeom>
        <a:noFill/>
        <a:ln w="6350" cap="flat" cmpd="sng" algn="ctr">
          <a:solidFill>
            <a:schemeClr val="accent4">
              <a:hueOff val="-175112"/>
              <a:satOff val="0"/>
              <a:lumOff val="13529"/>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720E59-0EF7-4CCA-A75E-F9F68C3EDF55}" type="datetimeFigureOut">
              <a:rPr lang="en-US" smtClean="0"/>
              <a:t>10/25/2023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A46A8B-EC22-4FFD-9931-176D6EEE4EFA}" type="slidenum">
              <a:rPr lang="en-US" smtClean="0"/>
              <a:t>‹#›</a:t>
            </a:fld>
            <a:endParaRPr lang="en-US"/>
          </a:p>
        </p:txBody>
      </p:sp>
    </p:spTree>
    <p:extLst>
      <p:ext uri="{BB962C8B-B14F-4D97-AF65-F5344CB8AC3E}">
        <p14:creationId xmlns:p14="http://schemas.microsoft.com/office/powerpoint/2010/main" val="4108772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dk1"/>
                </a:solidFill>
              </a:rPr>
              <a:t>The word college includes a student earning a certificate at a technical college, an associate’s degree, a bachelor’s degree or a graduate professional degree. The image on your screen is an excerpt from the Utah College Guide, page 4, that talks about post-secondary options as 1,2,4 or more. In other words, high school is not enough in today’s economy. And that most jobs today require a college education beyond an HS diploma. Essentially, we want students to know their options post-high school for success in life and the workplace.  </a:t>
            </a:r>
          </a:p>
          <a:p>
            <a:endParaRPr lang="en-US" dirty="0"/>
          </a:p>
        </p:txBody>
      </p:sp>
      <p:sp>
        <p:nvSpPr>
          <p:cNvPr id="4" name="Slide Number Placeholder 3"/>
          <p:cNvSpPr>
            <a:spLocks noGrp="1"/>
          </p:cNvSpPr>
          <p:nvPr>
            <p:ph type="sldNum" sz="quarter" idx="5"/>
          </p:nvPr>
        </p:nvSpPr>
        <p:spPr/>
        <p:txBody>
          <a:bodyPr/>
          <a:lstStyle/>
          <a:p>
            <a:fld id="{31A46A8B-EC22-4FFD-9931-176D6EEE4EFA}" type="slidenum">
              <a:rPr lang="en-US" smtClean="0"/>
              <a:t>2</a:t>
            </a:fld>
            <a:endParaRPr lang="en-US"/>
          </a:p>
        </p:txBody>
      </p:sp>
    </p:spTree>
    <p:extLst>
      <p:ext uri="{BB962C8B-B14F-4D97-AF65-F5344CB8AC3E}">
        <p14:creationId xmlns:p14="http://schemas.microsoft.com/office/powerpoint/2010/main" val="1678605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A46A8B-EC22-4FFD-9931-176D6EEE4EFA}" type="slidenum">
              <a:rPr lang="en-US" smtClean="0"/>
              <a:t>16</a:t>
            </a:fld>
            <a:endParaRPr lang="en-US"/>
          </a:p>
        </p:txBody>
      </p:sp>
    </p:spTree>
    <p:extLst>
      <p:ext uri="{BB962C8B-B14F-4D97-AF65-F5344CB8AC3E}">
        <p14:creationId xmlns:p14="http://schemas.microsoft.com/office/powerpoint/2010/main" val="9429060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soon as you know what college you are going to attend and that you know you will be deferring, talk to your college about deferment. </a:t>
            </a:r>
          </a:p>
        </p:txBody>
      </p:sp>
      <p:sp>
        <p:nvSpPr>
          <p:cNvPr id="4" name="Slide Number Placeholder 3"/>
          <p:cNvSpPr>
            <a:spLocks noGrp="1"/>
          </p:cNvSpPr>
          <p:nvPr>
            <p:ph type="sldNum" sz="quarter" idx="5"/>
          </p:nvPr>
        </p:nvSpPr>
        <p:spPr/>
        <p:txBody>
          <a:bodyPr/>
          <a:lstStyle/>
          <a:p>
            <a:fld id="{31A46A8B-EC22-4FFD-9931-176D6EEE4EFA}" type="slidenum">
              <a:rPr lang="en-US" smtClean="0"/>
              <a:t>17</a:t>
            </a:fld>
            <a:endParaRPr lang="en-US"/>
          </a:p>
        </p:txBody>
      </p:sp>
    </p:spTree>
    <p:extLst>
      <p:ext uri="{BB962C8B-B14F-4D97-AF65-F5344CB8AC3E}">
        <p14:creationId xmlns:p14="http://schemas.microsoft.com/office/powerpoint/2010/main" val="1266831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Basically, we recommend applying for scholarships and completing the FAFSA if you will be deferring. There are many different benefits to doing those that will benefit other factors.</a:t>
            </a:r>
          </a:p>
        </p:txBody>
      </p:sp>
      <p:sp>
        <p:nvSpPr>
          <p:cNvPr id="4" name="Slide Number Placeholder 3"/>
          <p:cNvSpPr>
            <a:spLocks noGrp="1"/>
          </p:cNvSpPr>
          <p:nvPr>
            <p:ph type="sldNum" sz="quarter" idx="5"/>
          </p:nvPr>
        </p:nvSpPr>
        <p:spPr/>
        <p:txBody>
          <a:bodyPr/>
          <a:lstStyle/>
          <a:p>
            <a:fld id="{31A46A8B-EC22-4FFD-9931-176D6EEE4EFA}" type="slidenum">
              <a:rPr lang="en-US" smtClean="0"/>
              <a:t>18</a:t>
            </a:fld>
            <a:endParaRPr lang="en-US"/>
          </a:p>
        </p:txBody>
      </p:sp>
    </p:spTree>
    <p:extLst>
      <p:ext uri="{BB962C8B-B14F-4D97-AF65-F5344CB8AC3E}">
        <p14:creationId xmlns:p14="http://schemas.microsoft.com/office/powerpoint/2010/main" val="2561860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short, if the parent wants access to see the students tuition, fees, grades, etc., they will need to get permission from the student and that student must sign a student information release form. Otherwise the parent will be cut off from any information regarding the student’s education. </a:t>
            </a:r>
          </a:p>
        </p:txBody>
      </p:sp>
      <p:sp>
        <p:nvSpPr>
          <p:cNvPr id="4" name="Slide Number Placeholder 3"/>
          <p:cNvSpPr>
            <a:spLocks noGrp="1"/>
          </p:cNvSpPr>
          <p:nvPr>
            <p:ph type="sldNum" sz="quarter" idx="5"/>
          </p:nvPr>
        </p:nvSpPr>
        <p:spPr/>
        <p:txBody>
          <a:bodyPr/>
          <a:lstStyle/>
          <a:p>
            <a:fld id="{31A46A8B-EC22-4FFD-9931-176D6EEE4EFA}" type="slidenum">
              <a:rPr lang="en-US" smtClean="0"/>
              <a:t>19</a:t>
            </a:fld>
            <a:endParaRPr lang="en-US"/>
          </a:p>
        </p:txBody>
      </p:sp>
    </p:spTree>
    <p:extLst>
      <p:ext uri="{BB962C8B-B14F-4D97-AF65-F5344CB8AC3E}">
        <p14:creationId xmlns:p14="http://schemas.microsoft.com/office/powerpoint/2010/main" val="24432586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A46A8B-EC22-4FFD-9931-176D6EEE4EFA}" type="slidenum">
              <a:rPr lang="en-US" smtClean="0"/>
              <a:t>20</a:t>
            </a:fld>
            <a:endParaRPr lang="en-US"/>
          </a:p>
        </p:txBody>
      </p:sp>
    </p:spTree>
    <p:extLst>
      <p:ext uri="{BB962C8B-B14F-4D97-AF65-F5344CB8AC3E}">
        <p14:creationId xmlns:p14="http://schemas.microsoft.com/office/powerpoint/2010/main" val="25193763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rPr>
              <a:t>DACA: Deferred Action for Childhood Arrivals, TPS:  Temporary Protected Status, DED:  Deferred Enforced Departure</a:t>
            </a:r>
            <a:endParaRPr lang="en-US" dirty="0"/>
          </a:p>
        </p:txBody>
      </p:sp>
      <p:sp>
        <p:nvSpPr>
          <p:cNvPr id="4" name="Slide Number Placeholder 3"/>
          <p:cNvSpPr>
            <a:spLocks noGrp="1"/>
          </p:cNvSpPr>
          <p:nvPr>
            <p:ph type="sldNum" sz="quarter" idx="5"/>
          </p:nvPr>
        </p:nvSpPr>
        <p:spPr/>
        <p:txBody>
          <a:bodyPr/>
          <a:lstStyle/>
          <a:p>
            <a:fld id="{31A46A8B-EC22-4FFD-9931-176D6EEE4EFA}" type="slidenum">
              <a:rPr lang="en-US" smtClean="0"/>
              <a:t>21</a:t>
            </a:fld>
            <a:endParaRPr lang="en-US"/>
          </a:p>
        </p:txBody>
      </p:sp>
    </p:spTree>
    <p:extLst>
      <p:ext uri="{BB962C8B-B14F-4D97-AF65-F5344CB8AC3E}">
        <p14:creationId xmlns:p14="http://schemas.microsoft.com/office/powerpoint/2010/main" val="16513170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a QR Code</a:t>
            </a:r>
          </a:p>
        </p:txBody>
      </p:sp>
      <p:sp>
        <p:nvSpPr>
          <p:cNvPr id="4" name="Slide Number Placeholder 3"/>
          <p:cNvSpPr>
            <a:spLocks noGrp="1"/>
          </p:cNvSpPr>
          <p:nvPr>
            <p:ph type="sldNum" sz="quarter" idx="5"/>
          </p:nvPr>
        </p:nvSpPr>
        <p:spPr/>
        <p:txBody>
          <a:bodyPr/>
          <a:lstStyle/>
          <a:p>
            <a:fld id="{31A46A8B-EC22-4FFD-9931-176D6EEE4EFA}" type="slidenum">
              <a:rPr lang="en-US" smtClean="0"/>
              <a:t>23</a:t>
            </a:fld>
            <a:endParaRPr lang="en-US"/>
          </a:p>
        </p:txBody>
      </p:sp>
    </p:spTree>
    <p:extLst>
      <p:ext uri="{BB962C8B-B14F-4D97-AF65-F5344CB8AC3E}">
        <p14:creationId xmlns:p14="http://schemas.microsoft.com/office/powerpoint/2010/main" val="3603941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A46A8B-EC22-4FFD-9931-176D6EEE4EFA}" type="slidenum">
              <a:rPr lang="en-US" smtClean="0"/>
              <a:t>25</a:t>
            </a:fld>
            <a:endParaRPr lang="en-US"/>
          </a:p>
        </p:txBody>
      </p:sp>
    </p:spTree>
    <p:extLst>
      <p:ext uri="{BB962C8B-B14F-4D97-AF65-F5344CB8AC3E}">
        <p14:creationId xmlns:p14="http://schemas.microsoft.com/office/powerpoint/2010/main" val="23447783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A46A8B-EC22-4FFD-9931-176D6EEE4EFA}" type="slidenum">
              <a:rPr lang="en-US" smtClean="0"/>
              <a:t>27</a:t>
            </a:fld>
            <a:endParaRPr lang="en-US"/>
          </a:p>
        </p:txBody>
      </p:sp>
    </p:spTree>
    <p:extLst>
      <p:ext uri="{BB962C8B-B14F-4D97-AF65-F5344CB8AC3E}">
        <p14:creationId xmlns:p14="http://schemas.microsoft.com/office/powerpoint/2010/main" val="17629406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A46A8B-EC22-4FFD-9931-176D6EEE4EFA}" type="slidenum">
              <a:rPr lang="en-US" smtClean="0"/>
              <a:t>28</a:t>
            </a:fld>
            <a:endParaRPr lang="en-US"/>
          </a:p>
        </p:txBody>
      </p:sp>
    </p:spTree>
    <p:extLst>
      <p:ext uri="{BB962C8B-B14F-4D97-AF65-F5344CB8AC3E}">
        <p14:creationId xmlns:p14="http://schemas.microsoft.com/office/powerpoint/2010/main" val="2344778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on our list is filing the FAFSA!</a:t>
            </a:r>
          </a:p>
        </p:txBody>
      </p:sp>
      <p:sp>
        <p:nvSpPr>
          <p:cNvPr id="4" name="Slide Number Placeholder 3"/>
          <p:cNvSpPr>
            <a:spLocks noGrp="1"/>
          </p:cNvSpPr>
          <p:nvPr>
            <p:ph type="sldNum" sz="quarter" idx="5"/>
          </p:nvPr>
        </p:nvSpPr>
        <p:spPr/>
        <p:txBody>
          <a:bodyPr/>
          <a:lstStyle/>
          <a:p>
            <a:fld id="{31A46A8B-EC22-4FFD-9931-176D6EEE4EFA}" type="slidenum">
              <a:rPr lang="en-US" smtClean="0"/>
              <a:t>3</a:t>
            </a:fld>
            <a:endParaRPr lang="en-US"/>
          </a:p>
        </p:txBody>
      </p:sp>
    </p:spTree>
    <p:extLst>
      <p:ext uri="{BB962C8B-B14F-4D97-AF65-F5344CB8AC3E}">
        <p14:creationId xmlns:p14="http://schemas.microsoft.com/office/powerpoint/2010/main" val="28778686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01ED8C-F963-4CE7-9EF2-9A42CA484406}" type="slidenum">
              <a:rPr lang="en-US" smtClean="0"/>
              <a:t>30</a:t>
            </a:fld>
            <a:endParaRPr lang="en-US"/>
          </a:p>
        </p:txBody>
      </p:sp>
    </p:spTree>
    <p:extLst>
      <p:ext uri="{BB962C8B-B14F-4D97-AF65-F5344CB8AC3E}">
        <p14:creationId xmlns:p14="http://schemas.microsoft.com/office/powerpoint/2010/main" val="12255818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01ED8C-F963-4CE7-9EF2-9A42CA484406}" type="slidenum">
              <a:rPr lang="en-US" smtClean="0"/>
              <a:t>31</a:t>
            </a:fld>
            <a:endParaRPr lang="en-US"/>
          </a:p>
        </p:txBody>
      </p:sp>
    </p:spTree>
    <p:extLst>
      <p:ext uri="{BB962C8B-B14F-4D97-AF65-F5344CB8AC3E}">
        <p14:creationId xmlns:p14="http://schemas.microsoft.com/office/powerpoint/2010/main" val="1410562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the FAFSA is a gateway, it does not guarantee aid or scholarship opportunities but it opens the door and connects most of the possible ways to pay for college. Every student has a different situation and will have different results from completing the FAFSA. </a:t>
            </a:r>
          </a:p>
        </p:txBody>
      </p:sp>
      <p:sp>
        <p:nvSpPr>
          <p:cNvPr id="4" name="Slide Number Placeholder 3"/>
          <p:cNvSpPr>
            <a:spLocks noGrp="1"/>
          </p:cNvSpPr>
          <p:nvPr>
            <p:ph type="sldNum" sz="quarter" idx="5"/>
          </p:nvPr>
        </p:nvSpPr>
        <p:spPr/>
        <p:txBody>
          <a:bodyPr/>
          <a:lstStyle/>
          <a:p>
            <a:fld id="{31A46A8B-EC22-4FFD-9931-176D6EEE4EFA}" type="slidenum">
              <a:rPr lang="en-US" smtClean="0"/>
              <a:t>4</a:t>
            </a:fld>
            <a:endParaRPr lang="en-US"/>
          </a:p>
        </p:txBody>
      </p:sp>
    </p:spTree>
    <p:extLst>
      <p:ext uri="{BB962C8B-B14F-4D97-AF65-F5344CB8AC3E}">
        <p14:creationId xmlns:p14="http://schemas.microsoft.com/office/powerpoint/2010/main" val="3469232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Complete the FAFSA to get access to federal aid that includes grants, Work-Study, and student loans. In addition, the FAFSA has additional uses as it gives access to state aid (e.g., the Opportunity and Utah Promise scholarships), institutional aid (i.e., scholarship requirements), and in many cases is a requirement for private scholarships. Although the FAFSA does not guarantee access to all funding above nor do all students qualify for the aid and scholarships, it is the first step seniors should take in high school to cover college costs.</a:t>
            </a:r>
          </a:p>
        </p:txBody>
      </p:sp>
      <p:sp>
        <p:nvSpPr>
          <p:cNvPr id="4" name="Slide Number Placeholder 3"/>
          <p:cNvSpPr>
            <a:spLocks noGrp="1"/>
          </p:cNvSpPr>
          <p:nvPr>
            <p:ph type="sldNum" sz="quarter" idx="5"/>
          </p:nvPr>
        </p:nvSpPr>
        <p:spPr/>
        <p:txBody>
          <a:bodyPr/>
          <a:lstStyle/>
          <a:p>
            <a:fld id="{702D1CDC-B6D9-4ECF-AC0F-E6C8B1F6272A}" type="slidenum">
              <a:rPr lang="en-US" smtClean="0"/>
              <a:t>5</a:t>
            </a:fld>
            <a:endParaRPr lang="en-US"/>
          </a:p>
        </p:txBody>
      </p:sp>
    </p:spTree>
    <p:extLst>
      <p:ext uri="{BB962C8B-B14F-4D97-AF65-F5344CB8AC3E}">
        <p14:creationId xmlns:p14="http://schemas.microsoft.com/office/powerpoint/2010/main" val="651760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A46A8B-EC22-4FFD-9931-176D6EEE4EFA}" type="slidenum">
              <a:rPr lang="en-US" smtClean="0"/>
              <a:t>6</a:t>
            </a:fld>
            <a:endParaRPr lang="en-US"/>
          </a:p>
        </p:txBody>
      </p:sp>
    </p:spTree>
    <p:extLst>
      <p:ext uri="{BB962C8B-B14F-4D97-AF65-F5344CB8AC3E}">
        <p14:creationId xmlns:p14="http://schemas.microsoft.com/office/powerpoint/2010/main" val="1947230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Emphasis that student loans should be used as a last resort after exhausting all other paying for college resources and that it is recommended to use federal student loans over private loans from a bank or lender. There are better benefits with using federal student loans than private loans.</a:t>
            </a:r>
          </a:p>
        </p:txBody>
      </p:sp>
      <p:sp>
        <p:nvSpPr>
          <p:cNvPr id="4" name="Slide Number Placeholder 3"/>
          <p:cNvSpPr>
            <a:spLocks noGrp="1"/>
          </p:cNvSpPr>
          <p:nvPr>
            <p:ph type="sldNum" sz="quarter" idx="5"/>
          </p:nvPr>
        </p:nvSpPr>
        <p:spPr/>
        <p:txBody>
          <a:bodyPr/>
          <a:lstStyle/>
          <a:p>
            <a:fld id="{31A46A8B-EC22-4FFD-9931-176D6EEE4EFA}" type="slidenum">
              <a:rPr lang="en-US" smtClean="0"/>
              <a:t>11</a:t>
            </a:fld>
            <a:endParaRPr lang="en-US"/>
          </a:p>
        </p:txBody>
      </p:sp>
    </p:spTree>
    <p:extLst>
      <p:ext uri="{BB962C8B-B14F-4D97-AF65-F5344CB8AC3E}">
        <p14:creationId xmlns:p14="http://schemas.microsoft.com/office/powerpoint/2010/main" val="3861520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only for students who choose to take out a student loan.</a:t>
            </a:r>
          </a:p>
        </p:txBody>
      </p:sp>
      <p:sp>
        <p:nvSpPr>
          <p:cNvPr id="4" name="Slide Number Placeholder 3"/>
          <p:cNvSpPr>
            <a:spLocks noGrp="1"/>
          </p:cNvSpPr>
          <p:nvPr>
            <p:ph type="sldNum" sz="quarter" idx="5"/>
          </p:nvPr>
        </p:nvSpPr>
        <p:spPr/>
        <p:txBody>
          <a:bodyPr/>
          <a:lstStyle/>
          <a:p>
            <a:fld id="{31A46A8B-EC22-4FFD-9931-176D6EEE4EFA}" type="slidenum">
              <a:rPr lang="en-US" smtClean="0"/>
              <a:t>12</a:t>
            </a:fld>
            <a:endParaRPr lang="en-US"/>
          </a:p>
        </p:txBody>
      </p:sp>
    </p:spTree>
    <p:extLst>
      <p:ext uri="{BB962C8B-B14F-4D97-AF65-F5344CB8AC3E}">
        <p14:creationId xmlns:p14="http://schemas.microsoft.com/office/powerpoint/2010/main" val="1307191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A46A8B-EC22-4FFD-9931-176D6EEE4EFA}" type="slidenum">
              <a:rPr lang="en-US" smtClean="0"/>
              <a:t>13</a:t>
            </a:fld>
            <a:endParaRPr lang="en-US"/>
          </a:p>
        </p:txBody>
      </p:sp>
    </p:spTree>
    <p:extLst>
      <p:ext uri="{BB962C8B-B14F-4D97-AF65-F5344CB8AC3E}">
        <p14:creationId xmlns:p14="http://schemas.microsoft.com/office/powerpoint/2010/main" val="4745854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many students have individual situations that may have additional steps to take. We will talk about the following common individual situations. </a:t>
            </a:r>
          </a:p>
          <a:p>
            <a:pPr marL="0" indent="0">
              <a:buNone/>
            </a:pPr>
            <a:r>
              <a:rPr lang="en-US" sz="1200" dirty="0"/>
              <a:t>Deferment</a:t>
            </a:r>
          </a:p>
          <a:p>
            <a:pPr marL="0" indent="0">
              <a:buNone/>
            </a:pPr>
            <a:r>
              <a:rPr lang="en-US" sz="1200" dirty="0"/>
              <a:t>Dreamers</a:t>
            </a:r>
          </a:p>
          <a:p>
            <a:pPr marL="0" indent="0">
              <a:buNone/>
            </a:pPr>
            <a:r>
              <a:rPr lang="en-US" sz="1200" dirty="0"/>
              <a:t>Eligible Non-Citizens</a:t>
            </a:r>
          </a:p>
          <a:p>
            <a:pPr marL="0" indent="0">
              <a:buNone/>
            </a:pPr>
            <a:r>
              <a:rPr lang="en-US" sz="1200" dirty="0"/>
              <a:t>International Students</a:t>
            </a:r>
          </a:p>
          <a:p>
            <a:pPr marL="0" indent="0">
              <a:buNone/>
            </a:pPr>
            <a:r>
              <a:rPr lang="en-US" sz="1200" dirty="0"/>
              <a:t>Students with Disabilities</a:t>
            </a:r>
          </a:p>
          <a:p>
            <a:endParaRPr lang="en-US" dirty="0"/>
          </a:p>
        </p:txBody>
      </p:sp>
      <p:sp>
        <p:nvSpPr>
          <p:cNvPr id="4" name="Slide Number Placeholder 3"/>
          <p:cNvSpPr>
            <a:spLocks noGrp="1"/>
          </p:cNvSpPr>
          <p:nvPr>
            <p:ph type="sldNum" sz="quarter" idx="5"/>
          </p:nvPr>
        </p:nvSpPr>
        <p:spPr/>
        <p:txBody>
          <a:bodyPr/>
          <a:lstStyle/>
          <a:p>
            <a:fld id="{31A46A8B-EC22-4FFD-9931-176D6EEE4EFA}" type="slidenum">
              <a:rPr lang="en-US" smtClean="0"/>
              <a:t>15</a:t>
            </a:fld>
            <a:endParaRPr lang="en-US"/>
          </a:p>
        </p:txBody>
      </p:sp>
    </p:spTree>
    <p:extLst>
      <p:ext uri="{BB962C8B-B14F-4D97-AF65-F5344CB8AC3E}">
        <p14:creationId xmlns:p14="http://schemas.microsoft.com/office/powerpoint/2010/main" val="13123130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322E7E-2F87-344B-B55C-96B6B82A6CF4}"/>
              </a:ext>
            </a:extLst>
          </p:cNvPr>
          <p:cNvPicPr>
            <a:picLocks noChangeAspect="1"/>
          </p:cNvPicPr>
          <p:nvPr userDrawn="1"/>
        </p:nvPicPr>
        <p:blipFill>
          <a:blip r:embed="rId2"/>
          <a:stretch>
            <a:fillRect/>
          </a:stretch>
        </p:blipFill>
        <p:spPr>
          <a:xfrm>
            <a:off x="-2075670" y="-1288071"/>
            <a:ext cx="14267669" cy="9511779"/>
          </a:xfrm>
          <a:prstGeom prst="rect">
            <a:avLst/>
          </a:prstGeom>
        </p:spPr>
      </p:pic>
      <p:sp>
        <p:nvSpPr>
          <p:cNvPr id="7" name="Rectangle 6">
            <a:extLst>
              <a:ext uri="{FF2B5EF4-FFF2-40B4-BE49-F238E27FC236}">
                <a16:creationId xmlns:a16="http://schemas.microsoft.com/office/drawing/2014/main" id="{3B478E3B-70CC-4F40-8C8F-ABC218B106DA}"/>
              </a:ext>
            </a:extLst>
          </p:cNvPr>
          <p:cNvSpPr/>
          <p:nvPr userDrawn="1"/>
        </p:nvSpPr>
        <p:spPr>
          <a:xfrm>
            <a:off x="2920181" y="1155954"/>
            <a:ext cx="9271819" cy="4608871"/>
          </a:xfrm>
          <a:prstGeom prst="rect">
            <a:avLst/>
          </a:prstGeom>
          <a:solidFill>
            <a:srgbClr val="00AFD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00871E-2302-0D42-84B5-BA79AAA588CE}"/>
              </a:ext>
            </a:extLst>
          </p:cNvPr>
          <p:cNvSpPr>
            <a:spLocks noGrp="1"/>
          </p:cNvSpPr>
          <p:nvPr>
            <p:ph type="ctrTitle" hasCustomPrompt="1"/>
          </p:nvPr>
        </p:nvSpPr>
        <p:spPr>
          <a:xfrm>
            <a:off x="3771900" y="1510983"/>
            <a:ext cx="6772273" cy="1918017"/>
          </a:xfrm>
        </p:spPr>
        <p:txBody>
          <a:bodyPr anchor="b">
            <a:normAutofit/>
          </a:bodyPr>
          <a:lstStyle>
            <a:lvl1pPr algn="l">
              <a:defRPr sz="3800" b="1" i="0">
                <a:solidFill>
                  <a:schemeClr val="bg1"/>
                </a:solidFill>
                <a:latin typeface="+mn-lt"/>
              </a:defRPr>
            </a:lvl1pPr>
          </a:lstStyle>
          <a:p>
            <a:r>
              <a:rPr lang="en-US" dirty="0"/>
              <a:t>Insert Title Here</a:t>
            </a:r>
          </a:p>
        </p:txBody>
      </p:sp>
      <p:cxnSp>
        <p:nvCxnSpPr>
          <p:cNvPr id="11" name="Straight Connector 10">
            <a:extLst>
              <a:ext uri="{FF2B5EF4-FFF2-40B4-BE49-F238E27FC236}">
                <a16:creationId xmlns:a16="http://schemas.microsoft.com/office/drawing/2014/main" id="{3FBD6CE3-164E-724B-A64A-5C2EF13CEDBA}"/>
              </a:ext>
            </a:extLst>
          </p:cNvPr>
          <p:cNvCxnSpPr/>
          <p:nvPr userDrawn="1"/>
        </p:nvCxnSpPr>
        <p:spPr>
          <a:xfrm flipV="1">
            <a:off x="3562350" y="2405902"/>
            <a:ext cx="0" cy="9468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EB552DC9-3E44-6E42-8A0B-1F20C81299C9}"/>
              </a:ext>
            </a:extLst>
          </p:cNvPr>
          <p:cNvSpPr>
            <a:spLocks noGrp="1"/>
          </p:cNvSpPr>
          <p:nvPr>
            <p:ph type="subTitle" idx="1" hasCustomPrompt="1"/>
          </p:nvPr>
        </p:nvSpPr>
        <p:spPr>
          <a:xfrm>
            <a:off x="3771900" y="4248150"/>
            <a:ext cx="6772273" cy="1005728"/>
          </a:xfrm>
        </p:spPr>
        <p:txBody>
          <a:bodyPr anchor="ct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name of presenter(s)</a:t>
            </a:r>
          </a:p>
          <a:p>
            <a:r>
              <a:rPr lang="en-US" dirty="0"/>
              <a:t>Insert date of presentation</a:t>
            </a:r>
          </a:p>
        </p:txBody>
      </p:sp>
    </p:spTree>
    <p:extLst>
      <p:ext uri="{BB962C8B-B14F-4D97-AF65-F5344CB8AC3E}">
        <p14:creationId xmlns:p14="http://schemas.microsoft.com/office/powerpoint/2010/main" val="352557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0A5DA-CD42-394C-A37C-B0A3B196144A}"/>
              </a:ext>
            </a:extLst>
          </p:cNvPr>
          <p:cNvSpPr>
            <a:spLocks noGrp="1"/>
          </p:cNvSpPr>
          <p:nvPr>
            <p:ph type="title" hasCustomPrompt="1"/>
          </p:nvPr>
        </p:nvSpPr>
        <p:spPr/>
        <p:txBody>
          <a:bodyPr/>
          <a:lstStyle>
            <a:lvl1pPr>
              <a:defRPr b="1">
                <a:solidFill>
                  <a:srgbClr val="00AFD7"/>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099DE577-5DB1-1A49-89A5-5420427CD9C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9A522C36-0762-1240-BC1C-84234D938F21}"/>
              </a:ext>
            </a:extLst>
          </p:cNvPr>
          <p:cNvSpPr/>
          <p:nvPr userDrawn="1"/>
        </p:nvSpPr>
        <p:spPr>
          <a:xfrm>
            <a:off x="0" y="6715432"/>
            <a:ext cx="12192000" cy="142568"/>
          </a:xfrm>
          <a:prstGeom prst="rect">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6528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0A5DA-CD42-394C-A37C-B0A3B196144A}"/>
              </a:ext>
            </a:extLst>
          </p:cNvPr>
          <p:cNvSpPr>
            <a:spLocks noGrp="1"/>
          </p:cNvSpPr>
          <p:nvPr>
            <p:ph type="title" hasCustomPrompt="1"/>
          </p:nvPr>
        </p:nvSpPr>
        <p:spPr/>
        <p:txBody>
          <a:bodyPr/>
          <a:lstStyle>
            <a:lvl1pPr>
              <a:defRPr b="1">
                <a:solidFill>
                  <a:srgbClr val="FFC845"/>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099DE577-5DB1-1A49-89A5-5420427CD9C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9A522C36-0762-1240-BC1C-84234D938F21}"/>
              </a:ext>
            </a:extLst>
          </p:cNvPr>
          <p:cNvSpPr/>
          <p:nvPr userDrawn="1"/>
        </p:nvSpPr>
        <p:spPr>
          <a:xfrm>
            <a:off x="0" y="6715432"/>
            <a:ext cx="12192000" cy="142568"/>
          </a:xfrm>
          <a:prstGeom prst="rect">
            <a:avLst/>
          </a:prstGeom>
          <a:solidFill>
            <a:srgbClr val="FFC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83642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0A5DA-CD42-394C-A37C-B0A3B196144A}"/>
              </a:ext>
            </a:extLst>
          </p:cNvPr>
          <p:cNvSpPr>
            <a:spLocks noGrp="1"/>
          </p:cNvSpPr>
          <p:nvPr>
            <p:ph type="title" hasCustomPrompt="1"/>
          </p:nvPr>
        </p:nvSpPr>
        <p:spPr/>
        <p:txBody>
          <a:bodyPr/>
          <a:lstStyle>
            <a:lvl1pPr>
              <a:defRPr b="1">
                <a:solidFill>
                  <a:srgbClr val="00AF66"/>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099DE577-5DB1-1A49-89A5-5420427CD9C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9A522C36-0762-1240-BC1C-84234D938F21}"/>
              </a:ext>
            </a:extLst>
          </p:cNvPr>
          <p:cNvSpPr/>
          <p:nvPr userDrawn="1"/>
        </p:nvSpPr>
        <p:spPr>
          <a:xfrm>
            <a:off x="0" y="6715432"/>
            <a:ext cx="12192000" cy="142568"/>
          </a:xfrm>
          <a:prstGeom prst="rect">
            <a:avLst/>
          </a:prstGeom>
          <a:solidFill>
            <a:srgbClr val="00A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97198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0A5DA-CD42-394C-A37C-B0A3B196144A}"/>
              </a:ext>
            </a:extLst>
          </p:cNvPr>
          <p:cNvSpPr>
            <a:spLocks noGrp="1"/>
          </p:cNvSpPr>
          <p:nvPr>
            <p:ph type="title" hasCustomPrompt="1"/>
          </p:nvPr>
        </p:nvSpPr>
        <p:spPr/>
        <p:txBody>
          <a:bodyPr/>
          <a:lstStyle>
            <a:lvl1pPr>
              <a:defRPr b="1">
                <a:solidFill>
                  <a:srgbClr val="40C1AC"/>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099DE577-5DB1-1A49-89A5-5420427CD9C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9A522C36-0762-1240-BC1C-84234D938F21}"/>
              </a:ext>
            </a:extLst>
          </p:cNvPr>
          <p:cNvSpPr/>
          <p:nvPr userDrawn="1"/>
        </p:nvSpPr>
        <p:spPr>
          <a:xfrm>
            <a:off x="0" y="6715432"/>
            <a:ext cx="12192000" cy="142568"/>
          </a:xfrm>
          <a:prstGeom prst="rect">
            <a:avLst/>
          </a:prstGeom>
          <a:solidFill>
            <a:srgbClr val="40C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26586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0A5DA-CD42-394C-A37C-B0A3B196144A}"/>
              </a:ext>
            </a:extLst>
          </p:cNvPr>
          <p:cNvSpPr>
            <a:spLocks noGrp="1"/>
          </p:cNvSpPr>
          <p:nvPr>
            <p:ph type="title" hasCustomPrompt="1"/>
          </p:nvPr>
        </p:nvSpPr>
        <p:spPr/>
        <p:txBody>
          <a:bodyPr/>
          <a:lstStyle>
            <a:lvl1pPr>
              <a:defRPr b="1">
                <a:solidFill>
                  <a:srgbClr val="DC4405"/>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099DE577-5DB1-1A49-89A5-5420427CD9C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9A522C36-0762-1240-BC1C-84234D938F21}"/>
              </a:ext>
            </a:extLst>
          </p:cNvPr>
          <p:cNvSpPr/>
          <p:nvPr userDrawn="1"/>
        </p:nvSpPr>
        <p:spPr>
          <a:xfrm>
            <a:off x="0" y="6715432"/>
            <a:ext cx="12192000" cy="142568"/>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56133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77696F-800C-3D4E-BFB1-34F416D05BE6}"/>
              </a:ext>
            </a:extLst>
          </p:cNvPr>
          <p:cNvSpPr/>
          <p:nvPr userDrawn="1"/>
        </p:nvSpPr>
        <p:spPr>
          <a:xfrm>
            <a:off x="-68520" y="-13017"/>
            <a:ext cx="12329346" cy="6974256"/>
          </a:xfrm>
          <a:prstGeom prst="rect">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EF0EC1-79A4-734C-B857-C7203BA5E8E1}"/>
              </a:ext>
            </a:extLst>
          </p:cNvPr>
          <p:cNvSpPr>
            <a:spLocks noGrp="1"/>
          </p:cNvSpPr>
          <p:nvPr>
            <p:ph type="title" hasCustomPrompt="1"/>
          </p:nvPr>
        </p:nvSpPr>
        <p:spPr>
          <a:xfrm>
            <a:off x="831850" y="1709738"/>
            <a:ext cx="10515600" cy="2852737"/>
          </a:xfrm>
        </p:spPr>
        <p:txBody>
          <a:bodyPr anchor="b"/>
          <a:lstStyle>
            <a:lvl1pPr>
              <a:defRPr sz="6000" b="1">
                <a:solidFill>
                  <a:schemeClr val="bg1"/>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6A711585-2B50-4648-A85C-2E4E99ACA637}"/>
              </a:ext>
            </a:extLst>
          </p:cNvPr>
          <p:cNvSpPr>
            <a:spLocks noGrp="1"/>
          </p:cNvSpPr>
          <p:nvPr>
            <p:ph type="body" idx="1"/>
          </p:nvPr>
        </p:nvSpPr>
        <p:spPr>
          <a:xfrm>
            <a:off x="831850" y="4589463"/>
            <a:ext cx="10515600" cy="1500187"/>
          </a:xfrm>
        </p:spPr>
        <p:txBody>
          <a:bodyPr>
            <a:normAutofit/>
          </a:bodyPr>
          <a:lstStyle>
            <a:lvl1pPr marL="0" indent="0">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Rectangle 7">
            <a:extLst>
              <a:ext uri="{FF2B5EF4-FFF2-40B4-BE49-F238E27FC236}">
                <a16:creationId xmlns:a16="http://schemas.microsoft.com/office/drawing/2014/main" id="{BEE6AF05-5A29-DE44-BE6E-6651B9C0910D}"/>
              </a:ext>
            </a:extLst>
          </p:cNvPr>
          <p:cNvSpPr/>
          <p:nvPr userDrawn="1"/>
        </p:nvSpPr>
        <p:spPr>
          <a:xfrm>
            <a:off x="0" y="6715432"/>
            <a:ext cx="12192000" cy="1425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53987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77696F-800C-3D4E-BFB1-34F416D05BE6}"/>
              </a:ext>
            </a:extLst>
          </p:cNvPr>
          <p:cNvSpPr/>
          <p:nvPr userDrawn="1"/>
        </p:nvSpPr>
        <p:spPr>
          <a:xfrm>
            <a:off x="-68520" y="-13017"/>
            <a:ext cx="12329346" cy="6974256"/>
          </a:xfrm>
          <a:prstGeom prst="rect">
            <a:avLst/>
          </a:prstGeom>
          <a:solidFill>
            <a:srgbClr val="FFC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EF0EC1-79A4-734C-B857-C7203BA5E8E1}"/>
              </a:ext>
            </a:extLst>
          </p:cNvPr>
          <p:cNvSpPr>
            <a:spLocks noGrp="1"/>
          </p:cNvSpPr>
          <p:nvPr>
            <p:ph type="title" hasCustomPrompt="1"/>
          </p:nvPr>
        </p:nvSpPr>
        <p:spPr>
          <a:xfrm>
            <a:off x="831850" y="1709738"/>
            <a:ext cx="10515600" cy="2852737"/>
          </a:xfrm>
        </p:spPr>
        <p:txBody>
          <a:bodyPr anchor="b"/>
          <a:lstStyle>
            <a:lvl1pPr>
              <a:defRPr sz="6000" b="1">
                <a:solidFill>
                  <a:schemeClr val="bg1"/>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6A711585-2B50-4648-A85C-2E4E99ACA637}"/>
              </a:ext>
            </a:extLst>
          </p:cNvPr>
          <p:cNvSpPr>
            <a:spLocks noGrp="1"/>
          </p:cNvSpPr>
          <p:nvPr>
            <p:ph type="body" idx="1"/>
          </p:nvPr>
        </p:nvSpPr>
        <p:spPr>
          <a:xfrm>
            <a:off x="831850" y="4589463"/>
            <a:ext cx="10515600" cy="1500187"/>
          </a:xfrm>
        </p:spPr>
        <p:txBody>
          <a:bodyPr>
            <a:normAutofit/>
          </a:bodyPr>
          <a:lstStyle>
            <a:lvl1pPr marL="0" indent="0">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Rectangle 7">
            <a:extLst>
              <a:ext uri="{FF2B5EF4-FFF2-40B4-BE49-F238E27FC236}">
                <a16:creationId xmlns:a16="http://schemas.microsoft.com/office/drawing/2014/main" id="{BEE6AF05-5A29-DE44-BE6E-6651B9C0910D}"/>
              </a:ext>
            </a:extLst>
          </p:cNvPr>
          <p:cNvSpPr/>
          <p:nvPr userDrawn="1"/>
        </p:nvSpPr>
        <p:spPr>
          <a:xfrm>
            <a:off x="0" y="6715432"/>
            <a:ext cx="12192000" cy="1425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63889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77696F-800C-3D4E-BFB1-34F416D05BE6}"/>
              </a:ext>
            </a:extLst>
          </p:cNvPr>
          <p:cNvSpPr/>
          <p:nvPr userDrawn="1"/>
        </p:nvSpPr>
        <p:spPr>
          <a:xfrm>
            <a:off x="-68520" y="-13017"/>
            <a:ext cx="12329346" cy="6974256"/>
          </a:xfrm>
          <a:prstGeom prst="rect">
            <a:avLst/>
          </a:prstGeom>
          <a:solidFill>
            <a:srgbClr val="00A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EF0EC1-79A4-734C-B857-C7203BA5E8E1}"/>
              </a:ext>
            </a:extLst>
          </p:cNvPr>
          <p:cNvSpPr>
            <a:spLocks noGrp="1"/>
          </p:cNvSpPr>
          <p:nvPr>
            <p:ph type="title" hasCustomPrompt="1"/>
          </p:nvPr>
        </p:nvSpPr>
        <p:spPr>
          <a:xfrm>
            <a:off x="831850" y="1709738"/>
            <a:ext cx="10515600" cy="2852737"/>
          </a:xfrm>
        </p:spPr>
        <p:txBody>
          <a:bodyPr anchor="b"/>
          <a:lstStyle>
            <a:lvl1pPr>
              <a:defRPr sz="6000" b="1">
                <a:solidFill>
                  <a:schemeClr val="bg1"/>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6A711585-2B50-4648-A85C-2E4E99ACA637}"/>
              </a:ext>
            </a:extLst>
          </p:cNvPr>
          <p:cNvSpPr>
            <a:spLocks noGrp="1"/>
          </p:cNvSpPr>
          <p:nvPr>
            <p:ph type="body" idx="1"/>
          </p:nvPr>
        </p:nvSpPr>
        <p:spPr>
          <a:xfrm>
            <a:off x="831850" y="4589463"/>
            <a:ext cx="10515600" cy="1500187"/>
          </a:xfrm>
        </p:spPr>
        <p:txBody>
          <a:bodyPr>
            <a:normAutofit/>
          </a:bodyPr>
          <a:lstStyle>
            <a:lvl1pPr marL="0" indent="0">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Rectangle 7">
            <a:extLst>
              <a:ext uri="{FF2B5EF4-FFF2-40B4-BE49-F238E27FC236}">
                <a16:creationId xmlns:a16="http://schemas.microsoft.com/office/drawing/2014/main" id="{BEE6AF05-5A29-DE44-BE6E-6651B9C0910D}"/>
              </a:ext>
            </a:extLst>
          </p:cNvPr>
          <p:cNvSpPr/>
          <p:nvPr userDrawn="1"/>
        </p:nvSpPr>
        <p:spPr>
          <a:xfrm>
            <a:off x="0" y="6715432"/>
            <a:ext cx="12192000" cy="1425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0006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77696F-800C-3D4E-BFB1-34F416D05BE6}"/>
              </a:ext>
            </a:extLst>
          </p:cNvPr>
          <p:cNvSpPr/>
          <p:nvPr userDrawn="1"/>
        </p:nvSpPr>
        <p:spPr>
          <a:xfrm>
            <a:off x="-68520" y="-13017"/>
            <a:ext cx="12329346" cy="6974256"/>
          </a:xfrm>
          <a:prstGeom prst="rect">
            <a:avLst/>
          </a:prstGeom>
          <a:solidFill>
            <a:srgbClr val="40C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EF0EC1-79A4-734C-B857-C7203BA5E8E1}"/>
              </a:ext>
            </a:extLst>
          </p:cNvPr>
          <p:cNvSpPr>
            <a:spLocks noGrp="1"/>
          </p:cNvSpPr>
          <p:nvPr>
            <p:ph type="title" hasCustomPrompt="1"/>
          </p:nvPr>
        </p:nvSpPr>
        <p:spPr>
          <a:xfrm>
            <a:off x="831850" y="1709738"/>
            <a:ext cx="10515600" cy="2852737"/>
          </a:xfrm>
        </p:spPr>
        <p:txBody>
          <a:bodyPr anchor="b"/>
          <a:lstStyle>
            <a:lvl1pPr>
              <a:defRPr sz="6000" b="1">
                <a:solidFill>
                  <a:schemeClr val="bg1"/>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6A711585-2B50-4648-A85C-2E4E99ACA637}"/>
              </a:ext>
            </a:extLst>
          </p:cNvPr>
          <p:cNvSpPr>
            <a:spLocks noGrp="1"/>
          </p:cNvSpPr>
          <p:nvPr>
            <p:ph type="body" idx="1"/>
          </p:nvPr>
        </p:nvSpPr>
        <p:spPr>
          <a:xfrm>
            <a:off x="831850" y="4589463"/>
            <a:ext cx="10515600" cy="1500187"/>
          </a:xfrm>
        </p:spPr>
        <p:txBody>
          <a:bodyPr>
            <a:normAutofit/>
          </a:bodyPr>
          <a:lstStyle>
            <a:lvl1pPr marL="0" indent="0">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Rectangle 7">
            <a:extLst>
              <a:ext uri="{FF2B5EF4-FFF2-40B4-BE49-F238E27FC236}">
                <a16:creationId xmlns:a16="http://schemas.microsoft.com/office/drawing/2014/main" id="{BEE6AF05-5A29-DE44-BE6E-6651B9C0910D}"/>
              </a:ext>
            </a:extLst>
          </p:cNvPr>
          <p:cNvSpPr/>
          <p:nvPr userDrawn="1"/>
        </p:nvSpPr>
        <p:spPr>
          <a:xfrm>
            <a:off x="0" y="6715432"/>
            <a:ext cx="12192000" cy="1425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5136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77696F-800C-3D4E-BFB1-34F416D05BE6}"/>
              </a:ext>
            </a:extLst>
          </p:cNvPr>
          <p:cNvSpPr/>
          <p:nvPr userDrawn="1"/>
        </p:nvSpPr>
        <p:spPr>
          <a:xfrm>
            <a:off x="-68520" y="-13017"/>
            <a:ext cx="12329346" cy="6974256"/>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EF0EC1-79A4-734C-B857-C7203BA5E8E1}"/>
              </a:ext>
            </a:extLst>
          </p:cNvPr>
          <p:cNvSpPr>
            <a:spLocks noGrp="1"/>
          </p:cNvSpPr>
          <p:nvPr>
            <p:ph type="title" hasCustomPrompt="1"/>
          </p:nvPr>
        </p:nvSpPr>
        <p:spPr>
          <a:xfrm>
            <a:off x="831850" y="1709738"/>
            <a:ext cx="10515600" cy="2852737"/>
          </a:xfrm>
        </p:spPr>
        <p:txBody>
          <a:bodyPr anchor="b"/>
          <a:lstStyle>
            <a:lvl1pPr>
              <a:defRPr sz="6000" b="1">
                <a:solidFill>
                  <a:schemeClr val="bg1"/>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6A711585-2B50-4648-A85C-2E4E99ACA637}"/>
              </a:ext>
            </a:extLst>
          </p:cNvPr>
          <p:cNvSpPr>
            <a:spLocks noGrp="1"/>
          </p:cNvSpPr>
          <p:nvPr>
            <p:ph type="body" idx="1"/>
          </p:nvPr>
        </p:nvSpPr>
        <p:spPr>
          <a:xfrm>
            <a:off x="831850" y="4589463"/>
            <a:ext cx="10515600" cy="1500187"/>
          </a:xfrm>
        </p:spPr>
        <p:txBody>
          <a:bodyPr>
            <a:normAutofit/>
          </a:bodyPr>
          <a:lstStyle>
            <a:lvl1pPr marL="0" indent="0">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Rectangle 7">
            <a:extLst>
              <a:ext uri="{FF2B5EF4-FFF2-40B4-BE49-F238E27FC236}">
                <a16:creationId xmlns:a16="http://schemas.microsoft.com/office/drawing/2014/main" id="{BEE6AF05-5A29-DE44-BE6E-6651B9C0910D}"/>
              </a:ext>
            </a:extLst>
          </p:cNvPr>
          <p:cNvSpPr/>
          <p:nvPr userDrawn="1"/>
        </p:nvSpPr>
        <p:spPr>
          <a:xfrm>
            <a:off x="0" y="6715432"/>
            <a:ext cx="12192000" cy="1425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6456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E4DF196-9C85-F44A-A33C-1B7B60CAE0E0}"/>
              </a:ext>
            </a:extLst>
          </p:cNvPr>
          <p:cNvPicPr>
            <a:picLocks noChangeAspect="1"/>
          </p:cNvPicPr>
          <p:nvPr userDrawn="1"/>
        </p:nvPicPr>
        <p:blipFill>
          <a:blip r:embed="rId2"/>
          <a:stretch>
            <a:fillRect/>
          </a:stretch>
        </p:blipFill>
        <p:spPr>
          <a:xfrm>
            <a:off x="-1427355" y="-24176"/>
            <a:ext cx="13619356" cy="6963368"/>
          </a:xfrm>
          <a:prstGeom prst="rect">
            <a:avLst/>
          </a:prstGeom>
        </p:spPr>
      </p:pic>
      <p:sp>
        <p:nvSpPr>
          <p:cNvPr id="7" name="Rectangle 6">
            <a:extLst>
              <a:ext uri="{FF2B5EF4-FFF2-40B4-BE49-F238E27FC236}">
                <a16:creationId xmlns:a16="http://schemas.microsoft.com/office/drawing/2014/main" id="{3B478E3B-70CC-4F40-8C8F-ABC218B106DA}"/>
              </a:ext>
            </a:extLst>
          </p:cNvPr>
          <p:cNvSpPr/>
          <p:nvPr userDrawn="1"/>
        </p:nvSpPr>
        <p:spPr>
          <a:xfrm>
            <a:off x="2920181" y="1155954"/>
            <a:ext cx="9271819" cy="4608871"/>
          </a:xfrm>
          <a:prstGeom prst="rect">
            <a:avLst/>
          </a:prstGeom>
          <a:solidFill>
            <a:srgbClr val="00AFD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00871E-2302-0D42-84B5-BA79AAA588CE}"/>
              </a:ext>
            </a:extLst>
          </p:cNvPr>
          <p:cNvSpPr>
            <a:spLocks noGrp="1"/>
          </p:cNvSpPr>
          <p:nvPr>
            <p:ph type="ctrTitle" hasCustomPrompt="1"/>
          </p:nvPr>
        </p:nvSpPr>
        <p:spPr>
          <a:xfrm>
            <a:off x="3771900" y="1510983"/>
            <a:ext cx="6772273" cy="1918017"/>
          </a:xfrm>
        </p:spPr>
        <p:txBody>
          <a:bodyPr anchor="b">
            <a:normAutofit/>
          </a:bodyPr>
          <a:lstStyle>
            <a:lvl1pPr algn="l">
              <a:defRPr sz="3800" b="1" i="0">
                <a:solidFill>
                  <a:schemeClr val="bg1"/>
                </a:solidFill>
                <a:latin typeface="+mn-lt"/>
              </a:defRPr>
            </a:lvl1pPr>
          </a:lstStyle>
          <a:p>
            <a:r>
              <a:rPr lang="en-US" dirty="0"/>
              <a:t>Insert Title Here</a:t>
            </a:r>
          </a:p>
        </p:txBody>
      </p:sp>
      <p:sp>
        <p:nvSpPr>
          <p:cNvPr id="3" name="Subtitle 2">
            <a:extLst>
              <a:ext uri="{FF2B5EF4-FFF2-40B4-BE49-F238E27FC236}">
                <a16:creationId xmlns:a16="http://schemas.microsoft.com/office/drawing/2014/main" id="{13B057AD-A209-CA41-9582-4C9AF857510D}"/>
              </a:ext>
            </a:extLst>
          </p:cNvPr>
          <p:cNvSpPr>
            <a:spLocks noGrp="1"/>
          </p:cNvSpPr>
          <p:nvPr>
            <p:ph type="subTitle" idx="1" hasCustomPrompt="1"/>
          </p:nvPr>
        </p:nvSpPr>
        <p:spPr>
          <a:xfrm>
            <a:off x="3771900" y="4248150"/>
            <a:ext cx="6772273" cy="1005728"/>
          </a:xfrm>
        </p:spPr>
        <p:txBody>
          <a:bodyPr anchor="ct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name of presenter(s)</a:t>
            </a:r>
          </a:p>
          <a:p>
            <a:r>
              <a:rPr lang="en-US" dirty="0"/>
              <a:t>Insert date of presentation</a:t>
            </a:r>
          </a:p>
        </p:txBody>
      </p:sp>
      <p:cxnSp>
        <p:nvCxnSpPr>
          <p:cNvPr id="11" name="Straight Connector 10">
            <a:extLst>
              <a:ext uri="{FF2B5EF4-FFF2-40B4-BE49-F238E27FC236}">
                <a16:creationId xmlns:a16="http://schemas.microsoft.com/office/drawing/2014/main" id="{3FBD6CE3-164E-724B-A64A-5C2EF13CEDBA}"/>
              </a:ext>
            </a:extLst>
          </p:cNvPr>
          <p:cNvCxnSpPr/>
          <p:nvPr userDrawn="1"/>
        </p:nvCxnSpPr>
        <p:spPr>
          <a:xfrm flipV="1">
            <a:off x="3562350" y="2405902"/>
            <a:ext cx="0" cy="9468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29766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A9942-5387-A44C-B030-B3D6F8833D34}"/>
              </a:ext>
            </a:extLst>
          </p:cNvPr>
          <p:cNvSpPr>
            <a:spLocks noGrp="1"/>
          </p:cNvSpPr>
          <p:nvPr>
            <p:ph type="title" hasCustomPrompt="1"/>
          </p:nvPr>
        </p:nvSpPr>
        <p:spPr/>
        <p:txBody>
          <a:bodyPr/>
          <a:lstStyle>
            <a:lvl1pPr>
              <a:defRPr b="1">
                <a:solidFill>
                  <a:srgbClr val="00AFD7"/>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BC1F33C5-8EE3-1D4A-A38C-1CCC34ECEED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BD0C9F-C2A6-124B-ACC4-EBF90A5E4F1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8CE3BEA8-7DBC-E74B-B257-7E84E349CBB0}"/>
              </a:ext>
            </a:extLst>
          </p:cNvPr>
          <p:cNvSpPr/>
          <p:nvPr userDrawn="1"/>
        </p:nvSpPr>
        <p:spPr>
          <a:xfrm>
            <a:off x="0" y="6715432"/>
            <a:ext cx="12192000" cy="142568"/>
          </a:xfrm>
          <a:prstGeom prst="rect">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31894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A9942-5387-A44C-B030-B3D6F8833D34}"/>
              </a:ext>
            </a:extLst>
          </p:cNvPr>
          <p:cNvSpPr>
            <a:spLocks noGrp="1"/>
          </p:cNvSpPr>
          <p:nvPr>
            <p:ph type="title" hasCustomPrompt="1"/>
          </p:nvPr>
        </p:nvSpPr>
        <p:spPr/>
        <p:txBody>
          <a:bodyPr/>
          <a:lstStyle>
            <a:lvl1pPr>
              <a:defRPr b="1">
                <a:solidFill>
                  <a:srgbClr val="FFC845"/>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BC1F33C5-8EE3-1D4A-A38C-1CCC34ECEED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BD0C9F-C2A6-124B-ACC4-EBF90A5E4F1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8CE3BEA8-7DBC-E74B-B257-7E84E349CBB0}"/>
              </a:ext>
            </a:extLst>
          </p:cNvPr>
          <p:cNvSpPr/>
          <p:nvPr userDrawn="1"/>
        </p:nvSpPr>
        <p:spPr>
          <a:xfrm>
            <a:off x="0" y="6715432"/>
            <a:ext cx="12192000" cy="142568"/>
          </a:xfrm>
          <a:prstGeom prst="rect">
            <a:avLst/>
          </a:prstGeom>
          <a:solidFill>
            <a:srgbClr val="FFC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30332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A9942-5387-A44C-B030-B3D6F8833D34}"/>
              </a:ext>
            </a:extLst>
          </p:cNvPr>
          <p:cNvSpPr>
            <a:spLocks noGrp="1"/>
          </p:cNvSpPr>
          <p:nvPr>
            <p:ph type="title" hasCustomPrompt="1"/>
          </p:nvPr>
        </p:nvSpPr>
        <p:spPr/>
        <p:txBody>
          <a:bodyPr/>
          <a:lstStyle>
            <a:lvl1pPr>
              <a:defRPr b="1">
                <a:solidFill>
                  <a:srgbClr val="00AF66"/>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BC1F33C5-8EE3-1D4A-A38C-1CCC34ECEED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BD0C9F-C2A6-124B-ACC4-EBF90A5E4F1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8CE3BEA8-7DBC-E74B-B257-7E84E349CBB0}"/>
              </a:ext>
            </a:extLst>
          </p:cNvPr>
          <p:cNvSpPr/>
          <p:nvPr userDrawn="1"/>
        </p:nvSpPr>
        <p:spPr>
          <a:xfrm>
            <a:off x="0" y="6715432"/>
            <a:ext cx="12192000" cy="142568"/>
          </a:xfrm>
          <a:prstGeom prst="rect">
            <a:avLst/>
          </a:prstGeom>
          <a:solidFill>
            <a:srgbClr val="00A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63886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A9942-5387-A44C-B030-B3D6F8833D34}"/>
              </a:ext>
            </a:extLst>
          </p:cNvPr>
          <p:cNvSpPr>
            <a:spLocks noGrp="1"/>
          </p:cNvSpPr>
          <p:nvPr>
            <p:ph type="title" hasCustomPrompt="1"/>
          </p:nvPr>
        </p:nvSpPr>
        <p:spPr/>
        <p:txBody>
          <a:bodyPr/>
          <a:lstStyle>
            <a:lvl1pPr>
              <a:defRPr b="1">
                <a:solidFill>
                  <a:srgbClr val="40C1AC"/>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BC1F33C5-8EE3-1D4A-A38C-1CCC34ECEED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BD0C9F-C2A6-124B-ACC4-EBF90A5E4F1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8CE3BEA8-7DBC-E74B-B257-7E84E349CBB0}"/>
              </a:ext>
            </a:extLst>
          </p:cNvPr>
          <p:cNvSpPr/>
          <p:nvPr userDrawn="1"/>
        </p:nvSpPr>
        <p:spPr>
          <a:xfrm>
            <a:off x="0" y="6715432"/>
            <a:ext cx="12192000" cy="142568"/>
          </a:xfrm>
          <a:prstGeom prst="rect">
            <a:avLst/>
          </a:prstGeom>
          <a:solidFill>
            <a:srgbClr val="40C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9052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A9942-5387-A44C-B030-B3D6F8833D34}"/>
              </a:ext>
            </a:extLst>
          </p:cNvPr>
          <p:cNvSpPr>
            <a:spLocks noGrp="1"/>
          </p:cNvSpPr>
          <p:nvPr>
            <p:ph type="title" hasCustomPrompt="1"/>
          </p:nvPr>
        </p:nvSpPr>
        <p:spPr/>
        <p:txBody>
          <a:bodyPr/>
          <a:lstStyle>
            <a:lvl1pPr>
              <a:defRPr b="1">
                <a:solidFill>
                  <a:srgbClr val="DC4405"/>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BC1F33C5-8EE3-1D4A-A38C-1CCC34ECEED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BD0C9F-C2A6-124B-ACC4-EBF90A5E4F1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8CE3BEA8-7DBC-E74B-B257-7E84E349CBB0}"/>
              </a:ext>
            </a:extLst>
          </p:cNvPr>
          <p:cNvSpPr/>
          <p:nvPr userDrawn="1"/>
        </p:nvSpPr>
        <p:spPr>
          <a:xfrm>
            <a:off x="0" y="6715432"/>
            <a:ext cx="12192000" cy="142568"/>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73448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BC57B-2B72-5D4A-8985-016F0024E963}"/>
              </a:ext>
            </a:extLst>
          </p:cNvPr>
          <p:cNvSpPr>
            <a:spLocks noGrp="1"/>
          </p:cNvSpPr>
          <p:nvPr>
            <p:ph type="title" hasCustomPrompt="1"/>
          </p:nvPr>
        </p:nvSpPr>
        <p:spPr>
          <a:xfrm>
            <a:off x="839788" y="365125"/>
            <a:ext cx="10515600" cy="1325563"/>
          </a:xfrm>
        </p:spPr>
        <p:txBody>
          <a:bodyPr/>
          <a:lstStyle>
            <a:lvl1pPr>
              <a:defRPr b="1">
                <a:solidFill>
                  <a:srgbClr val="00AFD7"/>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6F2E8008-F006-2B45-812C-0610BAC453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EE961EB-6750-2E42-9DEB-CD08307DA7D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ECF230-72F5-FB40-9406-A0F8C80875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B739FE7-01F8-8D45-B97F-67C6676DE43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BF5D4771-53D9-904D-BCEC-DBB0E5F8F86D}"/>
              </a:ext>
            </a:extLst>
          </p:cNvPr>
          <p:cNvSpPr/>
          <p:nvPr userDrawn="1"/>
        </p:nvSpPr>
        <p:spPr>
          <a:xfrm>
            <a:off x="0" y="6715432"/>
            <a:ext cx="12192000" cy="142568"/>
          </a:xfrm>
          <a:prstGeom prst="rect">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0733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BC57B-2B72-5D4A-8985-016F0024E963}"/>
              </a:ext>
            </a:extLst>
          </p:cNvPr>
          <p:cNvSpPr>
            <a:spLocks noGrp="1"/>
          </p:cNvSpPr>
          <p:nvPr>
            <p:ph type="title" hasCustomPrompt="1"/>
          </p:nvPr>
        </p:nvSpPr>
        <p:spPr>
          <a:xfrm>
            <a:off x="839788" y="365125"/>
            <a:ext cx="10515600" cy="1325563"/>
          </a:xfrm>
        </p:spPr>
        <p:txBody>
          <a:bodyPr/>
          <a:lstStyle>
            <a:lvl1pPr>
              <a:defRPr b="1">
                <a:solidFill>
                  <a:srgbClr val="FFC845"/>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6F2E8008-F006-2B45-812C-0610BAC453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EE961EB-6750-2E42-9DEB-CD08307DA7D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ECF230-72F5-FB40-9406-A0F8C80875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B739FE7-01F8-8D45-B97F-67C6676DE43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BF5D4771-53D9-904D-BCEC-DBB0E5F8F86D}"/>
              </a:ext>
            </a:extLst>
          </p:cNvPr>
          <p:cNvSpPr/>
          <p:nvPr userDrawn="1"/>
        </p:nvSpPr>
        <p:spPr>
          <a:xfrm>
            <a:off x="0" y="6715432"/>
            <a:ext cx="12192000" cy="142568"/>
          </a:xfrm>
          <a:prstGeom prst="rect">
            <a:avLst/>
          </a:prstGeom>
          <a:solidFill>
            <a:srgbClr val="FFC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6835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BC57B-2B72-5D4A-8985-016F0024E963}"/>
              </a:ext>
            </a:extLst>
          </p:cNvPr>
          <p:cNvSpPr>
            <a:spLocks noGrp="1"/>
          </p:cNvSpPr>
          <p:nvPr>
            <p:ph type="title" hasCustomPrompt="1"/>
          </p:nvPr>
        </p:nvSpPr>
        <p:spPr>
          <a:xfrm>
            <a:off x="839788" y="365125"/>
            <a:ext cx="10515600" cy="1325563"/>
          </a:xfrm>
        </p:spPr>
        <p:txBody>
          <a:bodyPr/>
          <a:lstStyle>
            <a:lvl1pPr>
              <a:defRPr b="1">
                <a:solidFill>
                  <a:srgbClr val="00AF66"/>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6F2E8008-F006-2B45-812C-0610BAC453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EE961EB-6750-2E42-9DEB-CD08307DA7D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ECF230-72F5-FB40-9406-A0F8C80875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B739FE7-01F8-8D45-B97F-67C6676DE43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BF5D4771-53D9-904D-BCEC-DBB0E5F8F86D}"/>
              </a:ext>
            </a:extLst>
          </p:cNvPr>
          <p:cNvSpPr/>
          <p:nvPr userDrawn="1"/>
        </p:nvSpPr>
        <p:spPr>
          <a:xfrm>
            <a:off x="0" y="6715432"/>
            <a:ext cx="12192000" cy="142568"/>
          </a:xfrm>
          <a:prstGeom prst="rect">
            <a:avLst/>
          </a:prstGeom>
          <a:solidFill>
            <a:srgbClr val="00A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54909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BC57B-2B72-5D4A-8985-016F0024E963}"/>
              </a:ext>
            </a:extLst>
          </p:cNvPr>
          <p:cNvSpPr>
            <a:spLocks noGrp="1"/>
          </p:cNvSpPr>
          <p:nvPr>
            <p:ph type="title" hasCustomPrompt="1"/>
          </p:nvPr>
        </p:nvSpPr>
        <p:spPr>
          <a:xfrm>
            <a:off x="839788" y="365125"/>
            <a:ext cx="10515600" cy="1325563"/>
          </a:xfrm>
        </p:spPr>
        <p:txBody>
          <a:bodyPr/>
          <a:lstStyle>
            <a:lvl1pPr>
              <a:defRPr b="1">
                <a:solidFill>
                  <a:srgbClr val="40C1AC"/>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6F2E8008-F006-2B45-812C-0610BAC453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EE961EB-6750-2E42-9DEB-CD08307DA7D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ECF230-72F5-FB40-9406-A0F8C80875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B739FE7-01F8-8D45-B97F-67C6676DE43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BF5D4771-53D9-904D-BCEC-DBB0E5F8F86D}"/>
              </a:ext>
            </a:extLst>
          </p:cNvPr>
          <p:cNvSpPr/>
          <p:nvPr userDrawn="1"/>
        </p:nvSpPr>
        <p:spPr>
          <a:xfrm>
            <a:off x="0" y="6715432"/>
            <a:ext cx="12192000" cy="142568"/>
          </a:xfrm>
          <a:prstGeom prst="rect">
            <a:avLst/>
          </a:prstGeom>
          <a:solidFill>
            <a:srgbClr val="40C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35496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4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BC57B-2B72-5D4A-8985-016F0024E963}"/>
              </a:ext>
            </a:extLst>
          </p:cNvPr>
          <p:cNvSpPr>
            <a:spLocks noGrp="1"/>
          </p:cNvSpPr>
          <p:nvPr>
            <p:ph type="title" hasCustomPrompt="1"/>
          </p:nvPr>
        </p:nvSpPr>
        <p:spPr>
          <a:xfrm>
            <a:off x="839788" y="365125"/>
            <a:ext cx="10515600" cy="1325563"/>
          </a:xfrm>
        </p:spPr>
        <p:txBody>
          <a:bodyPr/>
          <a:lstStyle>
            <a:lvl1pPr>
              <a:defRPr b="1">
                <a:solidFill>
                  <a:srgbClr val="DC4405"/>
                </a:solidFill>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6F2E8008-F006-2B45-812C-0610BAC453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EE961EB-6750-2E42-9DEB-CD08307DA7D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ECF230-72F5-FB40-9406-A0F8C80875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B739FE7-01F8-8D45-B97F-67C6676DE43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BF5D4771-53D9-904D-BCEC-DBB0E5F8F86D}"/>
              </a:ext>
            </a:extLst>
          </p:cNvPr>
          <p:cNvSpPr/>
          <p:nvPr userDrawn="1"/>
        </p:nvSpPr>
        <p:spPr>
          <a:xfrm>
            <a:off x="0" y="6715432"/>
            <a:ext cx="12192000" cy="142568"/>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0243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D267BE-47FE-E342-9271-B9A3A603B00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3B478E3B-70CC-4F40-8C8F-ABC218B106DA}"/>
              </a:ext>
            </a:extLst>
          </p:cNvPr>
          <p:cNvSpPr/>
          <p:nvPr userDrawn="1"/>
        </p:nvSpPr>
        <p:spPr>
          <a:xfrm>
            <a:off x="2920181" y="1155954"/>
            <a:ext cx="9271819" cy="4608871"/>
          </a:xfrm>
          <a:prstGeom prst="rect">
            <a:avLst/>
          </a:prstGeom>
          <a:solidFill>
            <a:srgbClr val="FFC845">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6000871E-2302-0D42-84B5-BA79AAA588CE}"/>
              </a:ext>
            </a:extLst>
          </p:cNvPr>
          <p:cNvSpPr>
            <a:spLocks noGrp="1"/>
          </p:cNvSpPr>
          <p:nvPr>
            <p:ph type="ctrTitle" hasCustomPrompt="1"/>
          </p:nvPr>
        </p:nvSpPr>
        <p:spPr>
          <a:xfrm>
            <a:off x="3771900" y="1510983"/>
            <a:ext cx="6772273" cy="1918017"/>
          </a:xfrm>
        </p:spPr>
        <p:txBody>
          <a:bodyPr anchor="b">
            <a:normAutofit/>
          </a:bodyPr>
          <a:lstStyle>
            <a:lvl1pPr algn="l">
              <a:defRPr sz="3800" b="1" i="0">
                <a:solidFill>
                  <a:schemeClr val="tx1"/>
                </a:solidFill>
                <a:latin typeface="+mn-lt"/>
              </a:defRPr>
            </a:lvl1pPr>
          </a:lstStyle>
          <a:p>
            <a:r>
              <a:rPr lang="en-US" dirty="0"/>
              <a:t>Insert Title Here</a:t>
            </a:r>
          </a:p>
        </p:txBody>
      </p:sp>
      <p:cxnSp>
        <p:nvCxnSpPr>
          <p:cNvPr id="11" name="Straight Connector 10">
            <a:extLst>
              <a:ext uri="{FF2B5EF4-FFF2-40B4-BE49-F238E27FC236}">
                <a16:creationId xmlns:a16="http://schemas.microsoft.com/office/drawing/2014/main" id="{3FBD6CE3-164E-724B-A64A-5C2EF13CEDBA}"/>
              </a:ext>
            </a:extLst>
          </p:cNvPr>
          <p:cNvCxnSpPr/>
          <p:nvPr userDrawn="1"/>
        </p:nvCxnSpPr>
        <p:spPr>
          <a:xfrm flipV="1">
            <a:off x="3562350" y="2405902"/>
            <a:ext cx="0" cy="9468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EB552DC9-3E44-6E42-8A0B-1F20C81299C9}"/>
              </a:ext>
            </a:extLst>
          </p:cNvPr>
          <p:cNvSpPr>
            <a:spLocks noGrp="1"/>
          </p:cNvSpPr>
          <p:nvPr>
            <p:ph type="subTitle" idx="1" hasCustomPrompt="1"/>
          </p:nvPr>
        </p:nvSpPr>
        <p:spPr>
          <a:xfrm>
            <a:off x="3771900" y="4248150"/>
            <a:ext cx="6772273" cy="1005728"/>
          </a:xfrm>
        </p:spPr>
        <p:txBody>
          <a:bodyPr anchor="ct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name of presenter(s)</a:t>
            </a:r>
          </a:p>
          <a:p>
            <a:r>
              <a:rPr lang="en-US" dirty="0"/>
              <a:t>Insert date of presentation</a:t>
            </a:r>
          </a:p>
        </p:txBody>
      </p:sp>
    </p:spTree>
    <p:extLst>
      <p:ext uri="{BB962C8B-B14F-4D97-AF65-F5344CB8AC3E}">
        <p14:creationId xmlns:p14="http://schemas.microsoft.com/office/powerpoint/2010/main" val="100696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962A3-7EE1-1E4C-8D38-00993E933BEA}"/>
              </a:ext>
            </a:extLst>
          </p:cNvPr>
          <p:cNvSpPr>
            <a:spLocks noGrp="1"/>
          </p:cNvSpPr>
          <p:nvPr>
            <p:ph type="title" hasCustomPrompt="1"/>
          </p:nvPr>
        </p:nvSpPr>
        <p:spPr/>
        <p:txBody>
          <a:bodyPr/>
          <a:lstStyle>
            <a:lvl1pPr>
              <a:defRPr b="1">
                <a:solidFill>
                  <a:srgbClr val="00AFD7"/>
                </a:solidFill>
                <a:latin typeface="+mn-lt"/>
              </a:defRPr>
            </a:lvl1pPr>
          </a:lstStyle>
          <a:p>
            <a:r>
              <a:rPr lang="en-US" dirty="0"/>
              <a:t>CLICK TO EDIT MASTER TITLE STYLE</a:t>
            </a:r>
          </a:p>
        </p:txBody>
      </p:sp>
      <p:sp>
        <p:nvSpPr>
          <p:cNvPr id="6" name="Rectangle 5">
            <a:extLst>
              <a:ext uri="{FF2B5EF4-FFF2-40B4-BE49-F238E27FC236}">
                <a16:creationId xmlns:a16="http://schemas.microsoft.com/office/drawing/2014/main" id="{CFAF13F1-792E-4A4E-A2D1-AB9CB7ECC0D3}"/>
              </a:ext>
            </a:extLst>
          </p:cNvPr>
          <p:cNvSpPr/>
          <p:nvPr userDrawn="1"/>
        </p:nvSpPr>
        <p:spPr>
          <a:xfrm>
            <a:off x="0" y="6715432"/>
            <a:ext cx="12192000" cy="142568"/>
          </a:xfrm>
          <a:prstGeom prst="rect">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10044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962A3-7EE1-1E4C-8D38-00993E933BEA}"/>
              </a:ext>
            </a:extLst>
          </p:cNvPr>
          <p:cNvSpPr>
            <a:spLocks noGrp="1"/>
          </p:cNvSpPr>
          <p:nvPr>
            <p:ph type="title" hasCustomPrompt="1"/>
          </p:nvPr>
        </p:nvSpPr>
        <p:spPr/>
        <p:txBody>
          <a:bodyPr/>
          <a:lstStyle>
            <a:lvl1pPr>
              <a:defRPr b="1">
                <a:solidFill>
                  <a:srgbClr val="FFC845"/>
                </a:solidFill>
                <a:latin typeface="+mn-lt"/>
              </a:defRPr>
            </a:lvl1pPr>
          </a:lstStyle>
          <a:p>
            <a:r>
              <a:rPr lang="en-US" dirty="0"/>
              <a:t>CLICK TO EDIT MASTER TITLE STYLE</a:t>
            </a:r>
          </a:p>
        </p:txBody>
      </p:sp>
      <p:sp>
        <p:nvSpPr>
          <p:cNvPr id="6" name="Rectangle 5">
            <a:extLst>
              <a:ext uri="{FF2B5EF4-FFF2-40B4-BE49-F238E27FC236}">
                <a16:creationId xmlns:a16="http://schemas.microsoft.com/office/drawing/2014/main" id="{CFAF13F1-792E-4A4E-A2D1-AB9CB7ECC0D3}"/>
              </a:ext>
            </a:extLst>
          </p:cNvPr>
          <p:cNvSpPr/>
          <p:nvPr userDrawn="1"/>
        </p:nvSpPr>
        <p:spPr>
          <a:xfrm>
            <a:off x="0" y="6715432"/>
            <a:ext cx="12192000" cy="142568"/>
          </a:xfrm>
          <a:prstGeom prst="rect">
            <a:avLst/>
          </a:prstGeom>
          <a:solidFill>
            <a:srgbClr val="FFC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39695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962A3-7EE1-1E4C-8D38-00993E933BEA}"/>
              </a:ext>
            </a:extLst>
          </p:cNvPr>
          <p:cNvSpPr>
            <a:spLocks noGrp="1"/>
          </p:cNvSpPr>
          <p:nvPr>
            <p:ph type="title" hasCustomPrompt="1"/>
          </p:nvPr>
        </p:nvSpPr>
        <p:spPr/>
        <p:txBody>
          <a:bodyPr/>
          <a:lstStyle>
            <a:lvl1pPr>
              <a:defRPr b="1">
                <a:solidFill>
                  <a:srgbClr val="00AF66"/>
                </a:solidFill>
                <a:latin typeface="+mn-lt"/>
              </a:defRPr>
            </a:lvl1pPr>
          </a:lstStyle>
          <a:p>
            <a:r>
              <a:rPr lang="en-US" dirty="0"/>
              <a:t>CLICK TO EDIT MASTER TITLE STYLE</a:t>
            </a:r>
          </a:p>
        </p:txBody>
      </p:sp>
      <p:sp>
        <p:nvSpPr>
          <p:cNvPr id="6" name="Rectangle 5">
            <a:extLst>
              <a:ext uri="{FF2B5EF4-FFF2-40B4-BE49-F238E27FC236}">
                <a16:creationId xmlns:a16="http://schemas.microsoft.com/office/drawing/2014/main" id="{CFAF13F1-792E-4A4E-A2D1-AB9CB7ECC0D3}"/>
              </a:ext>
            </a:extLst>
          </p:cNvPr>
          <p:cNvSpPr/>
          <p:nvPr userDrawn="1"/>
        </p:nvSpPr>
        <p:spPr>
          <a:xfrm>
            <a:off x="0" y="6715432"/>
            <a:ext cx="12192000" cy="142568"/>
          </a:xfrm>
          <a:prstGeom prst="rect">
            <a:avLst/>
          </a:prstGeom>
          <a:solidFill>
            <a:srgbClr val="00A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75357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962A3-7EE1-1E4C-8D38-00993E933BEA}"/>
              </a:ext>
            </a:extLst>
          </p:cNvPr>
          <p:cNvSpPr>
            <a:spLocks noGrp="1"/>
          </p:cNvSpPr>
          <p:nvPr>
            <p:ph type="title" hasCustomPrompt="1"/>
          </p:nvPr>
        </p:nvSpPr>
        <p:spPr/>
        <p:txBody>
          <a:bodyPr/>
          <a:lstStyle>
            <a:lvl1pPr>
              <a:defRPr b="1">
                <a:solidFill>
                  <a:srgbClr val="40C1AC"/>
                </a:solidFill>
                <a:latin typeface="+mn-lt"/>
              </a:defRPr>
            </a:lvl1pPr>
          </a:lstStyle>
          <a:p>
            <a:r>
              <a:rPr lang="en-US" dirty="0"/>
              <a:t>CLICK TO EDIT MASTER TITLE STYLE</a:t>
            </a:r>
          </a:p>
        </p:txBody>
      </p:sp>
      <p:sp>
        <p:nvSpPr>
          <p:cNvPr id="6" name="Rectangle 5">
            <a:extLst>
              <a:ext uri="{FF2B5EF4-FFF2-40B4-BE49-F238E27FC236}">
                <a16:creationId xmlns:a16="http://schemas.microsoft.com/office/drawing/2014/main" id="{CFAF13F1-792E-4A4E-A2D1-AB9CB7ECC0D3}"/>
              </a:ext>
            </a:extLst>
          </p:cNvPr>
          <p:cNvSpPr/>
          <p:nvPr userDrawn="1"/>
        </p:nvSpPr>
        <p:spPr>
          <a:xfrm>
            <a:off x="0" y="6715432"/>
            <a:ext cx="12192000" cy="142568"/>
          </a:xfrm>
          <a:prstGeom prst="rect">
            <a:avLst/>
          </a:prstGeom>
          <a:solidFill>
            <a:srgbClr val="40C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35264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962A3-7EE1-1E4C-8D38-00993E933BEA}"/>
              </a:ext>
            </a:extLst>
          </p:cNvPr>
          <p:cNvSpPr>
            <a:spLocks noGrp="1"/>
          </p:cNvSpPr>
          <p:nvPr>
            <p:ph type="title" hasCustomPrompt="1"/>
          </p:nvPr>
        </p:nvSpPr>
        <p:spPr/>
        <p:txBody>
          <a:bodyPr/>
          <a:lstStyle>
            <a:lvl1pPr>
              <a:defRPr b="1">
                <a:solidFill>
                  <a:srgbClr val="DC4405"/>
                </a:solidFill>
                <a:latin typeface="+mn-lt"/>
              </a:defRPr>
            </a:lvl1pPr>
          </a:lstStyle>
          <a:p>
            <a:r>
              <a:rPr lang="en-US" dirty="0"/>
              <a:t>CLICK TO EDIT MASTER TITLE STYLE</a:t>
            </a:r>
          </a:p>
        </p:txBody>
      </p:sp>
      <p:sp>
        <p:nvSpPr>
          <p:cNvPr id="6" name="Rectangle 5">
            <a:extLst>
              <a:ext uri="{FF2B5EF4-FFF2-40B4-BE49-F238E27FC236}">
                <a16:creationId xmlns:a16="http://schemas.microsoft.com/office/drawing/2014/main" id="{CFAF13F1-792E-4A4E-A2D1-AB9CB7ECC0D3}"/>
              </a:ext>
            </a:extLst>
          </p:cNvPr>
          <p:cNvSpPr/>
          <p:nvPr userDrawn="1"/>
        </p:nvSpPr>
        <p:spPr>
          <a:xfrm>
            <a:off x="0" y="6715432"/>
            <a:ext cx="12192000" cy="142568"/>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66848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90261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68076-F7FF-8848-8D63-DF3945439DC3}"/>
              </a:ext>
            </a:extLst>
          </p:cNvPr>
          <p:cNvSpPr>
            <a:spLocks noGrp="1"/>
          </p:cNvSpPr>
          <p:nvPr>
            <p:ph type="title" hasCustomPrompt="1"/>
          </p:nvPr>
        </p:nvSpPr>
        <p:spPr>
          <a:xfrm>
            <a:off x="839788" y="457200"/>
            <a:ext cx="3932237" cy="1600200"/>
          </a:xfrm>
        </p:spPr>
        <p:txBody>
          <a:bodyPr anchor="b"/>
          <a:lstStyle>
            <a:lvl1pPr>
              <a:defRPr sz="3200" b="1">
                <a:solidFill>
                  <a:srgbClr val="00AFD7"/>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AC87C5D9-A0C2-6441-B053-F8CA83B8FE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75A8E5-E02A-3641-865A-558A7EE673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a:extLst>
              <a:ext uri="{FF2B5EF4-FFF2-40B4-BE49-F238E27FC236}">
                <a16:creationId xmlns:a16="http://schemas.microsoft.com/office/drawing/2014/main" id="{BFF0EC04-1752-3749-A8C5-1BFE8857A831}"/>
              </a:ext>
            </a:extLst>
          </p:cNvPr>
          <p:cNvSpPr/>
          <p:nvPr userDrawn="1"/>
        </p:nvSpPr>
        <p:spPr>
          <a:xfrm>
            <a:off x="0" y="6715432"/>
            <a:ext cx="12192000" cy="142568"/>
          </a:xfrm>
          <a:prstGeom prst="rect">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49653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68076-F7FF-8848-8D63-DF3945439DC3}"/>
              </a:ext>
            </a:extLst>
          </p:cNvPr>
          <p:cNvSpPr>
            <a:spLocks noGrp="1"/>
          </p:cNvSpPr>
          <p:nvPr>
            <p:ph type="title" hasCustomPrompt="1"/>
          </p:nvPr>
        </p:nvSpPr>
        <p:spPr>
          <a:xfrm>
            <a:off x="839788" y="457200"/>
            <a:ext cx="3932237" cy="1600200"/>
          </a:xfrm>
        </p:spPr>
        <p:txBody>
          <a:bodyPr anchor="b"/>
          <a:lstStyle>
            <a:lvl1pPr>
              <a:defRPr sz="3200" b="1">
                <a:solidFill>
                  <a:srgbClr val="FFC845"/>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AC87C5D9-A0C2-6441-B053-F8CA83B8FE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75A8E5-E02A-3641-865A-558A7EE673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a:extLst>
              <a:ext uri="{FF2B5EF4-FFF2-40B4-BE49-F238E27FC236}">
                <a16:creationId xmlns:a16="http://schemas.microsoft.com/office/drawing/2014/main" id="{BFF0EC04-1752-3749-A8C5-1BFE8857A831}"/>
              </a:ext>
            </a:extLst>
          </p:cNvPr>
          <p:cNvSpPr/>
          <p:nvPr userDrawn="1"/>
        </p:nvSpPr>
        <p:spPr>
          <a:xfrm>
            <a:off x="0" y="6715432"/>
            <a:ext cx="12192000" cy="142568"/>
          </a:xfrm>
          <a:prstGeom prst="rect">
            <a:avLst/>
          </a:prstGeom>
          <a:solidFill>
            <a:srgbClr val="FFC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22395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68076-F7FF-8848-8D63-DF3945439DC3}"/>
              </a:ext>
            </a:extLst>
          </p:cNvPr>
          <p:cNvSpPr>
            <a:spLocks noGrp="1"/>
          </p:cNvSpPr>
          <p:nvPr>
            <p:ph type="title" hasCustomPrompt="1"/>
          </p:nvPr>
        </p:nvSpPr>
        <p:spPr>
          <a:xfrm>
            <a:off x="839788" y="457200"/>
            <a:ext cx="3932237" cy="1600200"/>
          </a:xfrm>
        </p:spPr>
        <p:txBody>
          <a:bodyPr anchor="b"/>
          <a:lstStyle>
            <a:lvl1pPr>
              <a:defRPr sz="3200" b="1">
                <a:solidFill>
                  <a:srgbClr val="00AF66"/>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AC87C5D9-A0C2-6441-B053-F8CA83B8FE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75A8E5-E02A-3641-865A-558A7EE673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a:extLst>
              <a:ext uri="{FF2B5EF4-FFF2-40B4-BE49-F238E27FC236}">
                <a16:creationId xmlns:a16="http://schemas.microsoft.com/office/drawing/2014/main" id="{BFF0EC04-1752-3749-A8C5-1BFE8857A831}"/>
              </a:ext>
            </a:extLst>
          </p:cNvPr>
          <p:cNvSpPr/>
          <p:nvPr userDrawn="1"/>
        </p:nvSpPr>
        <p:spPr>
          <a:xfrm>
            <a:off x="0" y="6715432"/>
            <a:ext cx="12192000" cy="142568"/>
          </a:xfrm>
          <a:prstGeom prst="rect">
            <a:avLst/>
          </a:prstGeom>
          <a:solidFill>
            <a:srgbClr val="00A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11869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3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68076-F7FF-8848-8D63-DF3945439DC3}"/>
              </a:ext>
            </a:extLst>
          </p:cNvPr>
          <p:cNvSpPr>
            <a:spLocks noGrp="1"/>
          </p:cNvSpPr>
          <p:nvPr>
            <p:ph type="title" hasCustomPrompt="1"/>
          </p:nvPr>
        </p:nvSpPr>
        <p:spPr>
          <a:xfrm>
            <a:off x="839788" y="457200"/>
            <a:ext cx="3932237" cy="1600200"/>
          </a:xfrm>
        </p:spPr>
        <p:txBody>
          <a:bodyPr anchor="b"/>
          <a:lstStyle>
            <a:lvl1pPr>
              <a:defRPr sz="3200" b="1">
                <a:solidFill>
                  <a:srgbClr val="40C1AC"/>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AC87C5D9-A0C2-6441-B053-F8CA83B8FE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75A8E5-E02A-3641-865A-558A7EE673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a:extLst>
              <a:ext uri="{FF2B5EF4-FFF2-40B4-BE49-F238E27FC236}">
                <a16:creationId xmlns:a16="http://schemas.microsoft.com/office/drawing/2014/main" id="{BFF0EC04-1752-3749-A8C5-1BFE8857A831}"/>
              </a:ext>
            </a:extLst>
          </p:cNvPr>
          <p:cNvSpPr/>
          <p:nvPr userDrawn="1"/>
        </p:nvSpPr>
        <p:spPr>
          <a:xfrm>
            <a:off x="0" y="6715432"/>
            <a:ext cx="12192000" cy="142568"/>
          </a:xfrm>
          <a:prstGeom prst="rect">
            <a:avLst/>
          </a:prstGeom>
          <a:solidFill>
            <a:srgbClr val="40C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633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B409C2-2859-DF45-82B5-4AE5FDBF8BBD}"/>
              </a:ext>
            </a:extLst>
          </p:cNvPr>
          <p:cNvPicPr>
            <a:picLocks noChangeAspect="1"/>
          </p:cNvPicPr>
          <p:nvPr userDrawn="1"/>
        </p:nvPicPr>
        <p:blipFill>
          <a:blip r:embed="rId2"/>
          <a:stretch>
            <a:fillRect/>
          </a:stretch>
        </p:blipFill>
        <p:spPr>
          <a:xfrm>
            <a:off x="-125694" y="-737170"/>
            <a:ext cx="12416930" cy="8277953"/>
          </a:xfrm>
          <a:prstGeom prst="rect">
            <a:avLst/>
          </a:prstGeom>
        </p:spPr>
      </p:pic>
      <p:sp>
        <p:nvSpPr>
          <p:cNvPr id="7" name="Rectangle 6">
            <a:extLst>
              <a:ext uri="{FF2B5EF4-FFF2-40B4-BE49-F238E27FC236}">
                <a16:creationId xmlns:a16="http://schemas.microsoft.com/office/drawing/2014/main" id="{3B478E3B-70CC-4F40-8C8F-ABC218B106DA}"/>
              </a:ext>
            </a:extLst>
          </p:cNvPr>
          <p:cNvSpPr/>
          <p:nvPr userDrawn="1"/>
        </p:nvSpPr>
        <p:spPr>
          <a:xfrm>
            <a:off x="2920181" y="1155954"/>
            <a:ext cx="9371055" cy="4608871"/>
          </a:xfrm>
          <a:prstGeom prst="rect">
            <a:avLst/>
          </a:prstGeom>
          <a:solidFill>
            <a:srgbClr val="00AF66">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00871E-2302-0D42-84B5-BA79AAA588CE}"/>
              </a:ext>
            </a:extLst>
          </p:cNvPr>
          <p:cNvSpPr>
            <a:spLocks noGrp="1"/>
          </p:cNvSpPr>
          <p:nvPr>
            <p:ph type="ctrTitle" hasCustomPrompt="1"/>
          </p:nvPr>
        </p:nvSpPr>
        <p:spPr>
          <a:xfrm>
            <a:off x="3771900" y="1510983"/>
            <a:ext cx="6772273" cy="1918017"/>
          </a:xfrm>
        </p:spPr>
        <p:txBody>
          <a:bodyPr anchor="b">
            <a:normAutofit/>
          </a:bodyPr>
          <a:lstStyle>
            <a:lvl1pPr algn="l">
              <a:defRPr sz="3800" b="1" i="0">
                <a:solidFill>
                  <a:schemeClr val="bg1"/>
                </a:solidFill>
                <a:latin typeface="+mn-lt"/>
              </a:defRPr>
            </a:lvl1pPr>
          </a:lstStyle>
          <a:p>
            <a:r>
              <a:rPr lang="en-US" dirty="0"/>
              <a:t>Insert Title Here</a:t>
            </a:r>
          </a:p>
        </p:txBody>
      </p:sp>
      <p:cxnSp>
        <p:nvCxnSpPr>
          <p:cNvPr id="11" name="Straight Connector 10">
            <a:extLst>
              <a:ext uri="{FF2B5EF4-FFF2-40B4-BE49-F238E27FC236}">
                <a16:creationId xmlns:a16="http://schemas.microsoft.com/office/drawing/2014/main" id="{3FBD6CE3-164E-724B-A64A-5C2EF13CEDBA}"/>
              </a:ext>
            </a:extLst>
          </p:cNvPr>
          <p:cNvCxnSpPr/>
          <p:nvPr userDrawn="1"/>
        </p:nvCxnSpPr>
        <p:spPr>
          <a:xfrm flipV="1">
            <a:off x="3562350" y="2405902"/>
            <a:ext cx="0" cy="9468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EB552DC9-3E44-6E42-8A0B-1F20C81299C9}"/>
              </a:ext>
            </a:extLst>
          </p:cNvPr>
          <p:cNvSpPr>
            <a:spLocks noGrp="1"/>
          </p:cNvSpPr>
          <p:nvPr>
            <p:ph type="subTitle" idx="1" hasCustomPrompt="1"/>
          </p:nvPr>
        </p:nvSpPr>
        <p:spPr>
          <a:xfrm>
            <a:off x="3771900" y="4248150"/>
            <a:ext cx="6772273" cy="1005728"/>
          </a:xfrm>
        </p:spPr>
        <p:txBody>
          <a:bodyPr anchor="ct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name of presenter(s)</a:t>
            </a:r>
          </a:p>
          <a:p>
            <a:r>
              <a:rPr lang="en-US" dirty="0"/>
              <a:t>Insert date of presentation</a:t>
            </a:r>
          </a:p>
        </p:txBody>
      </p:sp>
    </p:spTree>
    <p:extLst>
      <p:ext uri="{BB962C8B-B14F-4D97-AF65-F5344CB8AC3E}">
        <p14:creationId xmlns:p14="http://schemas.microsoft.com/office/powerpoint/2010/main" val="19378346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4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68076-F7FF-8848-8D63-DF3945439DC3}"/>
              </a:ext>
            </a:extLst>
          </p:cNvPr>
          <p:cNvSpPr>
            <a:spLocks noGrp="1"/>
          </p:cNvSpPr>
          <p:nvPr>
            <p:ph type="title" hasCustomPrompt="1"/>
          </p:nvPr>
        </p:nvSpPr>
        <p:spPr>
          <a:xfrm>
            <a:off x="839788" y="457200"/>
            <a:ext cx="3932237" cy="1600200"/>
          </a:xfrm>
        </p:spPr>
        <p:txBody>
          <a:bodyPr anchor="b"/>
          <a:lstStyle>
            <a:lvl1pPr>
              <a:defRPr sz="3200" b="1">
                <a:solidFill>
                  <a:srgbClr val="DC4405"/>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AC87C5D9-A0C2-6441-B053-F8CA83B8FE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75A8E5-E02A-3641-865A-558A7EE673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a:extLst>
              <a:ext uri="{FF2B5EF4-FFF2-40B4-BE49-F238E27FC236}">
                <a16:creationId xmlns:a16="http://schemas.microsoft.com/office/drawing/2014/main" id="{BFF0EC04-1752-3749-A8C5-1BFE8857A831}"/>
              </a:ext>
            </a:extLst>
          </p:cNvPr>
          <p:cNvSpPr/>
          <p:nvPr userDrawn="1"/>
        </p:nvSpPr>
        <p:spPr>
          <a:xfrm>
            <a:off x="0" y="6715432"/>
            <a:ext cx="12192000" cy="142568"/>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80306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839788" y="457200"/>
            <a:ext cx="3932237" cy="1600200"/>
          </a:xfrm>
        </p:spPr>
        <p:txBody>
          <a:bodyPr anchor="b"/>
          <a:lstStyle>
            <a:lvl1pPr>
              <a:defRPr sz="3200" b="1">
                <a:solidFill>
                  <a:srgbClr val="00AFD7"/>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a:extLst>
              <a:ext uri="{FF2B5EF4-FFF2-40B4-BE49-F238E27FC236}">
                <a16:creationId xmlns:a16="http://schemas.microsoft.com/office/drawing/2014/main" id="{AE70BFF1-A966-974E-B25E-61FB686EC036}"/>
              </a:ext>
            </a:extLst>
          </p:cNvPr>
          <p:cNvSpPr/>
          <p:nvPr userDrawn="1"/>
        </p:nvSpPr>
        <p:spPr>
          <a:xfrm>
            <a:off x="0" y="6715432"/>
            <a:ext cx="12192000" cy="142568"/>
          </a:xfrm>
          <a:prstGeom prst="rect">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13940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839788" y="457200"/>
            <a:ext cx="3932237" cy="1600200"/>
          </a:xfrm>
        </p:spPr>
        <p:txBody>
          <a:bodyPr anchor="b"/>
          <a:lstStyle>
            <a:lvl1pPr>
              <a:defRPr sz="3200" b="1">
                <a:solidFill>
                  <a:srgbClr val="FFC845"/>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a:extLst>
              <a:ext uri="{FF2B5EF4-FFF2-40B4-BE49-F238E27FC236}">
                <a16:creationId xmlns:a16="http://schemas.microsoft.com/office/drawing/2014/main" id="{AE70BFF1-A966-974E-B25E-61FB686EC036}"/>
              </a:ext>
            </a:extLst>
          </p:cNvPr>
          <p:cNvSpPr/>
          <p:nvPr userDrawn="1"/>
        </p:nvSpPr>
        <p:spPr>
          <a:xfrm>
            <a:off x="0" y="6715432"/>
            <a:ext cx="12192000" cy="142568"/>
          </a:xfrm>
          <a:prstGeom prst="rect">
            <a:avLst/>
          </a:prstGeom>
          <a:solidFill>
            <a:srgbClr val="FFC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37001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4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839788" y="457200"/>
            <a:ext cx="3932237" cy="1600200"/>
          </a:xfrm>
        </p:spPr>
        <p:txBody>
          <a:bodyPr anchor="b"/>
          <a:lstStyle>
            <a:lvl1pPr>
              <a:defRPr sz="3200" b="1">
                <a:solidFill>
                  <a:srgbClr val="00AF66"/>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a:extLst>
              <a:ext uri="{FF2B5EF4-FFF2-40B4-BE49-F238E27FC236}">
                <a16:creationId xmlns:a16="http://schemas.microsoft.com/office/drawing/2014/main" id="{AE70BFF1-A966-974E-B25E-61FB686EC036}"/>
              </a:ext>
            </a:extLst>
          </p:cNvPr>
          <p:cNvSpPr/>
          <p:nvPr userDrawn="1"/>
        </p:nvSpPr>
        <p:spPr>
          <a:xfrm>
            <a:off x="0" y="6715432"/>
            <a:ext cx="12192000" cy="142568"/>
          </a:xfrm>
          <a:prstGeom prst="rect">
            <a:avLst/>
          </a:prstGeom>
          <a:solidFill>
            <a:srgbClr val="00A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73350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5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839788" y="457200"/>
            <a:ext cx="3932237" cy="1600200"/>
          </a:xfrm>
        </p:spPr>
        <p:txBody>
          <a:bodyPr anchor="b"/>
          <a:lstStyle>
            <a:lvl1pPr>
              <a:defRPr sz="3200" b="1">
                <a:solidFill>
                  <a:srgbClr val="40C1AC"/>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a:extLst>
              <a:ext uri="{FF2B5EF4-FFF2-40B4-BE49-F238E27FC236}">
                <a16:creationId xmlns:a16="http://schemas.microsoft.com/office/drawing/2014/main" id="{AE70BFF1-A966-974E-B25E-61FB686EC036}"/>
              </a:ext>
            </a:extLst>
          </p:cNvPr>
          <p:cNvSpPr/>
          <p:nvPr userDrawn="1"/>
        </p:nvSpPr>
        <p:spPr>
          <a:xfrm>
            <a:off x="0" y="6715432"/>
            <a:ext cx="12192000" cy="142568"/>
          </a:xfrm>
          <a:prstGeom prst="rect">
            <a:avLst/>
          </a:prstGeom>
          <a:solidFill>
            <a:srgbClr val="40C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89707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6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839788" y="457200"/>
            <a:ext cx="3932237" cy="1600200"/>
          </a:xfrm>
        </p:spPr>
        <p:txBody>
          <a:bodyPr anchor="b"/>
          <a:lstStyle>
            <a:lvl1pPr>
              <a:defRPr sz="3200" b="1">
                <a:solidFill>
                  <a:srgbClr val="DC4405"/>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a:extLst>
              <a:ext uri="{FF2B5EF4-FFF2-40B4-BE49-F238E27FC236}">
                <a16:creationId xmlns:a16="http://schemas.microsoft.com/office/drawing/2014/main" id="{AE70BFF1-A966-974E-B25E-61FB686EC036}"/>
              </a:ext>
            </a:extLst>
          </p:cNvPr>
          <p:cNvSpPr/>
          <p:nvPr userDrawn="1"/>
        </p:nvSpPr>
        <p:spPr>
          <a:xfrm>
            <a:off x="0" y="6715432"/>
            <a:ext cx="12192000" cy="142568"/>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8318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70BFF1-A966-974E-B25E-61FB686EC036}"/>
              </a:ext>
            </a:extLst>
          </p:cNvPr>
          <p:cNvSpPr/>
          <p:nvPr userDrawn="1"/>
        </p:nvSpPr>
        <p:spPr>
          <a:xfrm>
            <a:off x="6980903" y="0"/>
            <a:ext cx="5211097" cy="6858000"/>
          </a:xfrm>
          <a:prstGeom prst="rect">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7560802" y="457200"/>
            <a:ext cx="3932237" cy="1600200"/>
          </a:xfrm>
        </p:spPr>
        <p:txBody>
          <a:bodyPr anchor="b"/>
          <a:lstStyle>
            <a:lvl1pPr>
              <a:defRPr sz="3200" b="1">
                <a:solidFill>
                  <a:schemeClr val="bg1"/>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41644"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7560802" y="2057400"/>
            <a:ext cx="3932237" cy="3811588"/>
          </a:xfrm>
        </p:spPr>
        <p:txBody>
          <a:bodyP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41788385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7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70BFF1-A966-974E-B25E-61FB686EC036}"/>
              </a:ext>
            </a:extLst>
          </p:cNvPr>
          <p:cNvSpPr/>
          <p:nvPr userDrawn="1"/>
        </p:nvSpPr>
        <p:spPr>
          <a:xfrm>
            <a:off x="6980903" y="0"/>
            <a:ext cx="5211097" cy="6858000"/>
          </a:xfrm>
          <a:prstGeom prst="rect">
            <a:avLst/>
          </a:prstGeom>
          <a:solidFill>
            <a:srgbClr val="FFC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7560802" y="457200"/>
            <a:ext cx="3932237" cy="1600200"/>
          </a:xfrm>
        </p:spPr>
        <p:txBody>
          <a:bodyPr anchor="b"/>
          <a:lstStyle>
            <a:lvl1pPr>
              <a:defRPr sz="3200" b="1">
                <a:solidFill>
                  <a:schemeClr val="tx1"/>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41644"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7560802" y="2057400"/>
            <a:ext cx="3932237" cy="3811588"/>
          </a:xfrm>
        </p:spPr>
        <p:txBody>
          <a:bodyPr>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2092054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8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70BFF1-A966-974E-B25E-61FB686EC036}"/>
              </a:ext>
            </a:extLst>
          </p:cNvPr>
          <p:cNvSpPr/>
          <p:nvPr userDrawn="1"/>
        </p:nvSpPr>
        <p:spPr>
          <a:xfrm>
            <a:off x="6980903" y="0"/>
            <a:ext cx="5211097" cy="6858000"/>
          </a:xfrm>
          <a:prstGeom prst="rect">
            <a:avLst/>
          </a:prstGeom>
          <a:solidFill>
            <a:srgbClr val="00A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7560802" y="457200"/>
            <a:ext cx="3932237" cy="1600200"/>
          </a:xfrm>
        </p:spPr>
        <p:txBody>
          <a:bodyPr anchor="b"/>
          <a:lstStyle>
            <a:lvl1pPr>
              <a:defRPr sz="3200" b="1">
                <a:solidFill>
                  <a:schemeClr val="bg1"/>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41644"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7560802" y="2057400"/>
            <a:ext cx="3932237" cy="3811588"/>
          </a:xfrm>
        </p:spPr>
        <p:txBody>
          <a:bodyP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31334184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9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70BFF1-A966-974E-B25E-61FB686EC036}"/>
              </a:ext>
            </a:extLst>
          </p:cNvPr>
          <p:cNvSpPr/>
          <p:nvPr userDrawn="1"/>
        </p:nvSpPr>
        <p:spPr>
          <a:xfrm>
            <a:off x="6980903" y="0"/>
            <a:ext cx="5211097" cy="6858000"/>
          </a:xfrm>
          <a:prstGeom prst="rect">
            <a:avLst/>
          </a:prstGeom>
          <a:solidFill>
            <a:srgbClr val="40C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7560802" y="457200"/>
            <a:ext cx="3932237" cy="1600200"/>
          </a:xfrm>
        </p:spPr>
        <p:txBody>
          <a:bodyPr anchor="b"/>
          <a:lstStyle>
            <a:lvl1pPr>
              <a:defRPr sz="3200" b="1">
                <a:solidFill>
                  <a:schemeClr val="tx1"/>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41644"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7560802" y="2057400"/>
            <a:ext cx="3932237" cy="3811588"/>
          </a:xfrm>
        </p:spPr>
        <p:txBody>
          <a:bodyPr>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1864705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12ED81-1719-2E4C-967A-767F3E36F1FE}"/>
              </a:ext>
            </a:extLst>
          </p:cNvPr>
          <p:cNvPicPr>
            <a:picLocks noChangeAspect="1"/>
          </p:cNvPicPr>
          <p:nvPr userDrawn="1"/>
        </p:nvPicPr>
        <p:blipFill>
          <a:blip r:embed="rId2"/>
          <a:stretch>
            <a:fillRect/>
          </a:stretch>
        </p:blipFill>
        <p:spPr>
          <a:xfrm>
            <a:off x="-42930" y="-628650"/>
            <a:ext cx="12277859" cy="8172450"/>
          </a:xfrm>
          <a:prstGeom prst="rect">
            <a:avLst/>
          </a:prstGeom>
        </p:spPr>
      </p:pic>
      <p:sp>
        <p:nvSpPr>
          <p:cNvPr id="7" name="Rectangle 6">
            <a:extLst>
              <a:ext uri="{FF2B5EF4-FFF2-40B4-BE49-F238E27FC236}">
                <a16:creationId xmlns:a16="http://schemas.microsoft.com/office/drawing/2014/main" id="{3B478E3B-70CC-4F40-8C8F-ABC218B106DA}"/>
              </a:ext>
            </a:extLst>
          </p:cNvPr>
          <p:cNvSpPr/>
          <p:nvPr userDrawn="1"/>
        </p:nvSpPr>
        <p:spPr>
          <a:xfrm>
            <a:off x="2920181" y="1155954"/>
            <a:ext cx="9314748" cy="4608871"/>
          </a:xfrm>
          <a:prstGeom prst="rect">
            <a:avLst/>
          </a:prstGeom>
          <a:solidFill>
            <a:srgbClr val="40C1AC">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00871E-2302-0D42-84B5-BA79AAA588CE}"/>
              </a:ext>
            </a:extLst>
          </p:cNvPr>
          <p:cNvSpPr>
            <a:spLocks noGrp="1"/>
          </p:cNvSpPr>
          <p:nvPr>
            <p:ph type="ctrTitle" hasCustomPrompt="1"/>
          </p:nvPr>
        </p:nvSpPr>
        <p:spPr>
          <a:xfrm>
            <a:off x="3771900" y="1510983"/>
            <a:ext cx="6772273" cy="1918017"/>
          </a:xfrm>
        </p:spPr>
        <p:txBody>
          <a:bodyPr anchor="b">
            <a:normAutofit/>
          </a:bodyPr>
          <a:lstStyle>
            <a:lvl1pPr algn="l">
              <a:defRPr sz="3800" b="1" i="0">
                <a:solidFill>
                  <a:schemeClr val="tx1"/>
                </a:solidFill>
                <a:latin typeface="+mn-lt"/>
              </a:defRPr>
            </a:lvl1pPr>
          </a:lstStyle>
          <a:p>
            <a:r>
              <a:rPr lang="en-US" dirty="0"/>
              <a:t>Insert Title Here</a:t>
            </a:r>
          </a:p>
        </p:txBody>
      </p:sp>
      <p:cxnSp>
        <p:nvCxnSpPr>
          <p:cNvPr id="11" name="Straight Connector 10">
            <a:extLst>
              <a:ext uri="{FF2B5EF4-FFF2-40B4-BE49-F238E27FC236}">
                <a16:creationId xmlns:a16="http://schemas.microsoft.com/office/drawing/2014/main" id="{3FBD6CE3-164E-724B-A64A-5C2EF13CEDBA}"/>
              </a:ext>
            </a:extLst>
          </p:cNvPr>
          <p:cNvCxnSpPr/>
          <p:nvPr userDrawn="1"/>
        </p:nvCxnSpPr>
        <p:spPr>
          <a:xfrm flipV="1">
            <a:off x="3562350" y="2405902"/>
            <a:ext cx="0" cy="9468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Subtitle 2">
            <a:extLst>
              <a:ext uri="{FF2B5EF4-FFF2-40B4-BE49-F238E27FC236}">
                <a16:creationId xmlns:a16="http://schemas.microsoft.com/office/drawing/2014/main" id="{CD07609A-7E67-0943-9C43-82FE70D0847D}"/>
              </a:ext>
            </a:extLst>
          </p:cNvPr>
          <p:cNvSpPr>
            <a:spLocks noGrp="1"/>
          </p:cNvSpPr>
          <p:nvPr>
            <p:ph type="subTitle" idx="1" hasCustomPrompt="1"/>
          </p:nvPr>
        </p:nvSpPr>
        <p:spPr>
          <a:xfrm>
            <a:off x="3771900" y="4248150"/>
            <a:ext cx="6772273" cy="1005728"/>
          </a:xfrm>
        </p:spPr>
        <p:txBody>
          <a:bodyPr anchor="ct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name of presenter(s)</a:t>
            </a:r>
          </a:p>
          <a:p>
            <a:r>
              <a:rPr lang="en-US" dirty="0"/>
              <a:t>Insert date of presentation</a:t>
            </a:r>
          </a:p>
        </p:txBody>
      </p:sp>
    </p:spTree>
    <p:extLst>
      <p:ext uri="{BB962C8B-B14F-4D97-AF65-F5344CB8AC3E}">
        <p14:creationId xmlns:p14="http://schemas.microsoft.com/office/powerpoint/2010/main" val="12030563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10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70BFF1-A966-974E-B25E-61FB686EC036}"/>
              </a:ext>
            </a:extLst>
          </p:cNvPr>
          <p:cNvSpPr/>
          <p:nvPr userDrawn="1"/>
        </p:nvSpPr>
        <p:spPr>
          <a:xfrm>
            <a:off x="6980903" y="0"/>
            <a:ext cx="5211097"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7560802" y="457200"/>
            <a:ext cx="3932237" cy="1600200"/>
          </a:xfrm>
        </p:spPr>
        <p:txBody>
          <a:bodyPr anchor="b"/>
          <a:lstStyle>
            <a:lvl1pPr>
              <a:defRPr sz="3200" b="1">
                <a:solidFill>
                  <a:schemeClr val="bg1"/>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41644"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7560802" y="2057400"/>
            <a:ext cx="3932237" cy="3811588"/>
          </a:xfrm>
        </p:spPr>
        <p:txBody>
          <a:bodyP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6231752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70BFF1-A966-974E-B25E-61FB686EC036}"/>
              </a:ext>
            </a:extLst>
          </p:cNvPr>
          <p:cNvSpPr/>
          <p:nvPr userDrawn="1"/>
        </p:nvSpPr>
        <p:spPr>
          <a:xfrm>
            <a:off x="0" y="0"/>
            <a:ext cx="5211097" cy="6858000"/>
          </a:xfrm>
          <a:prstGeom prst="rect">
            <a:avLst/>
          </a:prstGeom>
          <a:solidFill>
            <a:srgbClr val="00A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639429" y="457200"/>
            <a:ext cx="3932237" cy="1600200"/>
          </a:xfrm>
        </p:spPr>
        <p:txBody>
          <a:bodyPr anchor="b"/>
          <a:lstStyle>
            <a:lvl1pPr>
              <a:defRPr sz="3200" b="1">
                <a:solidFill>
                  <a:schemeClr val="bg1"/>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577552"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639429" y="2057400"/>
            <a:ext cx="3932237" cy="3811588"/>
          </a:xfrm>
        </p:spPr>
        <p:txBody>
          <a:bodyP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392124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11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70BFF1-A966-974E-B25E-61FB686EC036}"/>
              </a:ext>
            </a:extLst>
          </p:cNvPr>
          <p:cNvSpPr/>
          <p:nvPr userDrawn="1"/>
        </p:nvSpPr>
        <p:spPr>
          <a:xfrm>
            <a:off x="0" y="0"/>
            <a:ext cx="5211097" cy="6858000"/>
          </a:xfrm>
          <a:prstGeom prst="rect">
            <a:avLst/>
          </a:prstGeom>
          <a:solidFill>
            <a:srgbClr val="FFC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639429" y="457200"/>
            <a:ext cx="3932237" cy="1600200"/>
          </a:xfrm>
        </p:spPr>
        <p:txBody>
          <a:bodyPr anchor="b"/>
          <a:lstStyle>
            <a:lvl1pPr>
              <a:defRPr sz="3200" b="1">
                <a:solidFill>
                  <a:schemeClr val="tx1"/>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577552"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639429" y="2057400"/>
            <a:ext cx="3932237" cy="3811588"/>
          </a:xfrm>
        </p:spPr>
        <p:txBody>
          <a:bodyPr>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39877089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12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70BFF1-A966-974E-B25E-61FB686EC036}"/>
              </a:ext>
            </a:extLst>
          </p:cNvPr>
          <p:cNvSpPr/>
          <p:nvPr userDrawn="1"/>
        </p:nvSpPr>
        <p:spPr>
          <a:xfrm>
            <a:off x="0" y="0"/>
            <a:ext cx="5211097" cy="6858000"/>
          </a:xfrm>
          <a:prstGeom prst="rect">
            <a:avLst/>
          </a:prstGeom>
          <a:solidFill>
            <a:srgbClr val="00A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639429" y="457200"/>
            <a:ext cx="3932237" cy="1600200"/>
          </a:xfrm>
        </p:spPr>
        <p:txBody>
          <a:bodyPr anchor="b"/>
          <a:lstStyle>
            <a:lvl1pPr>
              <a:defRPr sz="3200" b="1">
                <a:solidFill>
                  <a:schemeClr val="bg1"/>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577552"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639429" y="2057400"/>
            <a:ext cx="3932237" cy="3811588"/>
          </a:xfrm>
        </p:spPr>
        <p:txBody>
          <a:bodyP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27125282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13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70BFF1-A966-974E-B25E-61FB686EC036}"/>
              </a:ext>
            </a:extLst>
          </p:cNvPr>
          <p:cNvSpPr/>
          <p:nvPr userDrawn="1"/>
        </p:nvSpPr>
        <p:spPr>
          <a:xfrm>
            <a:off x="0" y="0"/>
            <a:ext cx="5211097" cy="6858000"/>
          </a:xfrm>
          <a:prstGeom prst="rect">
            <a:avLst/>
          </a:prstGeom>
          <a:solidFill>
            <a:srgbClr val="40C1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639429" y="457200"/>
            <a:ext cx="3932237" cy="1600200"/>
          </a:xfrm>
        </p:spPr>
        <p:txBody>
          <a:bodyPr anchor="b"/>
          <a:lstStyle>
            <a:lvl1pPr>
              <a:defRPr sz="3200" b="1">
                <a:solidFill>
                  <a:schemeClr val="tx1"/>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577552"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639429" y="2057400"/>
            <a:ext cx="3932237" cy="3811588"/>
          </a:xfrm>
        </p:spPr>
        <p:txBody>
          <a:bodyPr>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11442438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14_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70BFF1-A966-974E-B25E-61FB686EC036}"/>
              </a:ext>
            </a:extLst>
          </p:cNvPr>
          <p:cNvSpPr/>
          <p:nvPr userDrawn="1"/>
        </p:nvSpPr>
        <p:spPr>
          <a:xfrm>
            <a:off x="0" y="0"/>
            <a:ext cx="5211097"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D70FB-A6DD-C147-A375-66A447B97754}"/>
              </a:ext>
            </a:extLst>
          </p:cNvPr>
          <p:cNvSpPr>
            <a:spLocks noGrp="1"/>
          </p:cNvSpPr>
          <p:nvPr>
            <p:ph type="title" hasCustomPrompt="1"/>
          </p:nvPr>
        </p:nvSpPr>
        <p:spPr>
          <a:xfrm>
            <a:off x="639429" y="457200"/>
            <a:ext cx="3932237" cy="1600200"/>
          </a:xfrm>
        </p:spPr>
        <p:txBody>
          <a:bodyPr anchor="b"/>
          <a:lstStyle>
            <a:lvl1pPr>
              <a:defRPr sz="3200" b="1">
                <a:solidFill>
                  <a:schemeClr val="bg1"/>
                </a:solidFill>
                <a:latin typeface="+mn-lt"/>
              </a:defRPr>
            </a:lvl1pPr>
          </a:lstStyle>
          <a:p>
            <a:r>
              <a:rPr lang="en-US" dirty="0"/>
              <a:t>CLICK TO EDIT MASTER TITLE STYLE</a:t>
            </a:r>
          </a:p>
        </p:txBody>
      </p:sp>
      <p:sp>
        <p:nvSpPr>
          <p:cNvPr id="3" name="Picture Placeholder 2">
            <a:extLst>
              <a:ext uri="{FF2B5EF4-FFF2-40B4-BE49-F238E27FC236}">
                <a16:creationId xmlns:a16="http://schemas.microsoft.com/office/drawing/2014/main" id="{AB0E8270-6A7A-0943-A541-2AC65A7E3799}"/>
              </a:ext>
            </a:extLst>
          </p:cNvPr>
          <p:cNvSpPr>
            <a:spLocks noGrp="1"/>
          </p:cNvSpPr>
          <p:nvPr>
            <p:ph type="pic" idx="1"/>
          </p:nvPr>
        </p:nvSpPr>
        <p:spPr>
          <a:xfrm>
            <a:off x="5577552"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F526A-1710-9A48-8C01-0046D5292842}"/>
              </a:ext>
            </a:extLst>
          </p:cNvPr>
          <p:cNvSpPr>
            <a:spLocks noGrp="1"/>
          </p:cNvSpPr>
          <p:nvPr>
            <p:ph type="body" sz="half" idx="2"/>
          </p:nvPr>
        </p:nvSpPr>
        <p:spPr>
          <a:xfrm>
            <a:off x="639429" y="2057400"/>
            <a:ext cx="3932237" cy="3811588"/>
          </a:xfrm>
        </p:spPr>
        <p:txBody>
          <a:bodyP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597267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7E48C28-B6F6-1D42-983A-5347D0B34073}"/>
              </a:ext>
            </a:extLst>
          </p:cNvPr>
          <p:cNvPicPr>
            <a:picLocks noChangeAspect="1"/>
          </p:cNvPicPr>
          <p:nvPr userDrawn="1"/>
        </p:nvPicPr>
        <p:blipFill>
          <a:blip r:embed="rId2"/>
          <a:stretch>
            <a:fillRect/>
          </a:stretch>
        </p:blipFill>
        <p:spPr>
          <a:xfrm>
            <a:off x="-3824440" y="-1986793"/>
            <a:ext cx="16068991" cy="10695922"/>
          </a:xfrm>
          <a:prstGeom prst="rect">
            <a:avLst/>
          </a:prstGeom>
        </p:spPr>
      </p:pic>
      <p:sp>
        <p:nvSpPr>
          <p:cNvPr id="7" name="Rectangle 6">
            <a:extLst>
              <a:ext uri="{FF2B5EF4-FFF2-40B4-BE49-F238E27FC236}">
                <a16:creationId xmlns:a16="http://schemas.microsoft.com/office/drawing/2014/main" id="{3B478E3B-70CC-4F40-8C8F-ABC218B106DA}"/>
              </a:ext>
            </a:extLst>
          </p:cNvPr>
          <p:cNvSpPr/>
          <p:nvPr userDrawn="1"/>
        </p:nvSpPr>
        <p:spPr>
          <a:xfrm>
            <a:off x="2920181" y="1155954"/>
            <a:ext cx="9324370" cy="4608871"/>
          </a:xfrm>
          <a:prstGeom prst="rect">
            <a:avLst/>
          </a:prstGeom>
          <a:solidFill>
            <a:srgbClr val="DC4405">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00871E-2302-0D42-84B5-BA79AAA588CE}"/>
              </a:ext>
            </a:extLst>
          </p:cNvPr>
          <p:cNvSpPr>
            <a:spLocks noGrp="1"/>
          </p:cNvSpPr>
          <p:nvPr>
            <p:ph type="ctrTitle" hasCustomPrompt="1"/>
          </p:nvPr>
        </p:nvSpPr>
        <p:spPr>
          <a:xfrm>
            <a:off x="3771900" y="1510983"/>
            <a:ext cx="6772273" cy="1918017"/>
          </a:xfrm>
        </p:spPr>
        <p:txBody>
          <a:bodyPr anchor="b">
            <a:normAutofit/>
          </a:bodyPr>
          <a:lstStyle>
            <a:lvl1pPr algn="l">
              <a:defRPr sz="3800" b="1" i="0">
                <a:solidFill>
                  <a:schemeClr val="bg1"/>
                </a:solidFill>
                <a:latin typeface="+mn-lt"/>
              </a:defRPr>
            </a:lvl1pPr>
          </a:lstStyle>
          <a:p>
            <a:r>
              <a:rPr lang="en-US" dirty="0"/>
              <a:t>Insert Title Here</a:t>
            </a:r>
          </a:p>
        </p:txBody>
      </p:sp>
      <p:cxnSp>
        <p:nvCxnSpPr>
          <p:cNvPr id="11" name="Straight Connector 10">
            <a:extLst>
              <a:ext uri="{FF2B5EF4-FFF2-40B4-BE49-F238E27FC236}">
                <a16:creationId xmlns:a16="http://schemas.microsoft.com/office/drawing/2014/main" id="{3FBD6CE3-164E-724B-A64A-5C2EF13CEDBA}"/>
              </a:ext>
            </a:extLst>
          </p:cNvPr>
          <p:cNvCxnSpPr/>
          <p:nvPr userDrawn="1"/>
        </p:nvCxnSpPr>
        <p:spPr>
          <a:xfrm flipV="1">
            <a:off x="3562350" y="2405902"/>
            <a:ext cx="0" cy="9468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55A93A73-F132-F341-A3CF-635C6EF5EC54}"/>
              </a:ext>
            </a:extLst>
          </p:cNvPr>
          <p:cNvSpPr>
            <a:spLocks noGrp="1"/>
          </p:cNvSpPr>
          <p:nvPr>
            <p:ph type="subTitle" idx="1" hasCustomPrompt="1"/>
          </p:nvPr>
        </p:nvSpPr>
        <p:spPr>
          <a:xfrm>
            <a:off x="3771900" y="4248150"/>
            <a:ext cx="6772273" cy="1005728"/>
          </a:xfrm>
        </p:spPr>
        <p:txBody>
          <a:bodyPr anchor="ct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name of presenter(s)</a:t>
            </a:r>
          </a:p>
          <a:p>
            <a:r>
              <a:rPr lang="en-US" dirty="0"/>
              <a:t>Insert date of presentation</a:t>
            </a:r>
          </a:p>
        </p:txBody>
      </p:sp>
    </p:spTree>
    <p:extLst>
      <p:ext uri="{BB962C8B-B14F-4D97-AF65-F5344CB8AC3E}">
        <p14:creationId xmlns:p14="http://schemas.microsoft.com/office/powerpoint/2010/main" val="1781966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F956DA-C110-114C-BC48-AE1D406B9F63}"/>
              </a:ext>
            </a:extLst>
          </p:cNvPr>
          <p:cNvPicPr>
            <a:picLocks noChangeAspect="1"/>
          </p:cNvPicPr>
          <p:nvPr userDrawn="1"/>
        </p:nvPicPr>
        <p:blipFill>
          <a:blip r:embed="rId2"/>
          <a:stretch>
            <a:fillRect/>
          </a:stretch>
        </p:blipFill>
        <p:spPr>
          <a:xfrm>
            <a:off x="-68826" y="-720275"/>
            <a:ext cx="12329652" cy="8219768"/>
          </a:xfrm>
          <a:prstGeom prst="rect">
            <a:avLst/>
          </a:prstGeom>
        </p:spPr>
      </p:pic>
      <p:sp>
        <p:nvSpPr>
          <p:cNvPr id="7" name="Rectangle 6">
            <a:extLst>
              <a:ext uri="{FF2B5EF4-FFF2-40B4-BE49-F238E27FC236}">
                <a16:creationId xmlns:a16="http://schemas.microsoft.com/office/drawing/2014/main" id="{3B478E3B-70CC-4F40-8C8F-ABC218B106DA}"/>
              </a:ext>
            </a:extLst>
          </p:cNvPr>
          <p:cNvSpPr/>
          <p:nvPr userDrawn="1"/>
        </p:nvSpPr>
        <p:spPr>
          <a:xfrm>
            <a:off x="2920181" y="1155954"/>
            <a:ext cx="9340645" cy="4608871"/>
          </a:xfrm>
          <a:prstGeom prst="rect">
            <a:avLst/>
          </a:prstGeom>
          <a:solidFill>
            <a:srgbClr val="00AFD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00871E-2302-0D42-84B5-BA79AAA588CE}"/>
              </a:ext>
            </a:extLst>
          </p:cNvPr>
          <p:cNvSpPr>
            <a:spLocks noGrp="1"/>
          </p:cNvSpPr>
          <p:nvPr>
            <p:ph type="ctrTitle" hasCustomPrompt="1"/>
          </p:nvPr>
        </p:nvSpPr>
        <p:spPr>
          <a:xfrm>
            <a:off x="3771900" y="1510983"/>
            <a:ext cx="6772273" cy="1918017"/>
          </a:xfrm>
        </p:spPr>
        <p:txBody>
          <a:bodyPr anchor="b">
            <a:normAutofit/>
          </a:bodyPr>
          <a:lstStyle>
            <a:lvl1pPr algn="l">
              <a:defRPr sz="3800" b="1" i="0">
                <a:solidFill>
                  <a:schemeClr val="bg1"/>
                </a:solidFill>
                <a:latin typeface="+mn-lt"/>
              </a:defRPr>
            </a:lvl1pPr>
          </a:lstStyle>
          <a:p>
            <a:r>
              <a:rPr lang="en-US" dirty="0"/>
              <a:t>Insert Title Here</a:t>
            </a:r>
          </a:p>
        </p:txBody>
      </p:sp>
      <p:cxnSp>
        <p:nvCxnSpPr>
          <p:cNvPr id="11" name="Straight Connector 10">
            <a:extLst>
              <a:ext uri="{FF2B5EF4-FFF2-40B4-BE49-F238E27FC236}">
                <a16:creationId xmlns:a16="http://schemas.microsoft.com/office/drawing/2014/main" id="{3FBD6CE3-164E-724B-A64A-5C2EF13CEDBA}"/>
              </a:ext>
            </a:extLst>
          </p:cNvPr>
          <p:cNvCxnSpPr/>
          <p:nvPr userDrawn="1"/>
        </p:nvCxnSpPr>
        <p:spPr>
          <a:xfrm flipV="1">
            <a:off x="3562350" y="2405902"/>
            <a:ext cx="0" cy="9468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EB552DC9-3E44-6E42-8A0B-1F20C81299C9}"/>
              </a:ext>
            </a:extLst>
          </p:cNvPr>
          <p:cNvSpPr>
            <a:spLocks noGrp="1"/>
          </p:cNvSpPr>
          <p:nvPr>
            <p:ph type="subTitle" idx="1" hasCustomPrompt="1"/>
          </p:nvPr>
        </p:nvSpPr>
        <p:spPr>
          <a:xfrm>
            <a:off x="3771900" y="4248150"/>
            <a:ext cx="6772273" cy="1005728"/>
          </a:xfrm>
        </p:spPr>
        <p:txBody>
          <a:bodyPr anchor="ct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name of presenter(s)</a:t>
            </a:r>
          </a:p>
          <a:p>
            <a:r>
              <a:rPr lang="en-US" dirty="0"/>
              <a:t>Insert date of presentation</a:t>
            </a:r>
          </a:p>
        </p:txBody>
      </p:sp>
    </p:spTree>
    <p:extLst>
      <p:ext uri="{BB962C8B-B14F-4D97-AF65-F5344CB8AC3E}">
        <p14:creationId xmlns:p14="http://schemas.microsoft.com/office/powerpoint/2010/main" val="1876683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453789B-8E23-A04B-AF67-68DBEBE9D430}"/>
              </a:ext>
            </a:extLst>
          </p:cNvPr>
          <p:cNvPicPr>
            <a:picLocks noChangeAspect="1"/>
          </p:cNvPicPr>
          <p:nvPr userDrawn="1"/>
        </p:nvPicPr>
        <p:blipFill>
          <a:blip r:embed="rId2"/>
          <a:stretch>
            <a:fillRect/>
          </a:stretch>
        </p:blipFill>
        <p:spPr>
          <a:xfrm>
            <a:off x="2655" y="0"/>
            <a:ext cx="12186690" cy="6858000"/>
          </a:xfrm>
          <a:prstGeom prst="rect">
            <a:avLst/>
          </a:prstGeom>
        </p:spPr>
      </p:pic>
      <p:sp>
        <p:nvSpPr>
          <p:cNvPr id="7" name="Rectangle 6">
            <a:extLst>
              <a:ext uri="{FF2B5EF4-FFF2-40B4-BE49-F238E27FC236}">
                <a16:creationId xmlns:a16="http://schemas.microsoft.com/office/drawing/2014/main" id="{3B478E3B-70CC-4F40-8C8F-ABC218B106DA}"/>
              </a:ext>
            </a:extLst>
          </p:cNvPr>
          <p:cNvSpPr/>
          <p:nvPr userDrawn="1"/>
        </p:nvSpPr>
        <p:spPr>
          <a:xfrm>
            <a:off x="2920181" y="1155954"/>
            <a:ext cx="9271819" cy="4608871"/>
          </a:xfrm>
          <a:prstGeom prst="rect">
            <a:avLst/>
          </a:prstGeom>
          <a:solidFill>
            <a:srgbClr val="00AFD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00871E-2302-0D42-84B5-BA79AAA588CE}"/>
              </a:ext>
            </a:extLst>
          </p:cNvPr>
          <p:cNvSpPr>
            <a:spLocks noGrp="1"/>
          </p:cNvSpPr>
          <p:nvPr>
            <p:ph type="ctrTitle" hasCustomPrompt="1"/>
          </p:nvPr>
        </p:nvSpPr>
        <p:spPr>
          <a:xfrm>
            <a:off x="3771900" y="1510983"/>
            <a:ext cx="6772273" cy="1918017"/>
          </a:xfrm>
        </p:spPr>
        <p:txBody>
          <a:bodyPr anchor="b">
            <a:normAutofit/>
          </a:bodyPr>
          <a:lstStyle>
            <a:lvl1pPr algn="l">
              <a:defRPr sz="3800" b="1" i="0">
                <a:solidFill>
                  <a:schemeClr val="bg1"/>
                </a:solidFill>
                <a:latin typeface="+mn-lt"/>
              </a:defRPr>
            </a:lvl1pPr>
          </a:lstStyle>
          <a:p>
            <a:r>
              <a:rPr lang="en-US" dirty="0"/>
              <a:t>Insert Title Here</a:t>
            </a:r>
          </a:p>
        </p:txBody>
      </p:sp>
      <p:cxnSp>
        <p:nvCxnSpPr>
          <p:cNvPr id="11" name="Straight Connector 10">
            <a:extLst>
              <a:ext uri="{FF2B5EF4-FFF2-40B4-BE49-F238E27FC236}">
                <a16:creationId xmlns:a16="http://schemas.microsoft.com/office/drawing/2014/main" id="{3FBD6CE3-164E-724B-A64A-5C2EF13CEDBA}"/>
              </a:ext>
            </a:extLst>
          </p:cNvPr>
          <p:cNvCxnSpPr/>
          <p:nvPr userDrawn="1"/>
        </p:nvCxnSpPr>
        <p:spPr>
          <a:xfrm flipV="1">
            <a:off x="3562350" y="2405902"/>
            <a:ext cx="0" cy="9468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EB552DC9-3E44-6E42-8A0B-1F20C81299C9}"/>
              </a:ext>
            </a:extLst>
          </p:cNvPr>
          <p:cNvSpPr>
            <a:spLocks noGrp="1"/>
          </p:cNvSpPr>
          <p:nvPr>
            <p:ph type="subTitle" idx="1" hasCustomPrompt="1"/>
          </p:nvPr>
        </p:nvSpPr>
        <p:spPr>
          <a:xfrm>
            <a:off x="3771900" y="4248150"/>
            <a:ext cx="6772273" cy="1005728"/>
          </a:xfrm>
        </p:spPr>
        <p:txBody>
          <a:bodyPr anchor="ct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name of presenter(s)</a:t>
            </a:r>
          </a:p>
          <a:p>
            <a:r>
              <a:rPr lang="en-US" dirty="0"/>
              <a:t>Insert date of presentation</a:t>
            </a:r>
          </a:p>
        </p:txBody>
      </p:sp>
    </p:spTree>
    <p:extLst>
      <p:ext uri="{BB962C8B-B14F-4D97-AF65-F5344CB8AC3E}">
        <p14:creationId xmlns:p14="http://schemas.microsoft.com/office/powerpoint/2010/main" val="1487267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EDA164-53B5-D541-97CB-C4302E7AAB31}"/>
              </a:ext>
            </a:extLst>
          </p:cNvPr>
          <p:cNvSpPr/>
          <p:nvPr userDrawn="1"/>
        </p:nvSpPr>
        <p:spPr>
          <a:xfrm>
            <a:off x="-68520" y="-13017"/>
            <a:ext cx="12329346" cy="6974256"/>
          </a:xfrm>
          <a:prstGeom prst="rect">
            <a:avLst/>
          </a:prstGeom>
          <a:solidFill>
            <a:srgbClr val="3A3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B478E3B-70CC-4F40-8C8F-ABC218B106DA}"/>
              </a:ext>
            </a:extLst>
          </p:cNvPr>
          <p:cNvSpPr/>
          <p:nvPr userDrawn="1"/>
        </p:nvSpPr>
        <p:spPr>
          <a:xfrm>
            <a:off x="2920181" y="1155954"/>
            <a:ext cx="9340645" cy="4608871"/>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00871E-2302-0D42-84B5-BA79AAA588CE}"/>
              </a:ext>
            </a:extLst>
          </p:cNvPr>
          <p:cNvSpPr>
            <a:spLocks noGrp="1"/>
          </p:cNvSpPr>
          <p:nvPr>
            <p:ph type="ctrTitle" hasCustomPrompt="1"/>
          </p:nvPr>
        </p:nvSpPr>
        <p:spPr>
          <a:xfrm>
            <a:off x="3771900" y="1510983"/>
            <a:ext cx="6772273" cy="1918017"/>
          </a:xfrm>
        </p:spPr>
        <p:txBody>
          <a:bodyPr anchor="b">
            <a:normAutofit/>
          </a:bodyPr>
          <a:lstStyle>
            <a:lvl1pPr algn="l">
              <a:defRPr sz="3800" b="1" i="0">
                <a:solidFill>
                  <a:schemeClr val="bg1"/>
                </a:solidFill>
                <a:latin typeface="+mn-lt"/>
              </a:defRPr>
            </a:lvl1pPr>
          </a:lstStyle>
          <a:p>
            <a:r>
              <a:rPr lang="en-US" dirty="0"/>
              <a:t>Insert Title Here</a:t>
            </a:r>
          </a:p>
        </p:txBody>
      </p:sp>
      <p:cxnSp>
        <p:nvCxnSpPr>
          <p:cNvPr id="11" name="Straight Connector 10">
            <a:extLst>
              <a:ext uri="{FF2B5EF4-FFF2-40B4-BE49-F238E27FC236}">
                <a16:creationId xmlns:a16="http://schemas.microsoft.com/office/drawing/2014/main" id="{3FBD6CE3-164E-724B-A64A-5C2EF13CEDBA}"/>
              </a:ext>
            </a:extLst>
          </p:cNvPr>
          <p:cNvCxnSpPr/>
          <p:nvPr userDrawn="1"/>
        </p:nvCxnSpPr>
        <p:spPr>
          <a:xfrm flipV="1">
            <a:off x="3562350" y="2405902"/>
            <a:ext cx="0" cy="9468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EB552DC9-3E44-6E42-8A0B-1F20C81299C9}"/>
              </a:ext>
            </a:extLst>
          </p:cNvPr>
          <p:cNvSpPr>
            <a:spLocks noGrp="1"/>
          </p:cNvSpPr>
          <p:nvPr>
            <p:ph type="subTitle" idx="1" hasCustomPrompt="1"/>
          </p:nvPr>
        </p:nvSpPr>
        <p:spPr>
          <a:xfrm>
            <a:off x="3771900" y="4248150"/>
            <a:ext cx="6772273" cy="1005728"/>
          </a:xfrm>
        </p:spPr>
        <p:txBody>
          <a:bodyPr anchor="ct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name of presenter(s)</a:t>
            </a:r>
          </a:p>
          <a:p>
            <a:r>
              <a:rPr lang="en-US" dirty="0"/>
              <a:t>Insert date of presentation</a:t>
            </a:r>
          </a:p>
        </p:txBody>
      </p:sp>
    </p:spTree>
    <p:extLst>
      <p:ext uri="{BB962C8B-B14F-4D97-AF65-F5344CB8AC3E}">
        <p14:creationId xmlns:p14="http://schemas.microsoft.com/office/powerpoint/2010/main" val="144953905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F5B58A-99D0-9E46-9633-25816195FA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5B4746E-E9D0-1B42-9F87-01327BF8A1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66759316"/>
      </p:ext>
    </p:extLst>
  </p:cSld>
  <p:clrMap bg1="lt1" tx1="dk1" bg2="lt2" tx2="dk2" accent1="accent1" accent2="accent2" accent3="accent3" accent4="accent4" accent5="accent5" accent6="accent6" hlink="hlink" folHlink="folHlink"/>
  <p:sldLayoutIdLst>
    <p:sldLayoutId id="2147483663" r:id="rId1"/>
    <p:sldLayoutId id="2147483649" r:id="rId2"/>
    <p:sldLayoutId id="2147483661" r:id="rId3"/>
    <p:sldLayoutId id="2147483659" r:id="rId4"/>
    <p:sldLayoutId id="2147483660" r:id="rId5"/>
    <p:sldLayoutId id="2147483658" r:id="rId6"/>
    <p:sldLayoutId id="2147483662" r:id="rId7"/>
    <p:sldLayoutId id="2147483664" r:id="rId8"/>
    <p:sldLayoutId id="2147483665" r:id="rId9"/>
    <p:sldLayoutId id="2147483650" r:id="rId10"/>
    <p:sldLayoutId id="2147483668" r:id="rId11"/>
    <p:sldLayoutId id="2147483669" r:id="rId12"/>
    <p:sldLayoutId id="2147483670" r:id="rId13"/>
    <p:sldLayoutId id="2147483671" r:id="rId14"/>
    <p:sldLayoutId id="2147483651" r:id="rId15"/>
    <p:sldLayoutId id="2147483672" r:id="rId16"/>
    <p:sldLayoutId id="2147483673" r:id="rId17"/>
    <p:sldLayoutId id="2147483674" r:id="rId18"/>
    <p:sldLayoutId id="2147483675" r:id="rId19"/>
    <p:sldLayoutId id="2147483652" r:id="rId20"/>
    <p:sldLayoutId id="2147483676" r:id="rId21"/>
    <p:sldLayoutId id="2147483677" r:id="rId22"/>
    <p:sldLayoutId id="2147483678" r:id="rId23"/>
    <p:sldLayoutId id="2147483679" r:id="rId24"/>
    <p:sldLayoutId id="2147483653" r:id="rId25"/>
    <p:sldLayoutId id="2147483680" r:id="rId26"/>
    <p:sldLayoutId id="2147483681" r:id="rId27"/>
    <p:sldLayoutId id="2147483682" r:id="rId28"/>
    <p:sldLayoutId id="2147483683" r:id="rId29"/>
    <p:sldLayoutId id="2147483654" r:id="rId30"/>
    <p:sldLayoutId id="2147483684" r:id="rId31"/>
    <p:sldLayoutId id="2147483685" r:id="rId32"/>
    <p:sldLayoutId id="2147483686" r:id="rId33"/>
    <p:sldLayoutId id="2147483687" r:id="rId34"/>
    <p:sldLayoutId id="2147483655" r:id="rId35"/>
    <p:sldLayoutId id="2147483656" r:id="rId36"/>
    <p:sldLayoutId id="2147483688" r:id="rId37"/>
    <p:sldLayoutId id="2147483689" r:id="rId38"/>
    <p:sldLayoutId id="2147483690" r:id="rId39"/>
    <p:sldLayoutId id="2147483691" r:id="rId40"/>
    <p:sldLayoutId id="2147483657" r:id="rId41"/>
    <p:sldLayoutId id="2147483692" r:id="rId42"/>
    <p:sldLayoutId id="2147483693" r:id="rId43"/>
    <p:sldLayoutId id="2147483694" r:id="rId44"/>
    <p:sldLayoutId id="2147483695" r:id="rId45"/>
    <p:sldLayoutId id="2147483666" r:id="rId46"/>
    <p:sldLayoutId id="2147483696" r:id="rId47"/>
    <p:sldLayoutId id="2147483697" r:id="rId48"/>
    <p:sldLayoutId id="2147483698" r:id="rId49"/>
    <p:sldLayoutId id="2147483699" r:id="rId50"/>
    <p:sldLayoutId id="2147483667" r:id="rId51"/>
    <p:sldLayoutId id="2147483700" r:id="rId52"/>
    <p:sldLayoutId id="2147483701" r:id="rId53"/>
    <p:sldLayoutId id="2147483702" r:id="rId54"/>
    <p:sldLayoutId id="2147483703" r:id="rId5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microsoft.com/office/2007/relationships/hdphoto" Target="../media/hdphoto2.wdp"/><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31.xml"/><Relationship Id="rId6" Type="http://schemas.openxmlformats.org/officeDocument/2006/relationships/image" Target="../media/image36.png"/><Relationship Id="rId5" Type="http://schemas.openxmlformats.org/officeDocument/2006/relationships/image" Target="../media/image35.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18" Type="http://schemas.openxmlformats.org/officeDocument/2006/relationships/image" Target="../media/image25.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svg"/><Relationship Id="rId17" Type="http://schemas.openxmlformats.org/officeDocument/2006/relationships/image" Target="../media/image24.png"/><Relationship Id="rId2" Type="http://schemas.openxmlformats.org/officeDocument/2006/relationships/notesSlide" Target="../notesSlides/notesSlide9.xml"/><Relationship Id="rId16" Type="http://schemas.openxmlformats.org/officeDocument/2006/relationships/image" Target="../media/image23.svg"/><Relationship Id="rId1" Type="http://schemas.openxmlformats.org/officeDocument/2006/relationships/slideLayout" Target="../slideLayouts/slideLayout14.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 Id="rId14" Type="http://schemas.openxmlformats.org/officeDocument/2006/relationships/image" Target="../media/image21.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1.xml"/><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3" Type="http://schemas.openxmlformats.org/officeDocument/2006/relationships/hyperlink" Target="https://www2.ed.gov/policy/gen/guid/fpco/ferpa/index.html" TargetMode="External"/><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hyperlink" Target="https://studentaid.gov/understand-aid/eligibility/requirements/non-us-citizens" TargetMode="External"/><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5.xml"/></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8.xml"/><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3" Type="http://schemas.openxmlformats.org/officeDocument/2006/relationships/image" Target="../media/image58.png"/><Relationship Id="rId18" Type="http://schemas.openxmlformats.org/officeDocument/2006/relationships/hyperlink" Target="https://ubtech.edu/students/" TargetMode="External"/><Relationship Id="rId26" Type="http://schemas.openxmlformats.org/officeDocument/2006/relationships/hyperlink" Target="https://www.snow.edu/international/" TargetMode="External"/><Relationship Id="rId39" Type="http://schemas.openxmlformats.org/officeDocument/2006/relationships/image" Target="../media/image71.png"/><Relationship Id="rId21" Type="http://schemas.openxmlformats.org/officeDocument/2006/relationships/image" Target="../media/image62.png"/><Relationship Id="rId34" Type="http://schemas.openxmlformats.org/officeDocument/2006/relationships/hyperlink" Target="https://www.davistech.edu/student-services" TargetMode="External"/><Relationship Id="rId7" Type="http://schemas.openxmlformats.org/officeDocument/2006/relationships/image" Target="../media/image55.png"/><Relationship Id="rId12" Type="http://schemas.openxmlformats.org/officeDocument/2006/relationships/hyperlink" Target="https://international.utahtech.edu/" TargetMode="External"/><Relationship Id="rId17" Type="http://schemas.openxmlformats.org/officeDocument/2006/relationships/image" Target="../media/image60.png"/><Relationship Id="rId25" Type="http://schemas.openxmlformats.org/officeDocument/2006/relationships/image" Target="../media/image64.png"/><Relationship Id="rId33" Type="http://schemas.openxmlformats.org/officeDocument/2006/relationships/image" Target="../media/image68.png"/><Relationship Id="rId38" Type="http://schemas.openxmlformats.org/officeDocument/2006/relationships/hyperlink" Target="https://mtec.edu/students/" TargetMode="External"/><Relationship Id="rId2" Type="http://schemas.openxmlformats.org/officeDocument/2006/relationships/hyperlink" Target="https://westminstercollege.edu/admissions/international-admissions/index.html" TargetMode="External"/><Relationship Id="rId16" Type="http://schemas.openxmlformats.org/officeDocument/2006/relationships/hyperlink" Target="https://isss.utah.edu/" TargetMode="External"/><Relationship Id="rId20" Type="http://schemas.openxmlformats.org/officeDocument/2006/relationships/hyperlink" Target="https://tooeletech.edu/current-students/career-resources/student-services/" TargetMode="External"/><Relationship Id="rId29" Type="http://schemas.openxmlformats.org/officeDocument/2006/relationships/image" Target="../media/image66.png"/><Relationship Id="rId1" Type="http://schemas.openxmlformats.org/officeDocument/2006/relationships/slideLayout" Target="../slideLayouts/slideLayout34.xml"/><Relationship Id="rId6" Type="http://schemas.openxmlformats.org/officeDocument/2006/relationships/hyperlink" Target="https://iss.byu.edu/" TargetMode="External"/><Relationship Id="rId11" Type="http://schemas.openxmlformats.org/officeDocument/2006/relationships/image" Target="../media/image57.png"/><Relationship Id="rId24" Type="http://schemas.openxmlformats.org/officeDocument/2006/relationships/hyperlink" Target="https://www.suu.edu/international/" TargetMode="External"/><Relationship Id="rId32" Type="http://schemas.openxmlformats.org/officeDocument/2006/relationships/hyperlink" Target="https://dixietech.edu/students/" TargetMode="External"/><Relationship Id="rId37" Type="http://schemas.openxmlformats.org/officeDocument/2006/relationships/image" Target="../media/image70.png"/><Relationship Id="rId5" Type="http://schemas.openxmlformats.org/officeDocument/2006/relationships/image" Target="../media/image54.png"/><Relationship Id="rId15" Type="http://schemas.openxmlformats.org/officeDocument/2006/relationships/image" Target="../media/image59.png"/><Relationship Id="rId23" Type="http://schemas.openxmlformats.org/officeDocument/2006/relationships/image" Target="../media/image63.png"/><Relationship Id="rId28" Type="http://schemas.openxmlformats.org/officeDocument/2006/relationships/hyperlink" Target="http://www.slcc.edu/iss/" TargetMode="External"/><Relationship Id="rId36" Type="http://schemas.openxmlformats.org/officeDocument/2006/relationships/hyperlink" Target="https://btech.edu/students/" TargetMode="External"/><Relationship Id="rId10" Type="http://schemas.openxmlformats.org/officeDocument/2006/relationships/hyperlink" Target="https://www.uvu.edu/iss/" TargetMode="External"/><Relationship Id="rId19" Type="http://schemas.openxmlformats.org/officeDocument/2006/relationships/image" Target="../media/image61.png"/><Relationship Id="rId31" Type="http://schemas.openxmlformats.org/officeDocument/2006/relationships/image" Target="../media/image67.png"/><Relationship Id="rId4" Type="http://schemas.openxmlformats.org/officeDocument/2006/relationships/hyperlink" Target="https://www.ensign.edu/international-students" TargetMode="External"/><Relationship Id="rId9" Type="http://schemas.openxmlformats.org/officeDocument/2006/relationships/image" Target="../media/image56.png"/><Relationship Id="rId14" Type="http://schemas.openxmlformats.org/officeDocument/2006/relationships/hyperlink" Target="https://www.usu.edu/admissions/international/" TargetMode="External"/><Relationship Id="rId22" Type="http://schemas.openxmlformats.org/officeDocument/2006/relationships/hyperlink" Target="https://stech.edu/students/consumer-information/#:~:text=For%20more%20information%2C%20please%20visit,(435)%20586%2D2899." TargetMode="External"/><Relationship Id="rId27" Type="http://schemas.openxmlformats.org/officeDocument/2006/relationships/image" Target="../media/image65.png"/><Relationship Id="rId30" Type="http://schemas.openxmlformats.org/officeDocument/2006/relationships/hyperlink" Target="https://www.otech.edu/current-students/student-success-center/" TargetMode="External"/><Relationship Id="rId35" Type="http://schemas.openxmlformats.org/officeDocument/2006/relationships/image" Target="../media/image69.png"/><Relationship Id="rId8" Type="http://schemas.openxmlformats.org/officeDocument/2006/relationships/hyperlink" Target="https://www.weber.edu/issc" TargetMode="External"/><Relationship Id="rId3" Type="http://schemas.openxmlformats.org/officeDocument/2006/relationships/image" Target="../media/image53.png"/></Relationships>
</file>

<file path=ppt/slides/_rels/slide3.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18" Type="http://schemas.openxmlformats.org/officeDocument/2006/relationships/image" Target="../media/image25.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svg"/><Relationship Id="rId17" Type="http://schemas.openxmlformats.org/officeDocument/2006/relationships/image" Target="../media/image24.png"/><Relationship Id="rId2" Type="http://schemas.openxmlformats.org/officeDocument/2006/relationships/notesSlide" Target="../notesSlides/notesSlide2.xml"/><Relationship Id="rId16" Type="http://schemas.openxmlformats.org/officeDocument/2006/relationships/image" Target="../media/image23.svg"/><Relationship Id="rId1" Type="http://schemas.openxmlformats.org/officeDocument/2006/relationships/slideLayout" Target="../slideLayouts/slideLayout11.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 Id="rId14" Type="http://schemas.openxmlformats.org/officeDocument/2006/relationships/image" Target="../media/image21.svg"/></Relationships>
</file>

<file path=ppt/slides/_rels/slide30.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4.png"/><Relationship Id="rId18" Type="http://schemas.openxmlformats.org/officeDocument/2006/relationships/image" Target="../media/image23.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svg"/><Relationship Id="rId17" Type="http://schemas.openxmlformats.org/officeDocument/2006/relationships/image" Target="../media/image22.png"/><Relationship Id="rId2" Type="http://schemas.openxmlformats.org/officeDocument/2006/relationships/notesSlide" Target="../notesSlides/notesSlide20.xml"/><Relationship Id="rId16" Type="http://schemas.openxmlformats.org/officeDocument/2006/relationships/image" Target="../media/image21.svg"/><Relationship Id="rId1" Type="http://schemas.openxmlformats.org/officeDocument/2006/relationships/slideLayout" Target="../slideLayouts/slideLayout10.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0.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 Id="rId14" Type="http://schemas.openxmlformats.org/officeDocument/2006/relationships/image" Target="../media/image25.sv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hyperlink" Target="https://youtu.be/7PFezwyMFeo" TargetMode="External"/><Relationship Id="rId7" Type="http://schemas.openxmlformats.org/officeDocument/2006/relationships/hyperlink" Target="https://youtu.be/1A86FTM5waQ" TargetMode="External"/><Relationship Id="rId2" Type="http://schemas.openxmlformats.org/officeDocument/2006/relationships/hyperlink" Target="https://youtu.be/HlhpfzcHohs" TargetMode="External"/><Relationship Id="rId1" Type="http://schemas.openxmlformats.org/officeDocument/2006/relationships/slideLayout" Target="../slideLayouts/slideLayout11.xml"/><Relationship Id="rId6" Type="http://schemas.openxmlformats.org/officeDocument/2006/relationships/hyperlink" Target="https://youtu.be/yBcrSVbLSI0" TargetMode="External"/><Relationship Id="rId5" Type="http://schemas.openxmlformats.org/officeDocument/2006/relationships/hyperlink" Target="https://youtu.be/8WCWKZeCCGI" TargetMode="External"/><Relationship Id="rId4" Type="http://schemas.openxmlformats.org/officeDocument/2006/relationships/hyperlink" Target="https://youtu.be/rHhmNSkz_BY"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1.png"/><Relationship Id="rId3" Type="http://schemas.openxmlformats.org/officeDocument/2006/relationships/image" Target="../media/image34.png"/><Relationship Id="rId7" Type="http://schemas.openxmlformats.org/officeDocument/2006/relationships/image" Target="../media/image37.png"/><Relationship Id="rId12" Type="http://schemas.openxmlformats.org/officeDocument/2006/relationships/hyperlink" Target="https://drive.google.com/file/d/1QfI91wAzJ-1Z85TH0TC3gBQLtPbu0W29/view?usp=drive_link" TargetMode="External"/><Relationship Id="rId2" Type="http://schemas.openxmlformats.org/officeDocument/2006/relationships/image" Target="../media/image33.png"/><Relationship Id="rId1" Type="http://schemas.openxmlformats.org/officeDocument/2006/relationships/slideLayout" Target="../slideLayouts/slideLayout31.xml"/><Relationship Id="rId6" Type="http://schemas.openxmlformats.org/officeDocument/2006/relationships/image" Target="../media/image36.png"/><Relationship Id="rId11" Type="http://schemas.openxmlformats.org/officeDocument/2006/relationships/image" Target="../media/image40.svg"/><Relationship Id="rId5" Type="http://schemas.openxmlformats.org/officeDocument/2006/relationships/image" Target="../media/image35.png"/><Relationship Id="rId10" Type="http://schemas.openxmlformats.org/officeDocument/2006/relationships/image" Target="../media/image39.png"/><Relationship Id="rId4" Type="http://schemas.microsoft.com/office/2007/relationships/hdphoto" Target="../media/hdphoto1.wdp"/><Relationship Id="rId9" Type="http://schemas.openxmlformats.org/officeDocument/2006/relationships/hyperlink" Target="https://youtu.be/qoPluwT4blc" TargetMode="External"/><Relationship Id="rId14" Type="http://schemas.openxmlformats.org/officeDocument/2006/relationships/image" Target="../media/image42.svg"/></Relationships>
</file>

<file path=ppt/slides/_rels/slide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E688B-5876-40ED-8C40-20730FE6F8D9}"/>
              </a:ext>
            </a:extLst>
          </p:cNvPr>
          <p:cNvSpPr>
            <a:spLocks noGrp="1"/>
          </p:cNvSpPr>
          <p:nvPr>
            <p:ph type="ctrTitle"/>
          </p:nvPr>
        </p:nvSpPr>
        <p:spPr/>
        <p:txBody>
          <a:bodyPr>
            <a:normAutofit/>
          </a:bodyPr>
          <a:lstStyle/>
          <a:p>
            <a:r>
              <a:rPr lang="en-US" sz="4400" dirty="0"/>
              <a:t>File the FAFSA </a:t>
            </a:r>
          </a:p>
        </p:txBody>
      </p:sp>
      <p:sp>
        <p:nvSpPr>
          <p:cNvPr id="3" name="Subtitle 2">
            <a:extLst>
              <a:ext uri="{FF2B5EF4-FFF2-40B4-BE49-F238E27FC236}">
                <a16:creationId xmlns:a16="http://schemas.microsoft.com/office/drawing/2014/main" id="{135D6B82-95CB-46A5-A38D-A9C7612D4E44}"/>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4124605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utout image of a female student holding a book.">
            <a:extLst>
              <a:ext uri="{FF2B5EF4-FFF2-40B4-BE49-F238E27FC236}">
                <a16:creationId xmlns:a16="http://schemas.microsoft.com/office/drawing/2014/main" id="{5CA01D9F-548D-4F5C-81C8-F5F53564CC2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31" t="22676"/>
          <a:stretch/>
        </p:blipFill>
        <p:spPr>
          <a:xfrm>
            <a:off x="7798377" y="737755"/>
            <a:ext cx="5188288" cy="5980545"/>
          </a:xfrm>
          <a:prstGeom prst="rect">
            <a:avLst/>
          </a:prstGeom>
        </p:spPr>
      </p:pic>
      <p:sp>
        <p:nvSpPr>
          <p:cNvPr id="14" name="Subtitle 8">
            <a:extLst>
              <a:ext uri="{FF2B5EF4-FFF2-40B4-BE49-F238E27FC236}">
                <a16:creationId xmlns:a16="http://schemas.microsoft.com/office/drawing/2014/main" id="{7029D986-C572-40E2-AFBA-DC20D68B1182}"/>
              </a:ext>
            </a:extLst>
          </p:cNvPr>
          <p:cNvSpPr txBox="1">
            <a:spLocks/>
          </p:cNvSpPr>
          <p:nvPr/>
        </p:nvSpPr>
        <p:spPr>
          <a:xfrm>
            <a:off x="2612841" y="5808091"/>
            <a:ext cx="5337230" cy="6418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US" b="1" dirty="0">
                <a:solidFill>
                  <a:srgbClr val="FFC845"/>
                </a:solidFill>
              </a:rPr>
              <a:t>Use these offers to “shop around”</a:t>
            </a:r>
          </a:p>
        </p:txBody>
      </p:sp>
      <p:sp>
        <p:nvSpPr>
          <p:cNvPr id="13" name="Right Brace 12">
            <a:extLst>
              <a:ext uri="{FF2B5EF4-FFF2-40B4-BE49-F238E27FC236}">
                <a16:creationId xmlns:a16="http://schemas.microsoft.com/office/drawing/2014/main" id="{C2064EE2-D2B8-4DB2-8E17-DE133377FE61}"/>
              </a:ext>
              <a:ext uri="{C183D7F6-B498-43B3-948B-1728B52AA6E4}">
                <adec:decorative xmlns:adec="http://schemas.microsoft.com/office/drawing/2017/decorative" val="1"/>
              </a:ext>
            </a:extLst>
          </p:cNvPr>
          <p:cNvSpPr/>
          <p:nvPr/>
        </p:nvSpPr>
        <p:spPr>
          <a:xfrm rot="5400000">
            <a:off x="5061046" y="2877644"/>
            <a:ext cx="908181" cy="4606358"/>
          </a:xfrm>
          <a:prstGeom prst="rightBrace">
            <a:avLst>
              <a:gd name="adj1" fmla="val 74785"/>
              <a:gd name="adj2" fmla="val 50000"/>
            </a:avLst>
          </a:prstGeom>
          <a:ln w="25400">
            <a:solidFill>
              <a:srgbClr val="FFC84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C845"/>
              </a:solidFill>
            </a:endParaRPr>
          </a:p>
        </p:txBody>
      </p:sp>
      <p:sp>
        <p:nvSpPr>
          <p:cNvPr id="4" name="Rectangle 3">
            <a:extLst>
              <a:ext uri="{FF2B5EF4-FFF2-40B4-BE49-F238E27FC236}">
                <a16:creationId xmlns:a16="http://schemas.microsoft.com/office/drawing/2014/main" id="{D68748AB-7DB7-4F58-BFCE-445971C2AAB2}"/>
              </a:ext>
            </a:extLst>
          </p:cNvPr>
          <p:cNvSpPr/>
          <p:nvPr/>
        </p:nvSpPr>
        <p:spPr>
          <a:xfrm>
            <a:off x="5539672" y="3840480"/>
            <a:ext cx="2286000" cy="822960"/>
          </a:xfrm>
          <a:prstGeom prst="rect">
            <a:avLst/>
          </a:prstGeom>
          <a:solidFill>
            <a:srgbClr val="00AF66"/>
          </a:solidFill>
          <a:ln>
            <a:solidFill>
              <a:srgbClr val="00A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Varies between colleges</a:t>
            </a:r>
          </a:p>
        </p:txBody>
      </p:sp>
      <p:sp>
        <p:nvSpPr>
          <p:cNvPr id="18" name="Rectangle 17" descr="Table with the header text &quot;Institutional Aid&quot; and body &quot;Varies between colleges&quot;">
            <a:extLst>
              <a:ext uri="{FF2B5EF4-FFF2-40B4-BE49-F238E27FC236}">
                <a16:creationId xmlns:a16="http://schemas.microsoft.com/office/drawing/2014/main" id="{E70A452F-7302-483E-A036-E92018EE9DB3}"/>
              </a:ext>
            </a:extLst>
          </p:cNvPr>
          <p:cNvSpPr/>
          <p:nvPr/>
        </p:nvSpPr>
        <p:spPr>
          <a:xfrm>
            <a:off x="5539672" y="3381749"/>
            <a:ext cx="2286000" cy="1280160"/>
          </a:xfrm>
          <a:prstGeom prst="rect">
            <a:avLst/>
          </a:prstGeom>
          <a:noFill/>
          <a:ln>
            <a:solidFill>
              <a:srgbClr val="00A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dirty="0"/>
          </a:p>
        </p:txBody>
      </p:sp>
      <p:sp>
        <p:nvSpPr>
          <p:cNvPr id="7" name="Rectangle 6">
            <a:extLst>
              <a:ext uri="{FF2B5EF4-FFF2-40B4-BE49-F238E27FC236}">
                <a16:creationId xmlns:a16="http://schemas.microsoft.com/office/drawing/2014/main" id="{5D290262-9D71-4CA7-9592-E3C2E668027A}"/>
              </a:ext>
            </a:extLst>
          </p:cNvPr>
          <p:cNvSpPr/>
          <p:nvPr/>
        </p:nvSpPr>
        <p:spPr>
          <a:xfrm>
            <a:off x="5539672" y="3381747"/>
            <a:ext cx="2286000" cy="365760"/>
          </a:xfrm>
          <a:prstGeom prst="rect">
            <a:avLst/>
          </a:prstGeom>
          <a:solidFill>
            <a:srgbClr val="00AF66"/>
          </a:solidFill>
          <a:ln>
            <a:solidFill>
              <a:srgbClr val="00A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Institutional aid</a:t>
            </a:r>
          </a:p>
        </p:txBody>
      </p:sp>
      <p:sp>
        <p:nvSpPr>
          <p:cNvPr id="9" name="Rectangle 8">
            <a:extLst>
              <a:ext uri="{FF2B5EF4-FFF2-40B4-BE49-F238E27FC236}">
                <a16:creationId xmlns:a16="http://schemas.microsoft.com/office/drawing/2014/main" id="{9D688BAA-C692-46A8-90DF-502B9DA524B3}"/>
              </a:ext>
            </a:extLst>
          </p:cNvPr>
          <p:cNvSpPr/>
          <p:nvPr/>
        </p:nvSpPr>
        <p:spPr>
          <a:xfrm>
            <a:off x="3217454" y="3840480"/>
            <a:ext cx="2286000" cy="822960"/>
          </a:xfrm>
          <a:prstGeom prst="rect">
            <a:avLst/>
          </a:prstGeom>
          <a:solidFill>
            <a:srgbClr val="00AFD7"/>
          </a:solidFill>
          <a:ln>
            <a:solidFill>
              <a:srgbClr val="00A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Varies between colleges</a:t>
            </a:r>
          </a:p>
        </p:txBody>
      </p:sp>
      <p:sp>
        <p:nvSpPr>
          <p:cNvPr id="6" name="Rectangle 5">
            <a:extLst>
              <a:ext uri="{FF2B5EF4-FFF2-40B4-BE49-F238E27FC236}">
                <a16:creationId xmlns:a16="http://schemas.microsoft.com/office/drawing/2014/main" id="{33D769DA-3B65-4968-A122-5C451A124B6D}"/>
              </a:ext>
            </a:extLst>
          </p:cNvPr>
          <p:cNvSpPr/>
          <p:nvPr/>
        </p:nvSpPr>
        <p:spPr>
          <a:xfrm>
            <a:off x="3215622" y="3381748"/>
            <a:ext cx="2286000" cy="365760"/>
          </a:xfrm>
          <a:prstGeom prst="rect">
            <a:avLst/>
          </a:prstGeom>
          <a:solidFill>
            <a:srgbClr val="00AFD7"/>
          </a:solidFill>
          <a:ln>
            <a:solidFill>
              <a:srgbClr val="00A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State aid</a:t>
            </a:r>
          </a:p>
        </p:txBody>
      </p:sp>
      <p:sp>
        <p:nvSpPr>
          <p:cNvPr id="17" name="Rectangle 16" descr="Table with the header text &quot;State Aid&quot; and body &quot;Varies between colleges&quot;.">
            <a:extLst>
              <a:ext uri="{FF2B5EF4-FFF2-40B4-BE49-F238E27FC236}">
                <a16:creationId xmlns:a16="http://schemas.microsoft.com/office/drawing/2014/main" id="{E9762385-FAE2-4926-A978-DB9F7D3848B5}"/>
              </a:ext>
            </a:extLst>
          </p:cNvPr>
          <p:cNvSpPr/>
          <p:nvPr/>
        </p:nvSpPr>
        <p:spPr>
          <a:xfrm>
            <a:off x="3213918" y="3381748"/>
            <a:ext cx="2289536" cy="1280160"/>
          </a:xfrm>
          <a:prstGeom prst="rect">
            <a:avLst/>
          </a:prstGeom>
          <a:noFill/>
          <a:ln>
            <a:solidFill>
              <a:srgbClr val="00A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dirty="0"/>
          </a:p>
        </p:txBody>
      </p:sp>
      <p:sp>
        <p:nvSpPr>
          <p:cNvPr id="8" name="Rectangle 7">
            <a:extLst>
              <a:ext uri="{FF2B5EF4-FFF2-40B4-BE49-F238E27FC236}">
                <a16:creationId xmlns:a16="http://schemas.microsoft.com/office/drawing/2014/main" id="{AD42A9E6-13C4-4D45-B9A7-054D9422EEA5}"/>
              </a:ext>
            </a:extLst>
          </p:cNvPr>
          <p:cNvSpPr/>
          <p:nvPr/>
        </p:nvSpPr>
        <p:spPr>
          <a:xfrm>
            <a:off x="889641" y="3844290"/>
            <a:ext cx="2286000" cy="822960"/>
          </a:xfrm>
          <a:prstGeom prst="rect">
            <a:avLst/>
          </a:prstGeom>
          <a:solidFill>
            <a:srgbClr val="FFC845"/>
          </a:solidFill>
          <a:ln>
            <a:solidFill>
              <a:srgbClr val="FFC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Same amount between colleges</a:t>
            </a:r>
          </a:p>
        </p:txBody>
      </p:sp>
      <p:sp>
        <p:nvSpPr>
          <p:cNvPr id="5" name="Rectangle 4">
            <a:extLst>
              <a:ext uri="{FF2B5EF4-FFF2-40B4-BE49-F238E27FC236}">
                <a16:creationId xmlns:a16="http://schemas.microsoft.com/office/drawing/2014/main" id="{1C13FBD0-307D-41BA-8FE2-7990710F0FD4}"/>
              </a:ext>
            </a:extLst>
          </p:cNvPr>
          <p:cNvSpPr/>
          <p:nvPr/>
        </p:nvSpPr>
        <p:spPr>
          <a:xfrm>
            <a:off x="889641" y="3387270"/>
            <a:ext cx="2286000" cy="365760"/>
          </a:xfrm>
          <a:prstGeom prst="rect">
            <a:avLst/>
          </a:prstGeom>
          <a:solidFill>
            <a:srgbClr val="FFC845"/>
          </a:solidFill>
          <a:ln>
            <a:solidFill>
              <a:srgbClr val="FFC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Federal aid</a:t>
            </a:r>
          </a:p>
        </p:txBody>
      </p:sp>
      <p:sp>
        <p:nvSpPr>
          <p:cNvPr id="16" name="Rectangle 15" descr="Table with the header text &quot;Federal Aid&quot; and body text &quot;Same amount between colleges&quot;">
            <a:extLst>
              <a:ext uri="{FF2B5EF4-FFF2-40B4-BE49-F238E27FC236}">
                <a16:creationId xmlns:a16="http://schemas.microsoft.com/office/drawing/2014/main" id="{949B13BD-1E7A-41A7-9991-5DFFC3525622}"/>
              </a:ext>
            </a:extLst>
          </p:cNvPr>
          <p:cNvSpPr/>
          <p:nvPr/>
        </p:nvSpPr>
        <p:spPr>
          <a:xfrm>
            <a:off x="889641" y="3387270"/>
            <a:ext cx="2286000" cy="1280160"/>
          </a:xfrm>
          <a:prstGeom prst="rect">
            <a:avLst/>
          </a:prstGeom>
          <a:noFill/>
          <a:ln>
            <a:solidFill>
              <a:srgbClr val="FFC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dirty="0"/>
          </a:p>
        </p:txBody>
      </p:sp>
      <p:sp>
        <p:nvSpPr>
          <p:cNvPr id="11" name="Content Placeholder 2">
            <a:extLst>
              <a:ext uri="{FF2B5EF4-FFF2-40B4-BE49-F238E27FC236}">
                <a16:creationId xmlns:a16="http://schemas.microsoft.com/office/drawing/2014/main" id="{977E6208-1E32-42D3-9218-87B81E2D966F}"/>
              </a:ext>
            </a:extLst>
          </p:cNvPr>
          <p:cNvSpPr>
            <a:spLocks noGrp="1"/>
          </p:cNvSpPr>
          <p:nvPr>
            <p:ph idx="1"/>
          </p:nvPr>
        </p:nvSpPr>
        <p:spPr>
          <a:xfrm>
            <a:off x="649006" y="1584218"/>
            <a:ext cx="7923028" cy="1512998"/>
          </a:xfrm>
        </p:spPr>
        <p:txBody>
          <a:bodyPr>
            <a:normAutofit fontScale="92500"/>
          </a:bodyPr>
          <a:lstStyle/>
          <a:p>
            <a:r>
              <a:rPr lang="en-US" dirty="0"/>
              <a:t>A letter sent by the college or university, usually via email or student portal</a:t>
            </a:r>
          </a:p>
          <a:p>
            <a:r>
              <a:rPr lang="en-US" dirty="0"/>
              <a:t>The letter outlines types and amounts of aid offered:</a:t>
            </a:r>
          </a:p>
          <a:p>
            <a:endParaRPr lang="en-US" dirty="0"/>
          </a:p>
        </p:txBody>
      </p:sp>
      <p:sp>
        <p:nvSpPr>
          <p:cNvPr id="10" name="Title 1">
            <a:extLst>
              <a:ext uri="{FF2B5EF4-FFF2-40B4-BE49-F238E27FC236}">
                <a16:creationId xmlns:a16="http://schemas.microsoft.com/office/drawing/2014/main" id="{75DC9ACC-81F5-4E0A-8C98-D1EB98E57617}"/>
              </a:ext>
            </a:extLst>
          </p:cNvPr>
          <p:cNvSpPr>
            <a:spLocks noGrp="1"/>
          </p:cNvSpPr>
          <p:nvPr>
            <p:ph type="title"/>
          </p:nvPr>
        </p:nvSpPr>
        <p:spPr>
          <a:xfrm>
            <a:off x="435864" y="373591"/>
            <a:ext cx="8525256" cy="1325563"/>
          </a:xfrm>
        </p:spPr>
        <p:txBody>
          <a:bodyPr/>
          <a:lstStyle/>
          <a:p>
            <a:r>
              <a:rPr lang="en-US" dirty="0">
                <a:solidFill>
                  <a:srgbClr val="FFC845"/>
                </a:solidFill>
              </a:rPr>
              <a:t>What is a financial aid offer letter?</a:t>
            </a:r>
          </a:p>
        </p:txBody>
      </p:sp>
    </p:spTree>
    <p:extLst>
      <p:ext uri="{BB962C8B-B14F-4D97-AF65-F5344CB8AC3E}">
        <p14:creationId xmlns:p14="http://schemas.microsoft.com/office/powerpoint/2010/main" val="2878185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shot of a part of an offer letter with three award types including a grant, work-study, and a subsidized student loan. It's a table that has the award type, offer date, fall aid, spring aid, summer aid, and total amounts, and then the action of the student either accepting or declining the offers. In this case the student accepted the grant and work-study amounts but declined the loan.">
            <a:extLst>
              <a:ext uri="{FF2B5EF4-FFF2-40B4-BE49-F238E27FC236}">
                <a16:creationId xmlns:a16="http://schemas.microsoft.com/office/drawing/2014/main" id="{CCFA0D5B-6B83-4C2F-97FC-DF7890777808}"/>
              </a:ext>
            </a:extLst>
          </p:cNvPr>
          <p:cNvPicPr>
            <a:picLocks noChangeAspect="1"/>
          </p:cNvPicPr>
          <p:nvPr/>
        </p:nvPicPr>
        <p:blipFill rotWithShape="1">
          <a:blip r:embed="rId3"/>
          <a:srcRect t="3890"/>
          <a:stretch/>
        </p:blipFill>
        <p:spPr>
          <a:xfrm>
            <a:off x="402219" y="4126998"/>
            <a:ext cx="11387562" cy="2365877"/>
          </a:xfrm>
          <a:prstGeom prst="rect">
            <a:avLst/>
          </a:prstGeom>
          <a:ln>
            <a:noFill/>
          </a:ln>
          <a:effectLst>
            <a:outerShdw blurRad="190500" algn="tl" rotWithShape="0">
              <a:srgbClr val="000000">
                <a:alpha val="70000"/>
              </a:srgbClr>
            </a:outerShdw>
          </a:effectLst>
        </p:spPr>
      </p:pic>
      <p:pic>
        <p:nvPicPr>
          <p:cNvPr id="6" name="Picture 5" descr="Text stating &quot;decline&quot;">
            <a:extLst>
              <a:ext uri="{FF2B5EF4-FFF2-40B4-BE49-F238E27FC236}">
                <a16:creationId xmlns:a16="http://schemas.microsoft.com/office/drawing/2014/main" id="{F95889EE-C6C4-45F3-B09D-9553E76A3841}"/>
              </a:ext>
            </a:extLst>
          </p:cNvPr>
          <p:cNvPicPr>
            <a:picLocks noChangeAspect="1"/>
          </p:cNvPicPr>
          <p:nvPr/>
        </p:nvPicPr>
        <p:blipFill rotWithShape="1">
          <a:blip r:embed="rId4">
            <a:extLst>
              <a:ext uri="{BEBA8EAE-BF5A-486C-A8C5-ECC9F3942E4B}">
                <a14:imgProps xmlns:a14="http://schemas.microsoft.com/office/drawing/2010/main">
                  <a14:imgLayer r:embed="rId5">
                    <a14:imgEffect>
                      <a14:artisticMarker/>
                    </a14:imgEffect>
                    <a14:imgEffect>
                      <a14:sharpenSoften amount="-100000"/>
                    </a14:imgEffect>
                  </a14:imgLayer>
                </a14:imgProps>
              </a:ext>
            </a:extLst>
          </a:blip>
          <a:srcRect l="6888" t="13547" r="6549" b="24838"/>
          <a:stretch/>
        </p:blipFill>
        <p:spPr>
          <a:xfrm>
            <a:off x="10790741" y="6025357"/>
            <a:ext cx="781050" cy="266700"/>
          </a:xfrm>
          <a:prstGeom prst="rect">
            <a:avLst/>
          </a:prstGeom>
        </p:spPr>
      </p:pic>
      <p:sp>
        <p:nvSpPr>
          <p:cNvPr id="5" name="Rectangle: Rounded Corners 4">
            <a:extLst>
              <a:ext uri="{FF2B5EF4-FFF2-40B4-BE49-F238E27FC236}">
                <a16:creationId xmlns:a16="http://schemas.microsoft.com/office/drawing/2014/main" id="{847B08A2-5AAF-4F1E-9FDA-7F11029F5D42}"/>
              </a:ext>
              <a:ext uri="{C183D7F6-B498-43B3-948B-1728B52AA6E4}">
                <adec:decorative xmlns:adec="http://schemas.microsoft.com/office/drawing/2017/decorative" val="1"/>
              </a:ext>
            </a:extLst>
          </p:cNvPr>
          <p:cNvSpPr/>
          <p:nvPr/>
        </p:nvSpPr>
        <p:spPr>
          <a:xfrm>
            <a:off x="10645541" y="4692543"/>
            <a:ext cx="1144240" cy="180033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8FDA0F2-E949-48CB-9527-1DF1EA54E8B9}"/>
              </a:ext>
            </a:extLst>
          </p:cNvPr>
          <p:cNvSpPr>
            <a:spLocks noGrp="1"/>
          </p:cNvSpPr>
          <p:nvPr>
            <p:ph idx="1"/>
          </p:nvPr>
        </p:nvSpPr>
        <p:spPr>
          <a:xfrm>
            <a:off x="838200" y="1690689"/>
            <a:ext cx="10515600" cy="2235492"/>
          </a:xfrm>
        </p:spPr>
        <p:txBody>
          <a:bodyPr/>
          <a:lstStyle/>
          <a:p>
            <a:r>
              <a:rPr lang="en-US" dirty="0"/>
              <a:t>All students who complete the FAFSA will be awarded a student loan </a:t>
            </a:r>
          </a:p>
          <a:p>
            <a:r>
              <a:rPr lang="en-US" dirty="0"/>
              <a:t>Loans are not automatically disbursed to a student’s college account</a:t>
            </a:r>
          </a:p>
          <a:p>
            <a:r>
              <a:rPr lang="en-US" dirty="0"/>
              <a:t>Students must either accept or decline their loan</a:t>
            </a:r>
          </a:p>
          <a:p>
            <a:r>
              <a:rPr lang="en-US" dirty="0"/>
              <a:t>Exhaust all financial resources before accepting a student loan</a:t>
            </a:r>
          </a:p>
        </p:txBody>
      </p:sp>
      <p:sp>
        <p:nvSpPr>
          <p:cNvPr id="2" name="Title 1">
            <a:extLst>
              <a:ext uri="{FF2B5EF4-FFF2-40B4-BE49-F238E27FC236}">
                <a16:creationId xmlns:a16="http://schemas.microsoft.com/office/drawing/2014/main" id="{5B8B090E-BA77-436F-A335-018993403746}"/>
              </a:ext>
            </a:extLst>
          </p:cNvPr>
          <p:cNvSpPr>
            <a:spLocks noGrp="1"/>
          </p:cNvSpPr>
          <p:nvPr>
            <p:ph type="title"/>
          </p:nvPr>
        </p:nvSpPr>
        <p:spPr/>
        <p:txBody>
          <a:bodyPr/>
          <a:lstStyle/>
          <a:p>
            <a:r>
              <a:rPr lang="en-US" dirty="0"/>
              <a:t>Student Loans</a:t>
            </a:r>
          </a:p>
        </p:txBody>
      </p:sp>
    </p:spTree>
    <p:extLst>
      <p:ext uri="{BB962C8B-B14F-4D97-AF65-F5344CB8AC3E}">
        <p14:creationId xmlns:p14="http://schemas.microsoft.com/office/powerpoint/2010/main" val="35513432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tout image of a female student holding books.">
            <a:extLst>
              <a:ext uri="{FF2B5EF4-FFF2-40B4-BE49-F238E27FC236}">
                <a16:creationId xmlns:a16="http://schemas.microsoft.com/office/drawing/2014/main" id="{4A705776-341A-43F4-B1AD-1B548856C1A4}"/>
              </a:ext>
            </a:extLst>
          </p:cNvPr>
          <p:cNvPicPr>
            <a:picLocks noChangeAspect="1"/>
          </p:cNvPicPr>
          <p:nvPr/>
        </p:nvPicPr>
        <p:blipFill rotWithShape="1">
          <a:blip r:embed="rId3"/>
          <a:srcRect l="26854" r="19894"/>
          <a:stretch/>
        </p:blipFill>
        <p:spPr>
          <a:xfrm>
            <a:off x="243840" y="0"/>
            <a:ext cx="5364480" cy="6715760"/>
          </a:xfrm>
          <a:prstGeom prst="rect">
            <a:avLst/>
          </a:prstGeom>
        </p:spPr>
      </p:pic>
      <p:sp>
        <p:nvSpPr>
          <p:cNvPr id="5" name="Text Placeholder 3">
            <a:extLst>
              <a:ext uri="{FF2B5EF4-FFF2-40B4-BE49-F238E27FC236}">
                <a16:creationId xmlns:a16="http://schemas.microsoft.com/office/drawing/2014/main" id="{3597EC8B-BA21-401B-B41B-0FA00256CEBE}"/>
              </a:ext>
            </a:extLst>
          </p:cNvPr>
          <p:cNvSpPr txBox="1">
            <a:spLocks/>
          </p:cNvSpPr>
          <p:nvPr/>
        </p:nvSpPr>
        <p:spPr>
          <a:xfrm>
            <a:off x="5486400" y="1826386"/>
            <a:ext cx="6370320" cy="415194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en-US" dirty="0"/>
              <a:t>If you borrow federal student loans, Entrance Counseling is required before loans are disbursed for use.</a:t>
            </a:r>
            <a:endParaRPr lang="en-US" sz="2400" dirty="0"/>
          </a:p>
          <a:p>
            <a:pPr marL="457200" indent="-457200"/>
            <a:r>
              <a:rPr lang="en-US" dirty="0"/>
              <a:t>Online modules explain loan terms and conditions:</a:t>
            </a:r>
          </a:p>
          <a:p>
            <a:pPr marL="914400" lvl="1" indent="-457200"/>
            <a:r>
              <a:rPr lang="en-US" dirty="0"/>
              <a:t>Interest </a:t>
            </a:r>
          </a:p>
          <a:p>
            <a:pPr marL="914400" lvl="1" indent="-457200"/>
            <a:r>
              <a:rPr lang="en-US" dirty="0"/>
              <a:t>How to remain eligible for aid </a:t>
            </a:r>
          </a:p>
          <a:p>
            <a:pPr marL="914400" lvl="1" indent="-457200"/>
            <a:r>
              <a:rPr lang="en-US" dirty="0"/>
              <a:t>Repayment</a:t>
            </a:r>
          </a:p>
        </p:txBody>
      </p:sp>
      <p:sp>
        <p:nvSpPr>
          <p:cNvPr id="4" name="Title 1">
            <a:extLst>
              <a:ext uri="{FF2B5EF4-FFF2-40B4-BE49-F238E27FC236}">
                <a16:creationId xmlns:a16="http://schemas.microsoft.com/office/drawing/2014/main" id="{BCE42782-F262-41DF-BB8E-D7171114B16C}"/>
              </a:ext>
            </a:extLst>
          </p:cNvPr>
          <p:cNvSpPr>
            <a:spLocks noGrp="1"/>
          </p:cNvSpPr>
          <p:nvPr>
            <p:ph type="title"/>
          </p:nvPr>
        </p:nvSpPr>
        <p:spPr>
          <a:xfrm>
            <a:off x="5304563" y="287146"/>
            <a:ext cx="6733993" cy="1600200"/>
          </a:xfrm>
        </p:spPr>
        <p:txBody>
          <a:bodyPr anchor="ctr">
            <a:normAutofit/>
          </a:bodyPr>
          <a:lstStyle/>
          <a:p>
            <a:pPr algn="ctr"/>
            <a:r>
              <a:rPr lang="en-US" sz="4400" dirty="0">
                <a:solidFill>
                  <a:srgbClr val="FFC845"/>
                </a:solidFill>
              </a:rPr>
              <a:t>What is Entrance </a:t>
            </a:r>
            <a:r>
              <a:rPr lang="en-US" dirty="0"/>
              <a:t>C</a:t>
            </a:r>
            <a:r>
              <a:rPr lang="en-US" sz="4400" dirty="0">
                <a:solidFill>
                  <a:srgbClr val="FFC845"/>
                </a:solidFill>
              </a:rPr>
              <a:t>ounseling?</a:t>
            </a:r>
            <a:endParaRPr lang="en-US" sz="2800" dirty="0">
              <a:solidFill>
                <a:srgbClr val="FFC845"/>
              </a:solidFill>
            </a:endParaRPr>
          </a:p>
        </p:txBody>
      </p:sp>
    </p:spTree>
    <p:extLst>
      <p:ext uri="{BB962C8B-B14F-4D97-AF65-F5344CB8AC3E}">
        <p14:creationId xmlns:p14="http://schemas.microsoft.com/office/powerpoint/2010/main" val="30473057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tout image of a female student holding books.">
            <a:extLst>
              <a:ext uri="{FF2B5EF4-FFF2-40B4-BE49-F238E27FC236}">
                <a16:creationId xmlns:a16="http://schemas.microsoft.com/office/drawing/2014/main" id="{836E9921-DCCF-4B6B-B542-9AC81545FDD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96" b="99593" l="10000" r="90000">
                        <a14:foregroundMark x1="36712" y1="55273" x2="41790" y2="45196"/>
                        <a14:foregroundMark x1="46644" y1="39068" x2="46848" y2="24084"/>
                        <a14:foregroundMark x1="46848" y1="24084" x2="49334" y2="18160"/>
                        <a14:foregroundMark x1="49334" y1="18160" x2="53682" y2="13986"/>
                        <a14:foregroundMark x1="61739" y1="19137" x2="64443" y2="40859"/>
                        <a14:foregroundMark x1="67267" y1="48019" x2="69606" y2="53950"/>
                        <a14:foregroundMark x1="69606" y1="53950" x2="72627" y2="69043"/>
                        <a14:foregroundMark x1="75245" y1="82125" x2="80122" y2="84100"/>
                        <a14:foregroundMark x1="80122" y1="84100" x2="76304" y2="97394"/>
                        <a14:foregroundMark x1="76304" y1="97394" x2="62405" y2="99898"/>
                        <a14:foregroundMark x1="62405" y1="99898" x2="14592" y2="98901"/>
                        <a14:foregroundMark x1="14592" y1="98901" x2="11182" y2="93994"/>
                        <a14:foregroundMark x1="11182" y1="93994" x2="11293" y2="87446"/>
                        <a14:foregroundMark x1="33695" y1="64581" x2="36508" y2="57858"/>
                        <a14:foregroundMark x1="36508" y1="57858" x2="36671" y2="55016"/>
                        <a14:foregroundMark x1="67663" y1="76527" x2="67283" y2="68669"/>
                        <a14:foregroundMark x1="67283" y1="68669" x2="64293" y2="62602"/>
                        <a14:foregroundMark x1="64293" y1="62602" x2="58560" y2="66511"/>
                        <a14:foregroundMark x1="58560" y1="66511" x2="55571" y2="75204"/>
                        <a14:foregroundMark x1="55571" y1="75204" x2="56291" y2="84406"/>
                        <a14:foregroundMark x1="56291" y1="84406" x2="60421" y2="89923"/>
                        <a14:foregroundMark x1="60421" y1="89923" x2="65842" y2="85993"/>
                        <a14:foregroundMark x1="65842" y1="85993" x2="69158" y2="79845"/>
                        <a14:foregroundMark x1="69158" y1="79845" x2="69158" y2="71539"/>
                        <a14:foregroundMark x1="69158" y1="71539" x2="68696" y2="69564"/>
                        <a14:foregroundMark x1="57745" y1="81942" x2="57745" y2="81942"/>
                        <a14:foregroundMark x1="60571" y1="19320" x2="62120" y2="22414"/>
                        <a14:foregroundMark x1="59796" y1="59121" x2="62894" y2="30151"/>
                        <a14:foregroundMark x1="62894" y1="30151" x2="62894" y2="30151"/>
                        <a14:foregroundMark x1="62378" y1="57777" x2="62378" y2="57777"/>
                        <a14:foregroundMark x1="58383" y1="45806" x2="62120" y2="36910"/>
                        <a14:foregroundMark x1="62120" y1="36910" x2="62120" y2="36910"/>
                        <a14:foregroundMark x1="59796" y1="42325" x2="62065" y2="35871"/>
                        <a14:foregroundMark x1="62065" y1="35871" x2="62867" y2="28705"/>
                        <a14:foregroundMark x1="62867" y1="28705" x2="61807" y2="21071"/>
                        <a14:foregroundMark x1="61807" y1="21071" x2="56685" y2="19707"/>
                        <a14:foregroundMark x1="56685" y1="19707" x2="52785" y2="24817"/>
                        <a14:foregroundMark x1="52785" y1="24817" x2="52065" y2="33001"/>
                        <a14:foregroundMark x1="52065" y1="33001" x2="53505" y2="41124"/>
                        <a14:foregroundMark x1="53505" y1="41124" x2="58302" y2="44259"/>
                        <a14:foregroundMark x1="58302" y1="44259" x2="60829" y2="40187"/>
                        <a14:foregroundMark x1="61739" y1="26079" x2="56807" y2="26283"/>
                        <a14:foregroundMark x1="56807" y1="26283" x2="52446" y2="30639"/>
                        <a14:foregroundMark x1="52446" y1="30639" x2="52812" y2="38498"/>
                        <a14:foregroundMark x1="52812" y1="38498" x2="55598" y2="44564"/>
                        <a14:foregroundMark x1="55598" y1="44564" x2="60571" y2="43526"/>
                        <a14:foregroundMark x1="60571" y1="43526" x2="61345" y2="26466"/>
                        <a14:foregroundMark x1="30910" y1="81555" x2="26372" y2="79031"/>
                        <a14:foregroundMark x1="26372" y1="79031" x2="21712" y2="79031"/>
                        <a14:foregroundMark x1="21712" y1="79031" x2="16209" y2="81352"/>
                        <a14:foregroundMark x1="16209" y1="81352" x2="13193" y2="88070"/>
                        <a14:foregroundMark x1="13193" y1="88070" x2="12473" y2="95236"/>
                        <a14:foregroundMark x1="12473" y1="95236" x2="17065" y2="98514"/>
                        <a14:foregroundMark x1="17065" y1="98514" x2="22215" y2="98046"/>
                        <a14:foregroundMark x1="22215" y1="98046" x2="27813" y2="85953"/>
                        <a14:foregroundMark x1="27813" y1="85953" x2="32772" y2="82003"/>
                        <a14:foregroundMark x1="32772" y1="82003" x2="37106" y2="80782"/>
                        <a14:foregroundMark x1="59416" y1="98738" x2="64063" y2="99898"/>
                        <a14:foregroundMark x1="64063" y1="99898" x2="71766" y2="99593"/>
                        <a14:foregroundMark x1="71766" y1="99593" x2="75747" y2="95888"/>
                        <a14:foregroundMark x1="75747" y1="95888" x2="75095" y2="88966"/>
                        <a14:foregroundMark x1="75095" y1="88966" x2="65245" y2="71295"/>
                        <a14:foregroundMark x1="65245" y1="71295" x2="60217" y2="71112"/>
                        <a14:foregroundMark x1="60217" y1="71112" x2="54103" y2="73392"/>
                        <a14:foregroundMark x1="54103" y1="73392" x2="50598" y2="80069"/>
                        <a14:foregroundMark x1="50598" y1="80069" x2="50516" y2="89047"/>
                        <a14:foregroundMark x1="50516" y1="89047" x2="55340" y2="95725"/>
                        <a14:foregroundMark x1="55340" y1="95725" x2="59796" y2="97781"/>
                        <a14:foregroundMark x1="63152" y1="78257" x2="63804" y2="81739"/>
                        <a14:foregroundMark x1="64063" y1="92182" x2="68315" y2="97394"/>
                        <a14:foregroundMark x1="68315" y1="97394" x2="68315" y2="97394"/>
                        <a14:foregroundMark x1="57745" y1="32655" x2="55027" y2="32471"/>
                        <a14:foregroundMark x1="64959" y1="89862" x2="70380" y2="94483"/>
                        <a14:foregroundMark x1="70380" y1="94483" x2="70380" y2="94483"/>
                        <a14:foregroundMark x1="15883" y1="80008" x2="12378" y2="84935"/>
                        <a14:foregroundMark x1="12378" y1="84935" x2="12595" y2="85057"/>
                        <a14:backgroundMark x1="20856" y1="17386" x2="26522" y2="18750"/>
                        <a14:backgroundMark x1="26522" y1="18750" x2="23736" y2="25509"/>
                        <a14:backgroundMark x1="23736" y1="25509" x2="26250" y2="32471"/>
                        <a14:backgroundMark x1="26250" y1="32471" x2="23845" y2="39495"/>
                        <a14:backgroundMark x1="23845" y1="39495" x2="27840" y2="47923"/>
                        <a14:backgroundMark x1="27840" y1="47923" x2="24823" y2="54296"/>
                        <a14:backgroundMark x1="24823" y1="54296" x2="28465" y2="61767"/>
                        <a14:backgroundMark x1="28465" y1="61767" x2="23247" y2="63844"/>
                        <a14:backgroundMark x1="23247" y1="63844" x2="19171" y2="67875"/>
                        <a14:backgroundMark x1="19171" y1="67875" x2="24185" y2="71498"/>
                        <a14:backgroundMark x1="24185" y1="71498" x2="27038" y2="71498"/>
                        <a14:backgroundMark x1="15693" y1="75366" x2="25217" y2="73392"/>
                        <a14:backgroundMark x1="25217" y1="73392" x2="20313" y2="75936"/>
                        <a14:backgroundMark x1="20313" y1="75936" x2="30326" y2="74939"/>
                        <a14:backgroundMark x1="30326" y1="74939" x2="30394" y2="73046"/>
                        <a14:backgroundMark x1="43804" y1="42895" x2="44321" y2="40004"/>
                        <a14:backgroundMark x1="40856" y1="44442" x2="44973" y2="42712"/>
                        <a14:backgroundMark x1="45054" y1="39251" x2="41712" y2="45114"/>
                        <a14:backgroundMark x1="41712" y1="45114" x2="45380" y2="40717"/>
                        <a14:backgroundMark x1="45380" y1="40717" x2="45217" y2="42101"/>
                        <a14:backgroundMark x1="37228" y1="53461" x2="37391" y2="53950"/>
                        <a14:backgroundMark x1="36739" y1="53950" x2="36821" y2="54072"/>
                        <a14:backgroundMark x1="32446" y1="66429" x2="30272" y2="73168"/>
                        <a14:backgroundMark x1="30272" y1="73168" x2="31793" y2="68526"/>
                        <a14:backgroundMark x1="30720" y1="74572" x2="16264" y2="78888"/>
                        <a14:backgroundMark x1="16264" y1="78888" x2="26685" y2="75020"/>
                        <a14:backgroundMark x1="26685" y1="75020" x2="21916" y2="77056"/>
                        <a14:backgroundMark x1="21916" y1="77056" x2="26848" y2="75428"/>
                        <a14:backgroundMark x1="26848" y1="75428" x2="22364" y2="78156"/>
                        <a14:backgroundMark x1="22364" y1="78156" x2="17269" y2="77524"/>
                        <a14:backgroundMark x1="17269" y1="77524" x2="15677" y2="79754"/>
                        <a14:backgroundMark x1="22649" y1="76669" x2="17772" y2="76934"/>
                        <a14:backgroundMark x1="17772" y1="76934" x2="27704" y2="73208"/>
                        <a14:backgroundMark x1="27704" y1="73208" x2="23057" y2="76303"/>
                        <a14:backgroundMark x1="23057" y1="76303" x2="18030" y2="76954"/>
                        <a14:backgroundMark x1="15527" y1="79571" x2="14212" y2="80945"/>
                        <a14:backgroundMark x1="18030" y1="76954" x2="16172" y2="78896"/>
                        <a14:backgroundMark x1="12133" y1="84636" x2="11128" y2="86421"/>
                        <a14:backgroundMark x1="14212" y1="80945" x2="12306" y2="84329"/>
                        <a14:backgroundMark x1="11128" y1="86421" x2="11114" y2="86787"/>
                        <a14:backgroundMark x1="27758" y1="76303" x2="28736" y2="74328"/>
                        <a14:backgroundMark x1="72323" y1="61971" x2="73723" y2="77117"/>
                        <a14:backgroundMark x1="73723" y1="77117" x2="75571" y2="70338"/>
                        <a14:backgroundMark x1="75571" y1="70338" x2="73533" y2="63823"/>
                        <a14:backgroundMark x1="73533" y1="63823" x2="74470" y2="79214"/>
                        <a14:backgroundMark x1="74470" y1="79214" x2="74552" y2="64108"/>
                        <a14:backgroundMark x1="74552" y1="64108" x2="75380" y2="71702"/>
                        <a14:backgroundMark x1="75380" y1="71702" x2="74538" y2="64597"/>
                        <a14:backgroundMark x1="74538" y1="64597" x2="72826" y2="71621"/>
                        <a14:backgroundMark x1="72826" y1="71621" x2="72745" y2="66287"/>
                        <a14:backgroundMark x1="72160" y1="66164" x2="72826" y2="69992"/>
                        <a14:backgroundMark x1="55516" y1="9263" x2="60448" y2="9976"/>
                        <a14:backgroundMark x1="60448" y1="9976" x2="55802" y2="10871"/>
                        <a14:backgroundMark x1="55802" y1="10871" x2="65082" y2="17956"/>
                        <a14:backgroundMark x1="65082" y1="17956" x2="67011" y2="24613"/>
                        <a14:backgroundMark x1="67011" y1="24613" x2="66073" y2="44686"/>
                        <a14:backgroundMark x1="61780" y1="17529" x2="57649" y2="13823"/>
                        <a14:backgroundMark x1="57649" y1="13823" x2="61345" y2="18119"/>
                        <a14:backgroundMark x1="61345" y1="18119" x2="61454" y2="18139"/>
                        <a14:backgroundMark x1="60788" y1="14068" x2="55734" y2="14190"/>
                        <a14:backgroundMark x1="55734" y1="14190" x2="59307" y2="12093"/>
                        <a14:backgroundMark x1="55190" y1="13823" x2="59810" y2="15309"/>
                        <a14:backgroundMark x1="65408" y1="39007" x2="65938" y2="45949"/>
                        <a14:backgroundMark x1="65938" y1="45949" x2="66236" y2="45562"/>
                        <a14:backgroundMark x1="28832" y1="72353" x2="29076" y2="74206"/>
                        <a14:backgroundMark x1="29973" y1="76059" x2="29321" y2="72353"/>
                        <a14:backgroundMark x1="30149" y1="72964" x2="29239" y2="74572"/>
                        <a14:backgroundMark x1="25693" y1="76181" x2="29239" y2="75794"/>
                        <a14:backgroundMark x1="29239" y1="75794" x2="28410" y2="76425"/>
                        <a14:backgroundMark x1="25611" y1="76792" x2="30231" y2="76792"/>
                        <a14:backgroundMark x1="15965" y1="78400" x2="15068" y2="78766"/>
                        <a14:backgroundMark x1="65924" y1="45399" x2="65421" y2="40371"/>
                        <a14:backgroundMark x1="67948" y1="46967" x2="67704" y2="46213"/>
                        <a14:backgroundMark x1="67160" y1="45847" x2="67446" y2="45704"/>
                        <a14:backgroundMark x1="74063" y1="75183" x2="74063" y2="76669"/>
                        <a14:backgroundMark x1="15883" y1="78888" x2="11033" y2="84568"/>
                        <a14:backgroundMark x1="13668" y1="81107" x2="13587" y2="80497"/>
                        <a14:backgroundMark x1="15842" y1="78705" x2="15014" y2="79051"/>
                        <a14:backgroundMark x1="15136" y1="79397" x2="15489" y2="77830"/>
                        <a14:backgroundMark x1="12201" y1="80456" x2="11848" y2="82573"/>
                        <a14:backgroundMark x1="66005" y1="39536" x2="67500" y2="47659"/>
                        <a14:backgroundMark x1="67500" y1="47659" x2="66236" y2="39902"/>
                        <a14:backgroundMark x1="53696" y1="14251" x2="53696" y2="14251"/>
                        <a14:backgroundMark x1="52989" y1="14434" x2="54280" y2="14251"/>
                        <a14:backgroundMark x1="54511" y1="14251" x2="52636" y2="14251"/>
                        <a14:backgroundMark x1="73967" y1="77484" x2="74198" y2="77993"/>
                        <a14:backgroundMark x1="73505" y1="76242" x2="74783" y2="81861"/>
                        <a14:backgroundMark x1="74905" y1="77830" x2="74783" y2="82044"/>
                        <a14:backgroundMark x1="73845" y1="76588" x2="75258" y2="81698"/>
                        <a14:backgroundMark x1="65177" y1="38498" x2="65883" y2="46702"/>
                        <a14:backgroundMark x1="65883" y1="46702" x2="64823" y2="45521"/>
                        <a14:backgroundMark x1="65299" y1="45338" x2="67405" y2="47455"/>
                        <a14:backgroundMark x1="65177" y1="40248" x2="65883" y2="40248"/>
                        <a14:backgroundMark x1="64592" y1="42712" x2="64592" y2="42712"/>
                        <a14:backgroundMark x1="65408" y1="42875" x2="64715" y2="41470"/>
                        <a14:backgroundMark x1="64823" y1="45155" x2="64823" y2="41999"/>
                        <a14:backgroundMark x1="36576" y1="54296" x2="30951" y2="72374"/>
                        <a14:backgroundMark x1="54049" y1="13721" x2="54864" y2="14434"/>
                        <a14:backgroundMark x1="53465" y1="14251" x2="53927" y2="14251"/>
                        <a14:backgroundMark x1="15951" y1="77993" x2="14307" y2="79235"/>
                        <a14:backgroundMark x1="12867" y1="82634" x2="13043" y2="82329"/>
                        <a14:backgroundMark x1="12745" y1="82899" x2="10761" y2="87948"/>
                      </a14:backgroundRemoval>
                    </a14:imgEffect>
                  </a14:imgLayer>
                </a14:imgProps>
              </a:ext>
            </a:extLst>
          </a:blip>
          <a:srcRect l="29756" t="11473" r="18991"/>
          <a:stretch/>
        </p:blipFill>
        <p:spPr>
          <a:xfrm>
            <a:off x="-1" y="15240"/>
            <a:ext cx="5821681" cy="6711006"/>
          </a:xfrm>
          <a:prstGeom prst="rect">
            <a:avLst/>
          </a:prstGeom>
        </p:spPr>
      </p:pic>
      <p:sp>
        <p:nvSpPr>
          <p:cNvPr id="5" name="Text Placeholder 3">
            <a:extLst>
              <a:ext uri="{FF2B5EF4-FFF2-40B4-BE49-F238E27FC236}">
                <a16:creationId xmlns:a16="http://schemas.microsoft.com/office/drawing/2014/main" id="{6517D324-F0B1-4EE4-BE36-6CD3D3A097D9}"/>
              </a:ext>
            </a:extLst>
          </p:cNvPr>
          <p:cNvSpPr txBox="1">
            <a:spLocks/>
          </p:cNvSpPr>
          <p:nvPr/>
        </p:nvSpPr>
        <p:spPr>
          <a:xfrm>
            <a:off x="5949387" y="1368408"/>
            <a:ext cx="6089169" cy="534259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en-US" sz="2600" dirty="0"/>
              <a:t>A part-time job, usually on-campus, that is federally funded</a:t>
            </a:r>
          </a:p>
          <a:p>
            <a:pPr marL="457200" indent="-457200"/>
            <a:r>
              <a:rPr lang="en-US" sz="2600" dirty="0"/>
              <a:t>Positions are usually flexible with class schedules</a:t>
            </a:r>
          </a:p>
          <a:p>
            <a:pPr marL="457200" indent="-457200"/>
            <a:r>
              <a:rPr lang="en-US" sz="2600" dirty="0"/>
              <a:t>Not all students qualify. If they do, an amount will be included in the offer letter</a:t>
            </a:r>
          </a:p>
          <a:p>
            <a:pPr marL="457200" indent="-457200"/>
            <a:r>
              <a:rPr lang="en-US" sz="2600" dirty="0"/>
              <a:t>Students must apply for work-study jobs</a:t>
            </a:r>
          </a:p>
          <a:p>
            <a:pPr marL="457200" indent="-457200"/>
            <a:r>
              <a:rPr lang="en-US" sz="2600" dirty="0"/>
              <a:t>Earning does not go against aid for future years in college</a:t>
            </a:r>
          </a:p>
          <a:p>
            <a:pPr marL="457200" indent="-457200"/>
            <a:r>
              <a:rPr lang="en-US" sz="2600" dirty="0"/>
              <a:t>Other benefits</a:t>
            </a:r>
          </a:p>
        </p:txBody>
      </p:sp>
      <p:sp>
        <p:nvSpPr>
          <p:cNvPr id="4" name="Title 1">
            <a:extLst>
              <a:ext uri="{FF2B5EF4-FFF2-40B4-BE49-F238E27FC236}">
                <a16:creationId xmlns:a16="http://schemas.microsoft.com/office/drawing/2014/main" id="{68FD3071-9482-41C9-9D8D-61F57E869DF5}"/>
              </a:ext>
            </a:extLst>
          </p:cNvPr>
          <p:cNvSpPr>
            <a:spLocks noGrp="1"/>
          </p:cNvSpPr>
          <p:nvPr>
            <p:ph type="title"/>
          </p:nvPr>
        </p:nvSpPr>
        <p:spPr>
          <a:xfrm>
            <a:off x="5949387" y="0"/>
            <a:ext cx="6089169" cy="1600200"/>
          </a:xfrm>
        </p:spPr>
        <p:txBody>
          <a:bodyPr anchor="ctr">
            <a:normAutofit/>
          </a:bodyPr>
          <a:lstStyle/>
          <a:p>
            <a:r>
              <a:rPr lang="en-US" sz="4400" dirty="0">
                <a:solidFill>
                  <a:srgbClr val="FFC845"/>
                </a:solidFill>
              </a:rPr>
              <a:t>What is work-study?</a:t>
            </a:r>
            <a:endParaRPr lang="en-US" sz="2800" dirty="0">
              <a:solidFill>
                <a:srgbClr val="FFC845"/>
              </a:solidFill>
            </a:endParaRPr>
          </a:p>
        </p:txBody>
      </p:sp>
    </p:spTree>
    <p:extLst>
      <p:ext uri="{BB962C8B-B14F-4D97-AF65-F5344CB8AC3E}">
        <p14:creationId xmlns:p14="http://schemas.microsoft.com/office/powerpoint/2010/main" val="5329193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2042D24-C931-485E-ABC3-97D9E580836F}"/>
              </a:ext>
            </a:extLst>
          </p:cNvPr>
          <p:cNvSpPr txBox="1"/>
          <p:nvPr/>
        </p:nvSpPr>
        <p:spPr>
          <a:xfrm>
            <a:off x="11081617" y="3663857"/>
            <a:ext cx="1069848" cy="584775"/>
          </a:xfrm>
          <a:prstGeom prst="rect">
            <a:avLst/>
          </a:prstGeom>
          <a:noFill/>
        </p:spPr>
        <p:txBody>
          <a:bodyPr wrap="square" rtlCol="0">
            <a:spAutoFit/>
          </a:bodyPr>
          <a:lstStyle/>
          <a:p>
            <a:pPr algn="ctr"/>
            <a:r>
              <a:rPr lang="en-US" sz="1600" b="1" dirty="0">
                <a:latin typeface="AvantGarde Bk BT" panose="020B0402020202020204" pitchFamily="34" charset="0"/>
              </a:rPr>
              <a:t>1</a:t>
            </a:r>
            <a:r>
              <a:rPr lang="en-US" sz="1600" b="1" baseline="30000" dirty="0">
                <a:latin typeface="AvantGarde Bk BT" panose="020B0402020202020204" pitchFamily="34" charset="0"/>
              </a:rPr>
              <a:t>st</a:t>
            </a:r>
            <a:r>
              <a:rPr lang="en-US" sz="1600" b="1" dirty="0">
                <a:latin typeface="AvantGarde Bk BT" panose="020B0402020202020204" pitchFamily="34" charset="0"/>
              </a:rPr>
              <a:t> DAY OF COLLEGE</a:t>
            </a:r>
          </a:p>
        </p:txBody>
      </p:sp>
      <p:sp>
        <p:nvSpPr>
          <p:cNvPr id="15" name="TextBox 14">
            <a:extLst>
              <a:ext uri="{FF2B5EF4-FFF2-40B4-BE49-F238E27FC236}">
                <a16:creationId xmlns:a16="http://schemas.microsoft.com/office/drawing/2014/main" id="{7D6C03E4-4E15-4BDF-AA57-65E8D24E6793}"/>
              </a:ext>
            </a:extLst>
          </p:cNvPr>
          <p:cNvSpPr txBox="1"/>
          <p:nvPr/>
        </p:nvSpPr>
        <p:spPr>
          <a:xfrm>
            <a:off x="8348524" y="5778207"/>
            <a:ext cx="3136057" cy="553998"/>
          </a:xfrm>
          <a:prstGeom prst="rect">
            <a:avLst/>
          </a:prstGeom>
          <a:noFill/>
        </p:spPr>
        <p:txBody>
          <a:bodyPr wrap="square" rtlCol="0">
            <a:spAutoFit/>
          </a:bodyPr>
          <a:lstStyle/>
          <a:p>
            <a:pPr algn="ctr"/>
            <a:r>
              <a:rPr lang="en-US" sz="1600" dirty="0"/>
              <a:t>Aid is disbursed to the college</a:t>
            </a:r>
          </a:p>
          <a:p>
            <a:pPr algn="ctr"/>
            <a:r>
              <a:rPr lang="en-US" sz="1400" dirty="0"/>
              <a:t>(happens each term or semester)</a:t>
            </a:r>
          </a:p>
        </p:txBody>
      </p:sp>
      <p:pic>
        <p:nvPicPr>
          <p:cNvPr id="17" name="Picture 16" descr="Cutout image of a female student holding her school supplies.">
            <a:extLst>
              <a:ext uri="{FF2B5EF4-FFF2-40B4-BE49-F238E27FC236}">
                <a16:creationId xmlns:a16="http://schemas.microsoft.com/office/drawing/2014/main" id="{B9EF9F74-423A-4856-9BB0-BD63B543BA1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6958" r="26635"/>
          <a:stretch/>
        </p:blipFill>
        <p:spPr>
          <a:xfrm>
            <a:off x="9045757" y="4122655"/>
            <a:ext cx="2035860" cy="1536167"/>
          </a:xfrm>
          <a:prstGeom prst="rect">
            <a:avLst/>
          </a:prstGeom>
        </p:spPr>
      </p:pic>
      <p:sp>
        <p:nvSpPr>
          <p:cNvPr id="26" name="Minus Sign 25">
            <a:extLst>
              <a:ext uri="{FF2B5EF4-FFF2-40B4-BE49-F238E27FC236}">
                <a16:creationId xmlns:a16="http://schemas.microsoft.com/office/drawing/2014/main" id="{15232D41-4266-49C5-BD7C-D8DDFE90B8FB}"/>
              </a:ext>
              <a:ext uri="{C183D7F6-B498-43B3-948B-1728B52AA6E4}">
                <adec:decorative xmlns:adec="http://schemas.microsoft.com/office/drawing/2017/decorative" val="1"/>
              </a:ext>
            </a:extLst>
          </p:cNvPr>
          <p:cNvSpPr/>
          <p:nvPr/>
        </p:nvSpPr>
        <p:spPr>
          <a:xfrm rot="5400000">
            <a:off x="9812407" y="4007737"/>
            <a:ext cx="214042" cy="92193"/>
          </a:xfrm>
          <a:prstGeom prst="mathMin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5BDC118-CCAA-4F5C-AA60-B0F98C812C56}"/>
              </a:ext>
            </a:extLst>
          </p:cNvPr>
          <p:cNvSpPr txBox="1"/>
          <p:nvPr/>
        </p:nvSpPr>
        <p:spPr>
          <a:xfrm>
            <a:off x="7594508" y="1496937"/>
            <a:ext cx="2425791" cy="800219"/>
          </a:xfrm>
          <a:prstGeom prst="rect">
            <a:avLst/>
          </a:prstGeom>
          <a:noFill/>
        </p:spPr>
        <p:txBody>
          <a:bodyPr wrap="square" rtlCol="0">
            <a:spAutoFit/>
          </a:bodyPr>
          <a:lstStyle/>
          <a:p>
            <a:pPr algn="ctr"/>
            <a:r>
              <a:rPr lang="en-US" sz="1600" dirty="0"/>
              <a:t>If eligible for Work-Study, apply for jobs on campus</a:t>
            </a:r>
          </a:p>
          <a:p>
            <a:pPr algn="ctr"/>
            <a:r>
              <a:rPr lang="en-US" sz="1400" dirty="0"/>
              <a:t>(Summer/Year-Round)</a:t>
            </a:r>
          </a:p>
        </p:txBody>
      </p:sp>
      <p:pic>
        <p:nvPicPr>
          <p:cNvPr id="3" name="Picture 2" descr="Cutout image of a girl holding books">
            <a:extLst>
              <a:ext uri="{FF2B5EF4-FFF2-40B4-BE49-F238E27FC236}">
                <a16:creationId xmlns:a16="http://schemas.microsoft.com/office/drawing/2014/main" id="{EC52ED5A-D138-49E6-AAE5-B764EB7DCBA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96" b="99593" l="10000" r="90000">
                        <a14:foregroundMark x1="36712" y1="55273" x2="41790" y2="45196"/>
                        <a14:foregroundMark x1="46644" y1="39068" x2="46848" y2="24084"/>
                        <a14:foregroundMark x1="46848" y1="24084" x2="49334" y2="18160"/>
                        <a14:foregroundMark x1="49334" y1="18160" x2="53682" y2="13986"/>
                        <a14:foregroundMark x1="61739" y1="19137" x2="64443" y2="40859"/>
                        <a14:foregroundMark x1="67267" y1="48019" x2="69606" y2="53950"/>
                        <a14:foregroundMark x1="69606" y1="53950" x2="72627" y2="69043"/>
                        <a14:foregroundMark x1="75245" y1="82125" x2="80122" y2="84100"/>
                        <a14:foregroundMark x1="80122" y1="84100" x2="76304" y2="97394"/>
                        <a14:foregroundMark x1="76304" y1="97394" x2="62405" y2="99898"/>
                        <a14:foregroundMark x1="62405" y1="99898" x2="14592" y2="98901"/>
                        <a14:foregroundMark x1="14592" y1="98901" x2="11182" y2="93994"/>
                        <a14:foregroundMark x1="11182" y1="93994" x2="11293" y2="87446"/>
                        <a14:foregroundMark x1="33695" y1="64581" x2="36508" y2="57858"/>
                        <a14:foregroundMark x1="36508" y1="57858" x2="36671" y2="55016"/>
                        <a14:foregroundMark x1="67663" y1="76527" x2="67283" y2="68669"/>
                        <a14:foregroundMark x1="67283" y1="68669" x2="64293" y2="62602"/>
                        <a14:foregroundMark x1="64293" y1="62602" x2="58560" y2="66511"/>
                        <a14:foregroundMark x1="58560" y1="66511" x2="55571" y2="75204"/>
                        <a14:foregroundMark x1="55571" y1="75204" x2="56291" y2="84406"/>
                        <a14:foregroundMark x1="56291" y1="84406" x2="60421" y2="89923"/>
                        <a14:foregroundMark x1="60421" y1="89923" x2="65842" y2="85993"/>
                        <a14:foregroundMark x1="65842" y1="85993" x2="69158" y2="79845"/>
                        <a14:foregroundMark x1="69158" y1="79845" x2="69158" y2="71539"/>
                        <a14:foregroundMark x1="69158" y1="71539" x2="68696" y2="69564"/>
                        <a14:foregroundMark x1="57745" y1="81942" x2="57745" y2="81942"/>
                        <a14:foregroundMark x1="60571" y1="19320" x2="62120" y2="22414"/>
                        <a14:foregroundMark x1="59796" y1="59121" x2="62894" y2="30151"/>
                        <a14:foregroundMark x1="62894" y1="30151" x2="62894" y2="30151"/>
                        <a14:foregroundMark x1="62378" y1="57777" x2="62378" y2="57777"/>
                        <a14:foregroundMark x1="58383" y1="45806" x2="62120" y2="36910"/>
                        <a14:foregroundMark x1="62120" y1="36910" x2="62120" y2="36910"/>
                        <a14:foregroundMark x1="59796" y1="42325" x2="62065" y2="35871"/>
                        <a14:foregroundMark x1="62065" y1="35871" x2="62867" y2="28705"/>
                        <a14:foregroundMark x1="62867" y1="28705" x2="61807" y2="21071"/>
                        <a14:foregroundMark x1="61807" y1="21071" x2="56685" y2="19707"/>
                        <a14:foregroundMark x1="56685" y1="19707" x2="52785" y2="24817"/>
                        <a14:foregroundMark x1="52785" y1="24817" x2="52065" y2="33001"/>
                        <a14:foregroundMark x1="52065" y1="33001" x2="53505" y2="41124"/>
                        <a14:foregroundMark x1="53505" y1="41124" x2="58302" y2="44259"/>
                        <a14:foregroundMark x1="58302" y1="44259" x2="60829" y2="40187"/>
                        <a14:foregroundMark x1="61739" y1="26079" x2="56807" y2="26283"/>
                        <a14:foregroundMark x1="56807" y1="26283" x2="52446" y2="30639"/>
                        <a14:foregroundMark x1="52446" y1="30639" x2="52812" y2="38498"/>
                        <a14:foregroundMark x1="52812" y1="38498" x2="55598" y2="44564"/>
                        <a14:foregroundMark x1="55598" y1="44564" x2="60571" y2="43526"/>
                        <a14:foregroundMark x1="60571" y1="43526" x2="61345" y2="26466"/>
                        <a14:foregroundMark x1="30910" y1="81555" x2="26372" y2="79031"/>
                        <a14:foregroundMark x1="26372" y1="79031" x2="21712" y2="79031"/>
                        <a14:foregroundMark x1="21712" y1="79031" x2="16209" y2="81352"/>
                        <a14:foregroundMark x1="16209" y1="81352" x2="13193" y2="88070"/>
                        <a14:foregroundMark x1="13193" y1="88070" x2="12473" y2="95236"/>
                        <a14:foregroundMark x1="12473" y1="95236" x2="17065" y2="98514"/>
                        <a14:foregroundMark x1="17065" y1="98514" x2="22215" y2="98046"/>
                        <a14:foregroundMark x1="22215" y1="98046" x2="27813" y2="85953"/>
                        <a14:foregroundMark x1="27813" y1="85953" x2="32772" y2="82003"/>
                        <a14:foregroundMark x1="32772" y1="82003" x2="37106" y2="80782"/>
                        <a14:foregroundMark x1="59416" y1="98738" x2="64063" y2="99898"/>
                        <a14:foregroundMark x1="64063" y1="99898" x2="71766" y2="99593"/>
                        <a14:foregroundMark x1="71766" y1="99593" x2="75747" y2="95888"/>
                        <a14:foregroundMark x1="75747" y1="95888" x2="75095" y2="88966"/>
                        <a14:foregroundMark x1="75095" y1="88966" x2="65245" y2="71295"/>
                        <a14:foregroundMark x1="65245" y1="71295" x2="60217" y2="71112"/>
                        <a14:foregroundMark x1="60217" y1="71112" x2="54103" y2="73392"/>
                        <a14:foregroundMark x1="54103" y1="73392" x2="50598" y2="80069"/>
                        <a14:foregroundMark x1="50598" y1="80069" x2="50516" y2="89047"/>
                        <a14:foregroundMark x1="50516" y1="89047" x2="55340" y2="95725"/>
                        <a14:foregroundMark x1="55340" y1="95725" x2="59796" y2="97781"/>
                        <a14:foregroundMark x1="63152" y1="78257" x2="63804" y2="81739"/>
                        <a14:foregroundMark x1="64063" y1="92182" x2="68315" y2="97394"/>
                        <a14:foregroundMark x1="68315" y1="97394" x2="68315" y2="97394"/>
                        <a14:foregroundMark x1="57745" y1="32655" x2="55027" y2="32471"/>
                        <a14:foregroundMark x1="64959" y1="89862" x2="70380" y2="94483"/>
                        <a14:foregroundMark x1="70380" y1="94483" x2="70380" y2="94483"/>
                        <a14:foregroundMark x1="15883" y1="80008" x2="12378" y2="84935"/>
                        <a14:foregroundMark x1="12378" y1="84935" x2="12595" y2="85057"/>
                        <a14:backgroundMark x1="20856" y1="17386" x2="26522" y2="18750"/>
                        <a14:backgroundMark x1="26522" y1="18750" x2="23736" y2="25509"/>
                        <a14:backgroundMark x1="23736" y1="25509" x2="26250" y2="32471"/>
                        <a14:backgroundMark x1="26250" y1="32471" x2="23845" y2="39495"/>
                        <a14:backgroundMark x1="23845" y1="39495" x2="27840" y2="47923"/>
                        <a14:backgroundMark x1="27840" y1="47923" x2="24823" y2="54296"/>
                        <a14:backgroundMark x1="24823" y1="54296" x2="28465" y2="61767"/>
                        <a14:backgroundMark x1="28465" y1="61767" x2="23247" y2="63844"/>
                        <a14:backgroundMark x1="23247" y1="63844" x2="19171" y2="67875"/>
                        <a14:backgroundMark x1="19171" y1="67875" x2="24185" y2="71498"/>
                        <a14:backgroundMark x1="24185" y1="71498" x2="27038" y2="71498"/>
                        <a14:backgroundMark x1="15693" y1="75366" x2="25217" y2="73392"/>
                        <a14:backgroundMark x1="25217" y1="73392" x2="20313" y2="75936"/>
                        <a14:backgroundMark x1="20313" y1="75936" x2="30326" y2="74939"/>
                        <a14:backgroundMark x1="30326" y1="74939" x2="30394" y2="73046"/>
                        <a14:backgroundMark x1="43804" y1="42895" x2="44321" y2="40004"/>
                        <a14:backgroundMark x1="40856" y1="44442" x2="44973" y2="42712"/>
                        <a14:backgroundMark x1="45054" y1="39251" x2="41712" y2="45114"/>
                        <a14:backgroundMark x1="41712" y1="45114" x2="45380" y2="40717"/>
                        <a14:backgroundMark x1="45380" y1="40717" x2="45217" y2="42101"/>
                        <a14:backgroundMark x1="37228" y1="53461" x2="37391" y2="53950"/>
                        <a14:backgroundMark x1="36739" y1="53950" x2="36821" y2="54072"/>
                        <a14:backgroundMark x1="32446" y1="66429" x2="30272" y2="73168"/>
                        <a14:backgroundMark x1="30272" y1="73168" x2="31793" y2="68526"/>
                        <a14:backgroundMark x1="30720" y1="74572" x2="16264" y2="78888"/>
                        <a14:backgroundMark x1="16264" y1="78888" x2="26685" y2="75020"/>
                        <a14:backgroundMark x1="26685" y1="75020" x2="21916" y2="77056"/>
                        <a14:backgroundMark x1="21916" y1="77056" x2="26848" y2="75428"/>
                        <a14:backgroundMark x1="26848" y1="75428" x2="22364" y2="78156"/>
                        <a14:backgroundMark x1="22364" y1="78156" x2="17269" y2="77524"/>
                        <a14:backgroundMark x1="17269" y1="77524" x2="15677" y2="79754"/>
                        <a14:backgroundMark x1="22649" y1="76669" x2="17772" y2="76934"/>
                        <a14:backgroundMark x1="17772" y1="76934" x2="27704" y2="73208"/>
                        <a14:backgroundMark x1="27704" y1="73208" x2="23057" y2="76303"/>
                        <a14:backgroundMark x1="23057" y1="76303" x2="18030" y2="76954"/>
                        <a14:backgroundMark x1="15527" y1="79571" x2="14212" y2="80945"/>
                        <a14:backgroundMark x1="18030" y1="76954" x2="16172" y2="78896"/>
                        <a14:backgroundMark x1="12133" y1="84636" x2="11128" y2="86421"/>
                        <a14:backgroundMark x1="14212" y1="80945" x2="12306" y2="84329"/>
                        <a14:backgroundMark x1="11128" y1="86421" x2="11114" y2="86787"/>
                        <a14:backgroundMark x1="27758" y1="76303" x2="28736" y2="74328"/>
                        <a14:backgroundMark x1="72323" y1="61971" x2="73723" y2="77117"/>
                        <a14:backgroundMark x1="73723" y1="77117" x2="75571" y2="70338"/>
                        <a14:backgroundMark x1="75571" y1="70338" x2="73533" y2="63823"/>
                        <a14:backgroundMark x1="73533" y1="63823" x2="74470" y2="79214"/>
                        <a14:backgroundMark x1="74470" y1="79214" x2="74552" y2="64108"/>
                        <a14:backgroundMark x1="74552" y1="64108" x2="75380" y2="71702"/>
                        <a14:backgroundMark x1="75380" y1="71702" x2="74538" y2="64597"/>
                        <a14:backgroundMark x1="74538" y1="64597" x2="72826" y2="71621"/>
                        <a14:backgroundMark x1="72826" y1="71621" x2="72745" y2="66287"/>
                        <a14:backgroundMark x1="72160" y1="66164" x2="72826" y2="69992"/>
                        <a14:backgroundMark x1="55516" y1="9263" x2="60448" y2="9976"/>
                        <a14:backgroundMark x1="60448" y1="9976" x2="55802" y2="10871"/>
                        <a14:backgroundMark x1="55802" y1="10871" x2="65082" y2="17956"/>
                        <a14:backgroundMark x1="65082" y1="17956" x2="67011" y2="24613"/>
                        <a14:backgroundMark x1="67011" y1="24613" x2="66073" y2="44686"/>
                        <a14:backgroundMark x1="61780" y1="17529" x2="57649" y2="13823"/>
                        <a14:backgroundMark x1="57649" y1="13823" x2="61345" y2="18119"/>
                        <a14:backgroundMark x1="61345" y1="18119" x2="61454" y2="18139"/>
                        <a14:backgroundMark x1="60788" y1="14068" x2="55734" y2="14190"/>
                        <a14:backgroundMark x1="55734" y1="14190" x2="59307" y2="12093"/>
                        <a14:backgroundMark x1="55190" y1="13823" x2="59810" y2="15309"/>
                        <a14:backgroundMark x1="65408" y1="39007" x2="65938" y2="45949"/>
                        <a14:backgroundMark x1="65938" y1="45949" x2="66236" y2="45562"/>
                        <a14:backgroundMark x1="28832" y1="72353" x2="29076" y2="74206"/>
                        <a14:backgroundMark x1="29973" y1="76059" x2="29321" y2="72353"/>
                        <a14:backgroundMark x1="30149" y1="72964" x2="29239" y2="74572"/>
                        <a14:backgroundMark x1="25693" y1="76181" x2="29239" y2="75794"/>
                        <a14:backgroundMark x1="29239" y1="75794" x2="28410" y2="76425"/>
                        <a14:backgroundMark x1="25611" y1="76792" x2="30231" y2="76792"/>
                        <a14:backgroundMark x1="15965" y1="78400" x2="15068" y2="78766"/>
                        <a14:backgroundMark x1="65924" y1="45399" x2="65421" y2="40371"/>
                        <a14:backgroundMark x1="67948" y1="46967" x2="67704" y2="46213"/>
                        <a14:backgroundMark x1="67160" y1="45847" x2="67446" y2="45704"/>
                        <a14:backgroundMark x1="74063" y1="75183" x2="74063" y2="76669"/>
                        <a14:backgroundMark x1="15883" y1="78888" x2="11033" y2="84568"/>
                        <a14:backgroundMark x1="13668" y1="81107" x2="13587" y2="80497"/>
                        <a14:backgroundMark x1="15842" y1="78705" x2="15014" y2="79051"/>
                        <a14:backgroundMark x1="15136" y1="79397" x2="15489" y2="77830"/>
                        <a14:backgroundMark x1="12201" y1="80456" x2="11848" y2="82573"/>
                        <a14:backgroundMark x1="66005" y1="39536" x2="67500" y2="47659"/>
                        <a14:backgroundMark x1="67500" y1="47659" x2="66236" y2="39902"/>
                        <a14:backgroundMark x1="53696" y1="14251" x2="53696" y2="14251"/>
                        <a14:backgroundMark x1="52989" y1="14434" x2="54280" y2="14251"/>
                        <a14:backgroundMark x1="54511" y1="14251" x2="52636" y2="14251"/>
                        <a14:backgroundMark x1="73967" y1="77484" x2="74198" y2="77993"/>
                        <a14:backgroundMark x1="73505" y1="76242" x2="74783" y2="81861"/>
                        <a14:backgroundMark x1="74905" y1="77830" x2="74783" y2="82044"/>
                        <a14:backgroundMark x1="73845" y1="76588" x2="75258" y2="81698"/>
                        <a14:backgroundMark x1="65177" y1="38498" x2="65883" y2="46702"/>
                        <a14:backgroundMark x1="65883" y1="46702" x2="64823" y2="45521"/>
                        <a14:backgroundMark x1="65299" y1="45338" x2="67405" y2="47455"/>
                        <a14:backgroundMark x1="65177" y1="40248" x2="65883" y2="40248"/>
                        <a14:backgroundMark x1="64592" y1="42712" x2="64592" y2="42712"/>
                        <a14:backgroundMark x1="65408" y1="42875" x2="64715" y2="41470"/>
                        <a14:backgroundMark x1="64823" y1="45155" x2="64823" y2="41999"/>
                        <a14:backgroundMark x1="36576" y1="54296" x2="30951" y2="72374"/>
                        <a14:backgroundMark x1="54049" y1="13721" x2="54864" y2="14434"/>
                        <a14:backgroundMark x1="53465" y1="14251" x2="53927" y2="14251"/>
                        <a14:backgroundMark x1="15951" y1="77993" x2="14307" y2="79235"/>
                        <a14:backgroundMark x1="12867" y1="82634" x2="13043" y2="82329"/>
                        <a14:backgroundMark x1="12745" y1="82899" x2="10761" y2="87948"/>
                      </a14:backgroundRemoval>
                    </a14:imgEffect>
                  </a14:imgLayer>
                </a14:imgProps>
              </a:ext>
            </a:extLst>
          </a:blip>
          <a:srcRect l="9156" t="9635" r="18991"/>
          <a:stretch/>
        </p:blipFill>
        <p:spPr>
          <a:xfrm>
            <a:off x="7828493" y="2303535"/>
            <a:ext cx="1957819" cy="1643277"/>
          </a:xfrm>
          <a:prstGeom prst="rect">
            <a:avLst/>
          </a:prstGeom>
        </p:spPr>
      </p:pic>
      <p:sp>
        <p:nvSpPr>
          <p:cNvPr id="25" name="Minus Sign 24">
            <a:extLst>
              <a:ext uri="{FF2B5EF4-FFF2-40B4-BE49-F238E27FC236}">
                <a16:creationId xmlns:a16="http://schemas.microsoft.com/office/drawing/2014/main" id="{6321FECD-A3FA-491F-B178-241E3BFF5A13}"/>
              </a:ext>
              <a:ext uri="{C183D7F6-B498-43B3-948B-1728B52AA6E4}">
                <adec:decorative xmlns:adec="http://schemas.microsoft.com/office/drawing/2017/decorative" val="1"/>
              </a:ext>
            </a:extLst>
          </p:cNvPr>
          <p:cNvSpPr/>
          <p:nvPr/>
        </p:nvSpPr>
        <p:spPr>
          <a:xfrm rot="5400000">
            <a:off x="8908726" y="4002005"/>
            <a:ext cx="214042" cy="92193"/>
          </a:xfrm>
          <a:prstGeom prst="mathMin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F01D7AD-5F1C-40DD-917E-B7D3F0725839}"/>
              </a:ext>
            </a:extLst>
          </p:cNvPr>
          <p:cNvSpPr txBox="1"/>
          <p:nvPr/>
        </p:nvSpPr>
        <p:spPr>
          <a:xfrm>
            <a:off x="5109674" y="5619453"/>
            <a:ext cx="2272216" cy="1046440"/>
          </a:xfrm>
          <a:prstGeom prst="rect">
            <a:avLst/>
          </a:prstGeom>
          <a:noFill/>
        </p:spPr>
        <p:txBody>
          <a:bodyPr wrap="square" rtlCol="0">
            <a:spAutoFit/>
          </a:bodyPr>
          <a:lstStyle/>
          <a:p>
            <a:pPr algn="ctr"/>
            <a:r>
              <a:rPr lang="en-US" sz="1600" dirty="0"/>
              <a:t>Complete entrance counseling &amp; sign Master Promissory Note</a:t>
            </a:r>
          </a:p>
          <a:p>
            <a:pPr algn="ctr"/>
            <a:r>
              <a:rPr lang="en-US" sz="1400" dirty="0"/>
              <a:t>(Federal Loans only)</a:t>
            </a:r>
          </a:p>
        </p:txBody>
      </p:sp>
      <p:pic>
        <p:nvPicPr>
          <p:cNvPr id="11" name="Picture 10" descr="Cutout image of a girl holding books">
            <a:extLst>
              <a:ext uri="{FF2B5EF4-FFF2-40B4-BE49-F238E27FC236}">
                <a16:creationId xmlns:a16="http://schemas.microsoft.com/office/drawing/2014/main" id="{9FC0AAB6-3F3D-414F-BC53-1B8DE7BD4FD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343" r="13107"/>
          <a:stretch/>
        </p:blipFill>
        <p:spPr>
          <a:xfrm>
            <a:off x="5569528" y="4109060"/>
            <a:ext cx="1490064" cy="1470593"/>
          </a:xfrm>
          <a:prstGeom prst="rect">
            <a:avLst/>
          </a:prstGeom>
        </p:spPr>
      </p:pic>
      <p:sp>
        <p:nvSpPr>
          <p:cNvPr id="24" name="Minus Sign 23">
            <a:extLst>
              <a:ext uri="{FF2B5EF4-FFF2-40B4-BE49-F238E27FC236}">
                <a16:creationId xmlns:a16="http://schemas.microsoft.com/office/drawing/2014/main" id="{10F1B681-DE28-4939-A1B8-D20D47DA1A09}"/>
              </a:ext>
              <a:ext uri="{C183D7F6-B498-43B3-948B-1728B52AA6E4}">
                <adec:decorative xmlns:adec="http://schemas.microsoft.com/office/drawing/2017/decorative" val="1"/>
              </a:ext>
            </a:extLst>
          </p:cNvPr>
          <p:cNvSpPr/>
          <p:nvPr/>
        </p:nvSpPr>
        <p:spPr>
          <a:xfrm rot="5400000">
            <a:off x="6035075" y="3996533"/>
            <a:ext cx="214042" cy="92193"/>
          </a:xfrm>
          <a:prstGeom prst="mathMin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8F40B801-E84E-4852-822E-D46C5C5DACDE}"/>
              </a:ext>
            </a:extLst>
          </p:cNvPr>
          <p:cNvSpPr txBox="1"/>
          <p:nvPr/>
        </p:nvSpPr>
        <p:spPr>
          <a:xfrm>
            <a:off x="3833618" y="1528430"/>
            <a:ext cx="2675250" cy="1015663"/>
          </a:xfrm>
          <a:prstGeom prst="rect">
            <a:avLst/>
          </a:prstGeom>
          <a:noFill/>
        </p:spPr>
        <p:txBody>
          <a:bodyPr wrap="square" rtlCol="0">
            <a:spAutoFit/>
          </a:bodyPr>
          <a:lstStyle/>
          <a:p>
            <a:pPr algn="ctr"/>
            <a:r>
              <a:rPr lang="en-US" sz="1600" dirty="0"/>
              <a:t>Receive, complete, and return offer letter</a:t>
            </a:r>
          </a:p>
          <a:p>
            <a:pPr algn="ctr"/>
            <a:r>
              <a:rPr lang="en-US" sz="1400" dirty="0"/>
              <a:t>(Winter/Spring)</a:t>
            </a:r>
          </a:p>
          <a:p>
            <a:pPr algn="ctr"/>
            <a:endParaRPr lang="en-US" sz="1400" dirty="0"/>
          </a:p>
        </p:txBody>
      </p:sp>
      <p:pic>
        <p:nvPicPr>
          <p:cNvPr id="20" name="Picture 19" descr="Cutout image of a girl holding books.">
            <a:extLst>
              <a:ext uri="{FF2B5EF4-FFF2-40B4-BE49-F238E27FC236}">
                <a16:creationId xmlns:a16="http://schemas.microsoft.com/office/drawing/2014/main" id="{200C3217-EEFC-4159-8104-06812A7AB54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9265" t="19827"/>
          <a:stretch/>
        </p:blipFill>
        <p:spPr>
          <a:xfrm>
            <a:off x="4399785" y="2297156"/>
            <a:ext cx="1544276" cy="1628637"/>
          </a:xfrm>
          <a:prstGeom prst="rect">
            <a:avLst/>
          </a:prstGeom>
        </p:spPr>
      </p:pic>
      <p:sp>
        <p:nvSpPr>
          <p:cNvPr id="23" name="Minus Sign 22">
            <a:extLst>
              <a:ext uri="{FF2B5EF4-FFF2-40B4-BE49-F238E27FC236}">
                <a16:creationId xmlns:a16="http://schemas.microsoft.com/office/drawing/2014/main" id="{C33E6793-D001-4915-ADA7-9E7A8151845A}"/>
              </a:ext>
              <a:ext uri="{C183D7F6-B498-43B3-948B-1728B52AA6E4}">
                <adec:decorative xmlns:adec="http://schemas.microsoft.com/office/drawing/2017/decorative" val="1"/>
              </a:ext>
            </a:extLst>
          </p:cNvPr>
          <p:cNvSpPr/>
          <p:nvPr/>
        </p:nvSpPr>
        <p:spPr>
          <a:xfrm rot="5400000">
            <a:off x="5064221" y="4002004"/>
            <a:ext cx="214042" cy="92193"/>
          </a:xfrm>
          <a:prstGeom prst="mathMin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8544384-D75F-41BD-91E4-89F110D7C354}"/>
              </a:ext>
            </a:extLst>
          </p:cNvPr>
          <p:cNvSpPr txBox="1"/>
          <p:nvPr/>
        </p:nvSpPr>
        <p:spPr>
          <a:xfrm>
            <a:off x="1916144" y="5651563"/>
            <a:ext cx="2478952" cy="800219"/>
          </a:xfrm>
          <a:prstGeom prst="rect">
            <a:avLst/>
          </a:prstGeom>
          <a:noFill/>
        </p:spPr>
        <p:txBody>
          <a:bodyPr wrap="square" rtlCol="0">
            <a:spAutoFit/>
          </a:bodyPr>
          <a:lstStyle/>
          <a:p>
            <a:pPr algn="ctr"/>
            <a:r>
              <a:rPr lang="en-US" sz="1600" dirty="0"/>
              <a:t>Complete FAFSA verification </a:t>
            </a:r>
          </a:p>
          <a:p>
            <a:pPr algn="ctr"/>
            <a:r>
              <a:rPr lang="en-US" sz="1400" dirty="0"/>
              <a:t>(if selected, Winter/Spring)</a:t>
            </a:r>
          </a:p>
        </p:txBody>
      </p:sp>
      <p:pic>
        <p:nvPicPr>
          <p:cNvPr id="12" name="Picture 11" descr="Cutout image of a male student">
            <a:extLst>
              <a:ext uri="{FF2B5EF4-FFF2-40B4-BE49-F238E27FC236}">
                <a16:creationId xmlns:a16="http://schemas.microsoft.com/office/drawing/2014/main" id="{EA7D88C8-6F87-4044-BD84-C530C17AE0C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8444"/>
          <a:stretch/>
        </p:blipFill>
        <p:spPr>
          <a:xfrm>
            <a:off x="2337957" y="3994504"/>
            <a:ext cx="1683162" cy="1568145"/>
          </a:xfrm>
          <a:prstGeom prst="rect">
            <a:avLst/>
          </a:prstGeom>
        </p:spPr>
      </p:pic>
      <p:sp>
        <p:nvSpPr>
          <p:cNvPr id="22" name="Minus Sign 21">
            <a:extLst>
              <a:ext uri="{FF2B5EF4-FFF2-40B4-BE49-F238E27FC236}">
                <a16:creationId xmlns:a16="http://schemas.microsoft.com/office/drawing/2014/main" id="{2D5F4C00-EBAB-4DBB-BEF5-EA3CA7F05D32}"/>
              </a:ext>
              <a:ext uri="{C183D7F6-B498-43B3-948B-1728B52AA6E4}">
                <adec:decorative xmlns:adec="http://schemas.microsoft.com/office/drawing/2017/decorative" val="1"/>
              </a:ext>
            </a:extLst>
          </p:cNvPr>
          <p:cNvSpPr/>
          <p:nvPr/>
        </p:nvSpPr>
        <p:spPr>
          <a:xfrm rot="5400000">
            <a:off x="3057296" y="3991632"/>
            <a:ext cx="214042" cy="92193"/>
          </a:xfrm>
          <a:prstGeom prst="mathMin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76AC3B9-E786-4A37-8410-D9C398392703}"/>
              </a:ext>
            </a:extLst>
          </p:cNvPr>
          <p:cNvSpPr txBox="1"/>
          <p:nvPr/>
        </p:nvSpPr>
        <p:spPr>
          <a:xfrm>
            <a:off x="501985" y="1521328"/>
            <a:ext cx="2591602" cy="830997"/>
          </a:xfrm>
          <a:prstGeom prst="rect">
            <a:avLst/>
          </a:prstGeom>
          <a:noFill/>
        </p:spPr>
        <p:txBody>
          <a:bodyPr wrap="square" rtlCol="0">
            <a:spAutoFit/>
          </a:bodyPr>
          <a:lstStyle/>
          <a:p>
            <a:pPr algn="ctr"/>
            <a:r>
              <a:rPr lang="en-US" sz="1600" dirty="0"/>
              <a:t>Create an FSA ID and complete the FAFSA</a:t>
            </a:r>
          </a:p>
          <a:p>
            <a:pPr algn="ctr"/>
            <a:r>
              <a:rPr lang="en-US" sz="1400" dirty="0"/>
              <a:t>(Fall) </a:t>
            </a:r>
          </a:p>
        </p:txBody>
      </p:sp>
      <p:pic>
        <p:nvPicPr>
          <p:cNvPr id="16" name="Picture 15" descr="Cutout image of a female student">
            <a:extLst>
              <a:ext uri="{FF2B5EF4-FFF2-40B4-BE49-F238E27FC236}">
                <a16:creationId xmlns:a16="http://schemas.microsoft.com/office/drawing/2014/main" id="{3EF54535-F372-4909-B76C-2C013267C1D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8215" t="6478" r="16761" b="16174"/>
          <a:stretch/>
        </p:blipFill>
        <p:spPr>
          <a:xfrm>
            <a:off x="1147125" y="2297156"/>
            <a:ext cx="1447041" cy="1658068"/>
          </a:xfrm>
          <a:prstGeom prst="rect">
            <a:avLst/>
          </a:prstGeom>
        </p:spPr>
      </p:pic>
      <p:sp>
        <p:nvSpPr>
          <p:cNvPr id="21" name="Minus Sign 20">
            <a:extLst>
              <a:ext uri="{FF2B5EF4-FFF2-40B4-BE49-F238E27FC236}">
                <a16:creationId xmlns:a16="http://schemas.microsoft.com/office/drawing/2014/main" id="{BA492151-4B18-4085-98FB-2ABE89AB2698}"/>
              </a:ext>
              <a:ext uri="{C183D7F6-B498-43B3-948B-1728B52AA6E4}">
                <adec:decorative xmlns:adec="http://schemas.microsoft.com/office/drawing/2017/decorative" val="1"/>
              </a:ext>
            </a:extLst>
          </p:cNvPr>
          <p:cNvSpPr/>
          <p:nvPr/>
        </p:nvSpPr>
        <p:spPr>
          <a:xfrm rot="5400000">
            <a:off x="1690765" y="3985328"/>
            <a:ext cx="214042" cy="92193"/>
          </a:xfrm>
          <a:prstGeom prst="mathMin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10374B52-EBA8-4AD4-AD1E-F9B108D4AF22}"/>
              </a:ext>
              <a:ext uri="{C183D7F6-B498-43B3-948B-1728B52AA6E4}">
                <adec:decorative xmlns:adec="http://schemas.microsoft.com/office/drawing/2017/decorative" val="1"/>
              </a:ext>
            </a:extLst>
          </p:cNvPr>
          <p:cNvCxnSpPr/>
          <p:nvPr/>
        </p:nvCxnSpPr>
        <p:spPr>
          <a:xfrm>
            <a:off x="1189833" y="4031424"/>
            <a:ext cx="9786730" cy="22409"/>
          </a:xfrm>
          <a:prstGeom prst="line">
            <a:avLst/>
          </a:prstGeom>
          <a:ln w="38100">
            <a:solidFill>
              <a:srgbClr val="FFC845"/>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00B6629-5F65-4F45-B395-F36D3F76D4C0}"/>
              </a:ext>
            </a:extLst>
          </p:cNvPr>
          <p:cNvSpPr txBox="1"/>
          <p:nvPr/>
        </p:nvSpPr>
        <p:spPr>
          <a:xfrm>
            <a:off x="108213" y="3534557"/>
            <a:ext cx="1069848" cy="830997"/>
          </a:xfrm>
          <a:prstGeom prst="rect">
            <a:avLst/>
          </a:prstGeom>
          <a:noFill/>
        </p:spPr>
        <p:txBody>
          <a:bodyPr wrap="square" rtlCol="0">
            <a:spAutoFit/>
          </a:bodyPr>
          <a:lstStyle/>
          <a:p>
            <a:pPr algn="ctr"/>
            <a:r>
              <a:rPr lang="en-US" sz="1600" b="1" dirty="0">
                <a:latin typeface="AvantGarde Bk BT" panose="020B0402020202020204" pitchFamily="34" charset="0"/>
              </a:rPr>
              <a:t>1</a:t>
            </a:r>
            <a:r>
              <a:rPr lang="en-US" sz="1600" b="1" baseline="30000" dirty="0">
                <a:latin typeface="AvantGarde Bk BT" panose="020B0402020202020204" pitchFamily="34" charset="0"/>
              </a:rPr>
              <a:t>st</a:t>
            </a:r>
            <a:r>
              <a:rPr lang="en-US" sz="1600" b="1" dirty="0">
                <a:latin typeface="AvantGarde Bk BT" panose="020B0402020202020204" pitchFamily="34" charset="0"/>
              </a:rPr>
              <a:t> DAY OF 12</a:t>
            </a:r>
            <a:r>
              <a:rPr lang="en-US" sz="1600" b="1" baseline="30000" dirty="0">
                <a:latin typeface="AvantGarde Bk BT" panose="020B0402020202020204" pitchFamily="34" charset="0"/>
              </a:rPr>
              <a:t>th</a:t>
            </a:r>
            <a:r>
              <a:rPr lang="en-US" sz="1600" b="1" dirty="0">
                <a:latin typeface="AvantGarde Bk BT" panose="020B0402020202020204" pitchFamily="34" charset="0"/>
              </a:rPr>
              <a:t> GRADE</a:t>
            </a:r>
          </a:p>
        </p:txBody>
      </p:sp>
      <p:sp>
        <p:nvSpPr>
          <p:cNvPr id="4" name="Title 4">
            <a:extLst>
              <a:ext uri="{FF2B5EF4-FFF2-40B4-BE49-F238E27FC236}">
                <a16:creationId xmlns:a16="http://schemas.microsoft.com/office/drawing/2014/main" id="{073C39F4-227A-4DE2-B82B-DFAEFD9E35E0}"/>
              </a:ext>
            </a:extLst>
          </p:cNvPr>
          <p:cNvSpPr>
            <a:spLocks noGrp="1"/>
          </p:cNvSpPr>
          <p:nvPr>
            <p:ph type="title"/>
          </p:nvPr>
        </p:nvSpPr>
        <p:spPr>
          <a:xfrm>
            <a:off x="2815995" y="248658"/>
            <a:ext cx="6744398" cy="1079363"/>
          </a:xfrm>
        </p:spPr>
        <p:txBody>
          <a:bodyPr>
            <a:normAutofit/>
          </a:bodyPr>
          <a:lstStyle/>
          <a:p>
            <a:pPr algn="ctr"/>
            <a:r>
              <a:rPr lang="en-US" sz="7200" dirty="0">
                <a:solidFill>
                  <a:srgbClr val="FFC845"/>
                </a:solidFill>
              </a:rPr>
              <a:t>FAFSA Timeline</a:t>
            </a:r>
          </a:p>
        </p:txBody>
      </p:sp>
    </p:spTree>
    <p:extLst>
      <p:ext uri="{BB962C8B-B14F-4D97-AF65-F5344CB8AC3E}">
        <p14:creationId xmlns:p14="http://schemas.microsoft.com/office/powerpoint/2010/main" val="5129546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F5AA4A2F-025B-4231-9299-600463E8EABD}"/>
              </a:ext>
              <a:ext uri="{C183D7F6-B498-43B3-948B-1728B52AA6E4}">
                <adec:decorative xmlns:adec="http://schemas.microsoft.com/office/drawing/2017/decorative" val="1"/>
              </a:ext>
            </a:extLst>
          </p:cNvPr>
          <p:cNvSpPr>
            <a:spLocks noChangeAspect="1"/>
          </p:cNvSpPr>
          <p:nvPr/>
        </p:nvSpPr>
        <p:spPr>
          <a:xfrm rot="18360000">
            <a:off x="7019690" y="4828355"/>
            <a:ext cx="531628" cy="1236035"/>
          </a:xfrm>
          <a:prstGeom prst="homePlate">
            <a:avLst/>
          </a:prstGeom>
          <a:solidFill>
            <a:srgbClr val="DC4405"/>
          </a:solidFill>
          <a:ln>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Users">
            <a:extLst>
              <a:ext uri="{FF2B5EF4-FFF2-40B4-BE49-F238E27FC236}">
                <a16:creationId xmlns:a16="http://schemas.microsoft.com/office/drawing/2014/main" id="{71E9EE8C-3343-4295-925E-F248A41D46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12986" y="4929666"/>
            <a:ext cx="1064681" cy="1064681"/>
          </a:xfrm>
          <a:prstGeom prst="rect">
            <a:avLst/>
          </a:prstGeom>
        </p:spPr>
      </p:pic>
      <p:sp>
        <p:nvSpPr>
          <p:cNvPr id="25" name="Content Placeholder 2">
            <a:extLst>
              <a:ext uri="{FF2B5EF4-FFF2-40B4-BE49-F238E27FC236}">
                <a16:creationId xmlns:a16="http://schemas.microsoft.com/office/drawing/2014/main" id="{FF89B69C-B2F2-4666-B750-4839C8C96420}"/>
              </a:ext>
            </a:extLst>
          </p:cNvPr>
          <p:cNvSpPr txBox="1">
            <a:spLocks/>
          </p:cNvSpPr>
          <p:nvPr/>
        </p:nvSpPr>
        <p:spPr>
          <a:xfrm>
            <a:off x="5270185" y="5579859"/>
            <a:ext cx="1709900" cy="730987"/>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t>Individual Student Situations</a:t>
            </a:r>
          </a:p>
        </p:txBody>
      </p:sp>
      <p:sp>
        <p:nvSpPr>
          <p:cNvPr id="8" name="Arrow: Pentagon 7">
            <a:extLst>
              <a:ext uri="{FF2B5EF4-FFF2-40B4-BE49-F238E27FC236}">
                <a16:creationId xmlns:a16="http://schemas.microsoft.com/office/drawing/2014/main" id="{6F5715B9-B0D7-4B2A-9F91-A6864BC35290}"/>
              </a:ext>
              <a:ext uri="{C183D7F6-B498-43B3-948B-1728B52AA6E4}">
                <adec:decorative xmlns:adec="http://schemas.microsoft.com/office/drawing/2017/decorative" val="1"/>
              </a:ext>
            </a:extLst>
          </p:cNvPr>
          <p:cNvSpPr>
            <a:spLocks noChangeAspect="1"/>
          </p:cNvSpPr>
          <p:nvPr/>
        </p:nvSpPr>
        <p:spPr>
          <a:xfrm rot="14040000">
            <a:off x="8959959" y="4828355"/>
            <a:ext cx="531628" cy="1236035"/>
          </a:xfrm>
          <a:prstGeom prst="homePlate">
            <a:avLst/>
          </a:prstGeom>
          <a:solidFill>
            <a:srgbClr val="40C1AC"/>
          </a:solidFill>
          <a:ln>
            <a:solidFill>
              <a:srgbClr val="40C1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descr="Downward trend">
            <a:extLst>
              <a:ext uri="{FF2B5EF4-FFF2-40B4-BE49-F238E27FC236}">
                <a16:creationId xmlns:a16="http://schemas.microsoft.com/office/drawing/2014/main" id="{01F36070-CF82-47A0-A91A-614C0598221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80895" y="4879572"/>
            <a:ext cx="1156285" cy="1156285"/>
          </a:xfrm>
          <a:prstGeom prst="rect">
            <a:avLst/>
          </a:prstGeom>
        </p:spPr>
      </p:pic>
      <p:sp>
        <p:nvSpPr>
          <p:cNvPr id="20" name="Content Placeholder 2">
            <a:extLst>
              <a:ext uri="{FF2B5EF4-FFF2-40B4-BE49-F238E27FC236}">
                <a16:creationId xmlns:a16="http://schemas.microsoft.com/office/drawing/2014/main" id="{D3581842-2F4D-4AB9-AE15-A467BDF8446F}"/>
              </a:ext>
            </a:extLst>
          </p:cNvPr>
          <p:cNvSpPr txBox="1">
            <a:spLocks/>
          </p:cNvSpPr>
          <p:nvPr/>
        </p:nvSpPr>
        <p:spPr>
          <a:xfrm>
            <a:off x="9722671" y="5578696"/>
            <a:ext cx="1709900" cy="73098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t>Find Creative Ways to Cut Costs</a:t>
            </a:r>
          </a:p>
        </p:txBody>
      </p:sp>
      <p:sp>
        <p:nvSpPr>
          <p:cNvPr id="6" name="Arrow: Pentagon 5">
            <a:extLst>
              <a:ext uri="{FF2B5EF4-FFF2-40B4-BE49-F238E27FC236}">
                <a16:creationId xmlns:a16="http://schemas.microsoft.com/office/drawing/2014/main" id="{DD900A17-A7C3-4935-A37D-A20AC72553B6}"/>
              </a:ext>
              <a:ext uri="{C183D7F6-B498-43B3-948B-1728B52AA6E4}">
                <adec:decorative xmlns:adec="http://schemas.microsoft.com/office/drawing/2017/decorative" val="1"/>
              </a:ext>
            </a:extLst>
          </p:cNvPr>
          <p:cNvSpPr>
            <a:spLocks noChangeAspect="1"/>
          </p:cNvSpPr>
          <p:nvPr/>
        </p:nvSpPr>
        <p:spPr>
          <a:xfrm rot="9720000">
            <a:off x="9559536" y="2983049"/>
            <a:ext cx="531628" cy="1236035"/>
          </a:xfrm>
          <a:prstGeom prst="homePlate">
            <a:avLst/>
          </a:prstGeom>
          <a:solidFill>
            <a:srgbClr val="00AF66"/>
          </a:solidFill>
          <a:ln>
            <a:solidFill>
              <a:srgbClr val="00A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descr="Construction worker">
            <a:extLst>
              <a:ext uri="{FF2B5EF4-FFF2-40B4-BE49-F238E27FC236}">
                <a16:creationId xmlns:a16="http://schemas.microsoft.com/office/drawing/2014/main" id="{DCDE4656-C309-44FC-9034-F08474A68EC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07512" y="2949621"/>
            <a:ext cx="1156286" cy="1156286"/>
          </a:xfrm>
          <a:prstGeom prst="rect">
            <a:avLst/>
          </a:prstGeom>
        </p:spPr>
      </p:pic>
      <p:sp>
        <p:nvSpPr>
          <p:cNvPr id="18" name="Content Placeholder 2">
            <a:extLst>
              <a:ext uri="{FF2B5EF4-FFF2-40B4-BE49-F238E27FC236}">
                <a16:creationId xmlns:a16="http://schemas.microsoft.com/office/drawing/2014/main" id="{F5AA9F91-E5F8-48B1-B077-ECCD7B3A2FBB}"/>
              </a:ext>
            </a:extLst>
          </p:cNvPr>
          <p:cNvSpPr txBox="1">
            <a:spLocks/>
          </p:cNvSpPr>
          <p:nvPr/>
        </p:nvSpPr>
        <p:spPr>
          <a:xfrm>
            <a:off x="10330475" y="3128275"/>
            <a:ext cx="1421665" cy="6326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t>Earn and Save</a:t>
            </a:r>
          </a:p>
        </p:txBody>
      </p:sp>
      <p:sp>
        <p:nvSpPr>
          <p:cNvPr id="23" name="Arrow: Pentagon 22">
            <a:extLst>
              <a:ext uri="{FF2B5EF4-FFF2-40B4-BE49-F238E27FC236}">
                <a16:creationId xmlns:a16="http://schemas.microsoft.com/office/drawing/2014/main" id="{FAE520D2-93B6-4334-B0F7-E559ABEB849F}"/>
              </a:ext>
              <a:ext uri="{C183D7F6-B498-43B3-948B-1728B52AA6E4}">
                <adec:decorative xmlns:adec="http://schemas.microsoft.com/office/drawing/2017/decorative" val="1"/>
              </a:ext>
            </a:extLst>
          </p:cNvPr>
          <p:cNvSpPr>
            <a:spLocks noChangeAspect="1"/>
          </p:cNvSpPr>
          <p:nvPr/>
        </p:nvSpPr>
        <p:spPr>
          <a:xfrm rot="5400000">
            <a:off x="7989824" y="1842587"/>
            <a:ext cx="531628" cy="1236035"/>
          </a:xfrm>
          <a:prstGeom prst="homePlate">
            <a:avLst/>
          </a:prstGeom>
          <a:solidFill>
            <a:srgbClr val="FFC845"/>
          </a:solidFill>
          <a:ln>
            <a:solidFill>
              <a:srgbClr val="FFC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Graphic 23" descr="Laptop">
            <a:extLst>
              <a:ext uri="{FF2B5EF4-FFF2-40B4-BE49-F238E27FC236}">
                <a16:creationId xmlns:a16="http://schemas.microsoft.com/office/drawing/2014/main" id="{76B25A0D-E283-463E-ADC4-1A174AC098A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586152" y="1761207"/>
            <a:ext cx="1339822" cy="1339822"/>
          </a:xfrm>
          <a:prstGeom prst="rect">
            <a:avLst/>
          </a:prstGeom>
        </p:spPr>
      </p:pic>
      <p:sp>
        <p:nvSpPr>
          <p:cNvPr id="17" name="Content Placeholder 2">
            <a:extLst>
              <a:ext uri="{FF2B5EF4-FFF2-40B4-BE49-F238E27FC236}">
                <a16:creationId xmlns:a16="http://schemas.microsoft.com/office/drawing/2014/main" id="{B4103993-7799-45A4-975E-7AAE9116AD7C}"/>
              </a:ext>
            </a:extLst>
          </p:cNvPr>
          <p:cNvSpPr txBox="1">
            <a:spLocks/>
          </p:cNvSpPr>
          <p:nvPr/>
        </p:nvSpPr>
        <p:spPr>
          <a:xfrm>
            <a:off x="7600049" y="1456067"/>
            <a:ext cx="1311178" cy="6326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t>File the FAFSA</a:t>
            </a:r>
          </a:p>
        </p:txBody>
      </p:sp>
      <p:sp>
        <p:nvSpPr>
          <p:cNvPr id="10" name="Arrow: Pentagon 9">
            <a:extLst>
              <a:ext uri="{FF2B5EF4-FFF2-40B4-BE49-F238E27FC236}">
                <a16:creationId xmlns:a16="http://schemas.microsoft.com/office/drawing/2014/main" id="{E19023D5-7CB1-452A-93D0-09B07458EE1E}"/>
              </a:ext>
              <a:ext uri="{C183D7F6-B498-43B3-948B-1728B52AA6E4}">
                <adec:decorative xmlns:adec="http://schemas.microsoft.com/office/drawing/2017/decorative" val="1"/>
              </a:ext>
            </a:extLst>
          </p:cNvPr>
          <p:cNvSpPr>
            <a:spLocks noChangeAspect="1"/>
          </p:cNvSpPr>
          <p:nvPr/>
        </p:nvSpPr>
        <p:spPr>
          <a:xfrm rot="1080000">
            <a:off x="6420113" y="2983049"/>
            <a:ext cx="531628" cy="1236035"/>
          </a:xfrm>
          <a:prstGeom prst="homePlate">
            <a:avLst/>
          </a:prstGeom>
          <a:solidFill>
            <a:srgbClr val="00AFD7"/>
          </a:solidFill>
          <a:ln>
            <a:solidFill>
              <a:srgbClr val="00A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Document">
            <a:extLst>
              <a:ext uri="{FF2B5EF4-FFF2-40B4-BE49-F238E27FC236}">
                <a16:creationId xmlns:a16="http://schemas.microsoft.com/office/drawing/2014/main" id="{2D13C738-3456-444D-BB78-1F0A7D59E95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967359" y="3018331"/>
            <a:ext cx="1165469" cy="1165469"/>
          </a:xfrm>
          <a:prstGeom prst="rect">
            <a:avLst/>
          </a:prstGeom>
        </p:spPr>
      </p:pic>
      <p:sp>
        <p:nvSpPr>
          <p:cNvPr id="22" name="Content Placeholder 2">
            <a:extLst>
              <a:ext uri="{FF2B5EF4-FFF2-40B4-BE49-F238E27FC236}">
                <a16:creationId xmlns:a16="http://schemas.microsoft.com/office/drawing/2014/main" id="{E82DF979-7AA7-4D5D-941F-55C21EB17F2C}"/>
              </a:ext>
            </a:extLst>
          </p:cNvPr>
          <p:cNvSpPr txBox="1">
            <a:spLocks/>
          </p:cNvSpPr>
          <p:nvPr/>
        </p:nvSpPr>
        <p:spPr>
          <a:xfrm>
            <a:off x="4810052" y="3284746"/>
            <a:ext cx="1421665" cy="6326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t>Apply for Scholarships</a:t>
            </a:r>
          </a:p>
        </p:txBody>
      </p:sp>
      <p:sp>
        <p:nvSpPr>
          <p:cNvPr id="21" name="Rectangle 20">
            <a:extLst>
              <a:ext uri="{FF2B5EF4-FFF2-40B4-BE49-F238E27FC236}">
                <a16:creationId xmlns:a16="http://schemas.microsoft.com/office/drawing/2014/main" id="{54FD7ACB-AEB2-451A-9137-30D08163D034}"/>
              </a:ext>
              <a:ext uri="{C183D7F6-B498-43B3-948B-1728B52AA6E4}">
                <adec:decorative xmlns:adec="http://schemas.microsoft.com/office/drawing/2017/decorative" val="1"/>
              </a:ext>
            </a:extLst>
          </p:cNvPr>
          <p:cNvSpPr/>
          <p:nvPr/>
        </p:nvSpPr>
        <p:spPr>
          <a:xfrm>
            <a:off x="7190703" y="4546611"/>
            <a:ext cx="2248739" cy="58658"/>
          </a:xfrm>
          <a:prstGeom prst="rect">
            <a:avLst/>
          </a:prstGeom>
          <a:solidFill>
            <a:srgbClr val="304E93"/>
          </a:solidFill>
          <a:ln>
            <a:solidFill>
              <a:srgbClr val="304E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B63D2AA4-4CF8-4FAE-B464-DD474F13BEB0}"/>
              </a:ext>
            </a:extLst>
          </p:cNvPr>
          <p:cNvSpPr txBox="1">
            <a:spLocks/>
          </p:cNvSpPr>
          <p:nvPr/>
        </p:nvSpPr>
        <p:spPr>
          <a:xfrm>
            <a:off x="6757616" y="3522498"/>
            <a:ext cx="3111795" cy="132556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600" dirty="0"/>
              <a:t>Paying for College Student Bundle</a:t>
            </a:r>
          </a:p>
        </p:txBody>
      </p:sp>
      <p:pic>
        <p:nvPicPr>
          <p:cNvPr id="14" name="Graphic 13" descr="Dollar">
            <a:extLst>
              <a:ext uri="{FF2B5EF4-FFF2-40B4-BE49-F238E27FC236}">
                <a16:creationId xmlns:a16="http://schemas.microsoft.com/office/drawing/2014/main" id="{934549D2-7E75-48EA-9397-8A31F1B93A0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193312" y="2913320"/>
            <a:ext cx="632637" cy="632637"/>
          </a:xfrm>
          <a:prstGeom prst="rect">
            <a:avLst/>
          </a:prstGeom>
        </p:spPr>
      </p:pic>
      <p:pic>
        <p:nvPicPr>
          <p:cNvPr id="15" name="Graphic 14" descr="Graduation cap">
            <a:extLst>
              <a:ext uri="{FF2B5EF4-FFF2-40B4-BE49-F238E27FC236}">
                <a16:creationId xmlns:a16="http://schemas.microsoft.com/office/drawing/2014/main" id="{75FB81ED-EB40-4029-84E8-61FF25DE40E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63009" y="2814970"/>
            <a:ext cx="914400" cy="914400"/>
          </a:xfrm>
          <a:prstGeom prst="rect">
            <a:avLst/>
          </a:prstGeom>
        </p:spPr>
      </p:pic>
      <p:pic>
        <p:nvPicPr>
          <p:cNvPr id="13" name="Content Placeholder 16" descr="Confused person">
            <a:extLst>
              <a:ext uri="{FF2B5EF4-FFF2-40B4-BE49-F238E27FC236}">
                <a16:creationId xmlns:a16="http://schemas.microsoft.com/office/drawing/2014/main" id="{617982B4-3805-4269-8297-D17954A50E90}"/>
              </a:ext>
            </a:extLst>
          </p:cNvPr>
          <p:cNvPicPr>
            <a:picLocks noGrp="1" noChangeAspect="1"/>
          </p:cNvPicPr>
          <p:nvPr>
            <p:ph idx="1"/>
          </p:nvPr>
        </p:nvPicPr>
        <p:blipFill>
          <a:blip r:embed="rId17">
            <a:extLst>
              <a:ext uri="{96DAC541-7B7A-43D3-8B79-37D633B846F1}">
                <asvg:svgBlip xmlns:asvg="http://schemas.microsoft.com/office/drawing/2016/SVG/main" r:embed="rId18"/>
              </a:ext>
            </a:extLst>
          </a:blip>
          <a:stretch>
            <a:fillRect/>
          </a:stretch>
        </p:blipFill>
        <p:spPr>
          <a:xfrm>
            <a:off x="643224" y="2404660"/>
            <a:ext cx="3569087" cy="3569087"/>
          </a:xfrm>
        </p:spPr>
      </p:pic>
      <p:sp>
        <p:nvSpPr>
          <p:cNvPr id="12" name="Title 1">
            <a:extLst>
              <a:ext uri="{FF2B5EF4-FFF2-40B4-BE49-F238E27FC236}">
                <a16:creationId xmlns:a16="http://schemas.microsoft.com/office/drawing/2014/main" id="{2CA91424-A6CA-45A0-8CE0-6AAC3C92087E}"/>
              </a:ext>
            </a:extLst>
          </p:cNvPr>
          <p:cNvSpPr>
            <a:spLocks noGrp="1"/>
          </p:cNvSpPr>
          <p:nvPr>
            <p:ph type="title"/>
          </p:nvPr>
        </p:nvSpPr>
        <p:spPr>
          <a:xfrm>
            <a:off x="838200" y="365125"/>
            <a:ext cx="10515600" cy="1325563"/>
          </a:xfrm>
        </p:spPr>
        <p:txBody>
          <a:bodyPr/>
          <a:lstStyle/>
          <a:p>
            <a:pPr algn="ctr"/>
            <a:r>
              <a:rPr lang="en-US" dirty="0"/>
              <a:t>Paying For College Student Bundle</a:t>
            </a:r>
          </a:p>
        </p:txBody>
      </p:sp>
    </p:spTree>
    <p:extLst>
      <p:ext uri="{BB962C8B-B14F-4D97-AF65-F5344CB8AC3E}">
        <p14:creationId xmlns:p14="http://schemas.microsoft.com/office/powerpoint/2010/main" val="29340636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4249A4E-AA31-4B4B-9298-D1D24556039B}"/>
              </a:ext>
            </a:extLst>
          </p:cNvPr>
          <p:cNvSpPr>
            <a:spLocks noGrp="1"/>
          </p:cNvSpPr>
          <p:nvPr>
            <p:ph type="title"/>
          </p:nvPr>
        </p:nvSpPr>
        <p:spPr/>
        <p:txBody>
          <a:bodyPr anchor="b">
            <a:normAutofit/>
          </a:bodyPr>
          <a:lstStyle/>
          <a:p>
            <a:r>
              <a:rPr lang="en-US" sz="6000" dirty="0">
                <a:solidFill>
                  <a:schemeClr val="bg1"/>
                </a:solidFill>
              </a:rPr>
              <a:t>Individual Student Situations</a:t>
            </a:r>
          </a:p>
        </p:txBody>
      </p:sp>
    </p:spTree>
    <p:extLst>
      <p:ext uri="{BB962C8B-B14F-4D97-AF65-F5344CB8AC3E}">
        <p14:creationId xmlns:p14="http://schemas.microsoft.com/office/powerpoint/2010/main" val="18268628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 of a person holding a globe.">
            <a:extLst>
              <a:ext uri="{FF2B5EF4-FFF2-40B4-BE49-F238E27FC236}">
                <a16:creationId xmlns:a16="http://schemas.microsoft.com/office/drawing/2014/main" id="{584A2B20-4884-4F9B-A877-9FEDE5B0F303}"/>
              </a:ext>
            </a:extLst>
          </p:cNvPr>
          <p:cNvPicPr>
            <a:picLocks noChangeAspect="1"/>
          </p:cNvPicPr>
          <p:nvPr/>
        </p:nvPicPr>
        <p:blipFill>
          <a:blip r:embed="rId3"/>
          <a:stretch>
            <a:fillRect/>
          </a:stretch>
        </p:blipFill>
        <p:spPr>
          <a:xfrm>
            <a:off x="6669944" y="1681019"/>
            <a:ext cx="5236980" cy="3495963"/>
          </a:xfrm>
          <a:prstGeom prst="rect">
            <a:avLst/>
          </a:prstGeom>
        </p:spPr>
      </p:pic>
      <p:sp>
        <p:nvSpPr>
          <p:cNvPr id="6" name="Content Placeholder 2">
            <a:extLst>
              <a:ext uri="{FF2B5EF4-FFF2-40B4-BE49-F238E27FC236}">
                <a16:creationId xmlns:a16="http://schemas.microsoft.com/office/drawing/2014/main" id="{5462214C-375C-45FE-8D4B-4DF7B7A7FE15}"/>
              </a:ext>
            </a:extLst>
          </p:cNvPr>
          <p:cNvSpPr>
            <a:spLocks noGrp="1"/>
          </p:cNvSpPr>
          <p:nvPr>
            <p:ph sz="half" idx="1"/>
          </p:nvPr>
        </p:nvSpPr>
        <p:spPr>
          <a:xfrm>
            <a:off x="838200" y="1473200"/>
            <a:ext cx="5521960" cy="5222240"/>
          </a:xfrm>
        </p:spPr>
        <p:txBody>
          <a:bodyPr>
            <a:normAutofit fontScale="85000" lnSpcReduction="10000"/>
          </a:bodyPr>
          <a:lstStyle/>
          <a:p>
            <a:pPr marL="0" indent="0">
              <a:buNone/>
            </a:pPr>
            <a:r>
              <a:rPr lang="en-US" sz="2600" dirty="0"/>
              <a:t>The option to postpone or delay college enrollment and scholarships for a period of time</a:t>
            </a:r>
          </a:p>
          <a:p>
            <a:r>
              <a:rPr lang="en-US" sz="2400" dirty="0"/>
              <a:t>What reasons do students have to defer college?</a:t>
            </a:r>
          </a:p>
          <a:p>
            <a:pPr lvl="1"/>
            <a:r>
              <a:rPr lang="en-US" sz="2000" dirty="0"/>
              <a:t>Military service</a:t>
            </a:r>
          </a:p>
          <a:p>
            <a:pPr lvl="1"/>
            <a:r>
              <a:rPr lang="en-US" sz="2000" dirty="0"/>
              <a:t>Religious services</a:t>
            </a:r>
          </a:p>
          <a:p>
            <a:pPr lvl="1"/>
            <a:r>
              <a:rPr lang="en-US" sz="2000" dirty="0"/>
              <a:t>Humanitarian service</a:t>
            </a:r>
          </a:p>
          <a:p>
            <a:pPr lvl="1"/>
            <a:r>
              <a:rPr lang="en-US" sz="2000" dirty="0"/>
              <a:t>Personal circumstances such as illness, family responsibilities, or financial constraints</a:t>
            </a:r>
          </a:p>
          <a:p>
            <a:pPr lvl="1"/>
            <a:r>
              <a:rPr lang="en-US" sz="2000" dirty="0"/>
              <a:t>Research, internships, or other educational experiences</a:t>
            </a:r>
          </a:p>
          <a:p>
            <a:r>
              <a:rPr lang="en-US" sz="2400" dirty="0"/>
              <a:t>Some reasons for deferment may not be eligible depending on the college. Contact the college for eligible reasons to defer attendance.</a:t>
            </a:r>
          </a:p>
          <a:p>
            <a:pPr lvl="1"/>
            <a:endParaRPr lang="en-US" sz="2000" dirty="0"/>
          </a:p>
          <a:p>
            <a:pPr lvl="0"/>
            <a:r>
              <a:rPr lang="en-US" sz="2400" b="1" dirty="0">
                <a:solidFill>
                  <a:prstClr val="black"/>
                </a:solidFill>
              </a:rPr>
              <a:t>Make sure to inform the college or university about plans to defer admission and scholarships</a:t>
            </a:r>
            <a:endParaRPr lang="en-US" sz="2400" dirty="0"/>
          </a:p>
          <a:p>
            <a:endParaRPr lang="en-US" sz="2400" dirty="0"/>
          </a:p>
          <a:p>
            <a:endParaRPr lang="en-US" dirty="0"/>
          </a:p>
          <a:p>
            <a:endParaRPr lang="en-US" dirty="0"/>
          </a:p>
          <a:p>
            <a:endParaRPr lang="en-US" dirty="0"/>
          </a:p>
          <a:p>
            <a:endParaRPr lang="en-US" dirty="0"/>
          </a:p>
        </p:txBody>
      </p:sp>
      <p:sp>
        <p:nvSpPr>
          <p:cNvPr id="5" name="Title 1">
            <a:extLst>
              <a:ext uri="{FF2B5EF4-FFF2-40B4-BE49-F238E27FC236}">
                <a16:creationId xmlns:a16="http://schemas.microsoft.com/office/drawing/2014/main" id="{AD5D5BB3-0D00-4D8B-84E0-902E65190D54}"/>
              </a:ext>
            </a:extLst>
          </p:cNvPr>
          <p:cNvSpPr>
            <a:spLocks noGrp="1"/>
          </p:cNvSpPr>
          <p:nvPr>
            <p:ph type="title"/>
          </p:nvPr>
        </p:nvSpPr>
        <p:spPr>
          <a:xfrm>
            <a:off x="838200" y="365125"/>
            <a:ext cx="10515600" cy="1108075"/>
          </a:xfrm>
        </p:spPr>
        <p:txBody>
          <a:bodyPr>
            <a:normAutofit/>
          </a:bodyPr>
          <a:lstStyle/>
          <a:p>
            <a:r>
              <a:rPr lang="en-US" sz="4400" dirty="0">
                <a:solidFill>
                  <a:srgbClr val="DC4405"/>
                </a:solidFill>
              </a:rPr>
              <a:t>Deferment</a:t>
            </a:r>
          </a:p>
        </p:txBody>
      </p:sp>
    </p:spTree>
    <p:extLst>
      <p:ext uri="{BB962C8B-B14F-4D97-AF65-F5344CB8AC3E}">
        <p14:creationId xmlns:p14="http://schemas.microsoft.com/office/powerpoint/2010/main" val="4321428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3">
            <a:extLst>
              <a:ext uri="{FF2B5EF4-FFF2-40B4-BE49-F238E27FC236}">
                <a16:creationId xmlns:a16="http://schemas.microsoft.com/office/drawing/2014/main" id="{BEA4324A-7A87-42FB-A821-4FDE7BAE018B}"/>
              </a:ext>
            </a:extLst>
          </p:cNvPr>
          <p:cNvSpPr txBox="1">
            <a:spLocks/>
          </p:cNvSpPr>
          <p:nvPr/>
        </p:nvSpPr>
        <p:spPr>
          <a:xfrm>
            <a:off x="6172200" y="751840"/>
            <a:ext cx="5638800" cy="5943600"/>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400" dirty="0"/>
              <a:t>Most colleges require that students apply, be admitted, and be accepted before they can defer. In short, students usually have to decide on a college before being able to defer attendance.</a:t>
            </a:r>
          </a:p>
          <a:p>
            <a:endParaRPr lang="en-US" sz="2400" dirty="0"/>
          </a:p>
          <a:p>
            <a:r>
              <a:rPr lang="en-US" sz="2400" dirty="0"/>
              <a:t>Federal financial aid such as grants, work-study, and student loans CANNOT be deferred.</a:t>
            </a:r>
          </a:p>
          <a:p>
            <a:r>
              <a:rPr lang="en-US" sz="2400" dirty="0"/>
              <a:t>However, we recommend that students still complete the FAFSA and apply for scholarships. </a:t>
            </a:r>
          </a:p>
          <a:p>
            <a:r>
              <a:rPr lang="en-US" sz="2400" dirty="0"/>
              <a:t>Why?</a:t>
            </a:r>
          </a:p>
          <a:p>
            <a:pPr marL="742950" lvl="1" indent="-285750">
              <a:buFont typeface="Arial" panose="020B0604020202020204" pitchFamily="34" charset="0"/>
              <a:buChar char="•"/>
            </a:pPr>
            <a:r>
              <a:rPr lang="en-US" sz="1800" dirty="0"/>
              <a:t>Backup plan</a:t>
            </a:r>
          </a:p>
          <a:p>
            <a:pPr marL="742950" lvl="1" indent="-285750">
              <a:buFont typeface="Arial" panose="020B0604020202020204" pitchFamily="34" charset="0"/>
              <a:buChar char="•"/>
            </a:pPr>
            <a:r>
              <a:rPr lang="en-US" sz="1800" dirty="0"/>
              <a:t>Some deferrable scholarships require FAFSA completion, such as the Opportunity Scholarship</a:t>
            </a:r>
          </a:p>
          <a:p>
            <a:pPr marL="742950" lvl="1" indent="-285750">
              <a:buFont typeface="Arial" panose="020B0604020202020204" pitchFamily="34" charset="0"/>
              <a:buChar char="•"/>
            </a:pPr>
            <a:r>
              <a:rPr lang="en-US" sz="1800" dirty="0"/>
              <a:t>The form auto-fills information the next time, making it easier to complete upon return</a:t>
            </a:r>
          </a:p>
          <a:p>
            <a:pPr marL="742950" lvl="1" indent="-285750">
              <a:buFont typeface="Arial" panose="020B0604020202020204" pitchFamily="34" charset="0"/>
              <a:buChar char="•"/>
            </a:pPr>
            <a:r>
              <a:rPr lang="en-US" sz="1800" dirty="0"/>
              <a:t>More resources and assistance are available while students are still in high school. So, learning and understanding how to apply to college and file the FAFSA are skills students can rely on later when they return to college after</a:t>
            </a:r>
          </a:p>
        </p:txBody>
      </p:sp>
      <p:sp>
        <p:nvSpPr>
          <p:cNvPr id="24" name="Content Placeholder 3">
            <a:extLst>
              <a:ext uri="{FF2B5EF4-FFF2-40B4-BE49-F238E27FC236}">
                <a16:creationId xmlns:a16="http://schemas.microsoft.com/office/drawing/2014/main" id="{3FDFB24A-BD9F-4A29-870C-8ED6E60B50BD}"/>
              </a:ext>
            </a:extLst>
          </p:cNvPr>
          <p:cNvSpPr txBox="1">
            <a:spLocks/>
          </p:cNvSpPr>
          <p:nvPr/>
        </p:nvSpPr>
        <p:spPr>
          <a:xfrm>
            <a:off x="802639" y="5350677"/>
            <a:ext cx="5217161" cy="11712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i="1" dirty="0"/>
              <a:t>*Each college has different policies and procedures. The examples above may not be or could be deferred depending on the institution. </a:t>
            </a:r>
          </a:p>
        </p:txBody>
      </p:sp>
      <p:sp>
        <p:nvSpPr>
          <p:cNvPr id="20" name="Rectangle 19">
            <a:extLst>
              <a:ext uri="{FF2B5EF4-FFF2-40B4-BE49-F238E27FC236}">
                <a16:creationId xmlns:a16="http://schemas.microsoft.com/office/drawing/2014/main" id="{48F599A3-5327-400D-8D04-4983FAD24929}"/>
              </a:ext>
            </a:extLst>
          </p:cNvPr>
          <p:cNvSpPr/>
          <p:nvPr/>
        </p:nvSpPr>
        <p:spPr>
          <a:xfrm>
            <a:off x="3229647" y="3119272"/>
            <a:ext cx="2340864" cy="1429868"/>
          </a:xfrm>
          <a:prstGeom prst="rect">
            <a:avLst/>
          </a:prstGeom>
          <a:noFill/>
          <a:ln w="57150">
            <a:solidFill>
              <a:srgbClr val="FFC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Admissions</a:t>
            </a:r>
          </a:p>
          <a:p>
            <a:pPr marL="285750" indent="-285750">
              <a:buFont typeface="Arial" panose="020B0604020202020204" pitchFamily="34" charset="0"/>
              <a:buChar char="•"/>
            </a:pPr>
            <a:r>
              <a:rPr lang="en-US" dirty="0">
                <a:solidFill>
                  <a:schemeClr val="tx1"/>
                </a:solidFill>
              </a:rPr>
              <a:t>Federal aid</a:t>
            </a:r>
          </a:p>
          <a:p>
            <a:pPr marL="285750" indent="-285750">
              <a:buFont typeface="Arial" panose="020B0604020202020204" pitchFamily="34" charset="0"/>
              <a:buChar char="•"/>
            </a:pPr>
            <a:r>
              <a:rPr lang="en-US" dirty="0">
                <a:solidFill>
                  <a:schemeClr val="tx1"/>
                </a:solidFill>
              </a:rPr>
              <a:t>Deadlines for aid or scholarships</a:t>
            </a:r>
          </a:p>
          <a:p>
            <a:pPr marL="285750" indent="-285750">
              <a:buFont typeface="Arial" panose="020B0604020202020204" pitchFamily="34" charset="0"/>
              <a:buChar char="•"/>
            </a:pPr>
            <a:endParaRPr lang="en-US" dirty="0">
              <a:solidFill>
                <a:schemeClr val="tx1"/>
              </a:solidFill>
            </a:endParaRPr>
          </a:p>
        </p:txBody>
      </p:sp>
      <p:sp>
        <p:nvSpPr>
          <p:cNvPr id="21" name="Rectangle 20">
            <a:extLst>
              <a:ext uri="{FF2B5EF4-FFF2-40B4-BE49-F238E27FC236}">
                <a16:creationId xmlns:a16="http://schemas.microsoft.com/office/drawing/2014/main" id="{5BE84189-8D85-4396-B148-0223C12E258B}"/>
              </a:ext>
            </a:extLst>
          </p:cNvPr>
          <p:cNvSpPr/>
          <p:nvPr/>
        </p:nvSpPr>
        <p:spPr>
          <a:xfrm>
            <a:off x="3229647" y="1857877"/>
            <a:ext cx="2340864" cy="1171252"/>
          </a:xfrm>
          <a:prstGeom prst="rect">
            <a:avLst/>
          </a:prstGeom>
          <a:noFill/>
          <a:ln w="57150">
            <a:solidFill>
              <a:srgbClr val="FFC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What CANNOT be deferred?</a:t>
            </a:r>
          </a:p>
        </p:txBody>
      </p:sp>
      <p:sp>
        <p:nvSpPr>
          <p:cNvPr id="23" name="Rectangle 22">
            <a:extLst>
              <a:ext uri="{FF2B5EF4-FFF2-40B4-BE49-F238E27FC236}">
                <a16:creationId xmlns:a16="http://schemas.microsoft.com/office/drawing/2014/main" id="{4893BBD5-08CC-43AD-8166-86CE055E867E}"/>
              </a:ext>
            </a:extLst>
          </p:cNvPr>
          <p:cNvSpPr/>
          <p:nvPr/>
        </p:nvSpPr>
        <p:spPr>
          <a:xfrm>
            <a:off x="802641" y="3119272"/>
            <a:ext cx="2342312" cy="1429868"/>
          </a:xfrm>
          <a:prstGeom prst="rect">
            <a:avLst/>
          </a:prstGeom>
          <a:noFill/>
          <a:ln w="5715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Enrollment</a:t>
            </a:r>
          </a:p>
          <a:p>
            <a:pPr marL="285750" indent="-285750">
              <a:buFont typeface="Arial" panose="020B0604020202020204" pitchFamily="34" charset="0"/>
              <a:buChar char="•"/>
            </a:pPr>
            <a:r>
              <a:rPr lang="en-US" dirty="0">
                <a:solidFill>
                  <a:schemeClr val="tx1"/>
                </a:solidFill>
              </a:rPr>
              <a:t>Scholarships </a:t>
            </a:r>
          </a:p>
          <a:p>
            <a:pPr marL="285750" indent="-285750">
              <a:buFont typeface="Arial" panose="020B0604020202020204" pitchFamily="34" charset="0"/>
              <a:buChar char="•"/>
            </a:pPr>
            <a:r>
              <a:rPr lang="en-US" dirty="0">
                <a:solidFill>
                  <a:schemeClr val="tx1"/>
                </a:solidFill>
              </a:rPr>
              <a:t>Housing</a:t>
            </a:r>
          </a:p>
          <a:p>
            <a:pPr marL="285750" indent="-285750">
              <a:buFont typeface="Arial" panose="020B0604020202020204" pitchFamily="34" charset="0"/>
              <a:buChar char="•"/>
            </a:pPr>
            <a:endParaRPr lang="en-US" dirty="0">
              <a:solidFill>
                <a:schemeClr val="tx1"/>
              </a:solidFill>
            </a:endParaRPr>
          </a:p>
        </p:txBody>
      </p:sp>
      <p:sp>
        <p:nvSpPr>
          <p:cNvPr id="22" name="Rectangle 21">
            <a:extLst>
              <a:ext uri="{FF2B5EF4-FFF2-40B4-BE49-F238E27FC236}">
                <a16:creationId xmlns:a16="http://schemas.microsoft.com/office/drawing/2014/main" id="{113A9DD0-E3B4-4DDF-A485-BCD4EEE8488E}"/>
              </a:ext>
            </a:extLst>
          </p:cNvPr>
          <p:cNvSpPr/>
          <p:nvPr/>
        </p:nvSpPr>
        <p:spPr>
          <a:xfrm>
            <a:off x="802641" y="1857876"/>
            <a:ext cx="2342312" cy="1171251"/>
          </a:xfrm>
          <a:prstGeom prst="rect">
            <a:avLst/>
          </a:prstGeom>
          <a:noFill/>
          <a:ln w="5715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What can be deferred?</a:t>
            </a:r>
          </a:p>
        </p:txBody>
      </p:sp>
      <p:sp>
        <p:nvSpPr>
          <p:cNvPr id="18" name="Title 1">
            <a:extLst>
              <a:ext uri="{FF2B5EF4-FFF2-40B4-BE49-F238E27FC236}">
                <a16:creationId xmlns:a16="http://schemas.microsoft.com/office/drawing/2014/main" id="{65657359-4151-4BB9-98EE-E10586660B56}"/>
              </a:ext>
            </a:extLst>
          </p:cNvPr>
          <p:cNvSpPr>
            <a:spLocks noGrp="1"/>
          </p:cNvSpPr>
          <p:nvPr>
            <p:ph type="title"/>
          </p:nvPr>
        </p:nvSpPr>
        <p:spPr>
          <a:xfrm>
            <a:off x="802640" y="365125"/>
            <a:ext cx="10551160" cy="1325563"/>
          </a:xfrm>
        </p:spPr>
        <p:txBody>
          <a:bodyPr anchor="ctr">
            <a:normAutofit/>
          </a:bodyPr>
          <a:lstStyle/>
          <a:p>
            <a:r>
              <a:rPr lang="en-US" sz="4400" dirty="0">
                <a:solidFill>
                  <a:srgbClr val="DC4405"/>
                </a:solidFill>
              </a:rPr>
              <a:t>Deferment</a:t>
            </a:r>
          </a:p>
        </p:txBody>
      </p:sp>
    </p:spTree>
    <p:extLst>
      <p:ext uri="{BB962C8B-B14F-4D97-AF65-F5344CB8AC3E}">
        <p14:creationId xmlns:p14="http://schemas.microsoft.com/office/powerpoint/2010/main" val="22374281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2E02D1-A974-4842-AC13-E322391B5356}"/>
              </a:ext>
            </a:extLst>
          </p:cNvPr>
          <p:cNvSpPr txBox="1"/>
          <p:nvPr/>
        </p:nvSpPr>
        <p:spPr>
          <a:xfrm>
            <a:off x="5102578" y="6323598"/>
            <a:ext cx="672097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Source: </a:t>
            </a:r>
            <a:r>
              <a:rPr kumimoji="0" lang="en-US" sz="1600" b="0" i="1" u="sng" strike="noStrike" kern="1200" cap="none" spc="0" normalizeH="0" baseline="0" noProof="0" dirty="0">
                <a:ln>
                  <a:noFill/>
                </a:ln>
                <a:solidFill>
                  <a:srgbClr val="2200CC"/>
                </a:solidFill>
                <a:effectLst/>
                <a:uLnTx/>
                <a:uFillTx/>
                <a:latin typeface="Calibri" panose="020F0502020204030204" pitchFamily="34" charset="0"/>
                <a:ea typeface="+mn-ea"/>
                <a:cs typeface="Calibri" panose="020F0502020204030204" pitchFamily="34" charset="0"/>
                <a:hlinkClick r:id="rId3">
                  <a:extLst>
                    <a:ext uri="{A12FA001-AC4F-418D-AE19-62706E023703}">
                      <ahyp:hlinkClr xmlns:ahyp="http://schemas.microsoft.com/office/drawing/2018/hyperlinkcolor" val="tx"/>
                    </a:ext>
                  </a:extLst>
                </a:hlinkClick>
              </a:rPr>
              <a:t>https://www2.ed.gov/policy/gen/guid/fpco/ferpa/index.html</a:t>
            </a:r>
            <a:r>
              <a:rPr kumimoji="0" lang="en-US" sz="16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p:txBody>
      </p:sp>
      <p:sp>
        <p:nvSpPr>
          <p:cNvPr id="5" name="Google Shape;152;p26">
            <a:extLst>
              <a:ext uri="{FF2B5EF4-FFF2-40B4-BE49-F238E27FC236}">
                <a16:creationId xmlns:a16="http://schemas.microsoft.com/office/drawing/2014/main" id="{A8F2528B-AE34-452F-ADDB-1FA2AD354EDC}"/>
              </a:ext>
            </a:extLst>
          </p:cNvPr>
          <p:cNvSpPr txBox="1">
            <a:spLocks/>
          </p:cNvSpPr>
          <p:nvPr/>
        </p:nvSpPr>
        <p:spPr>
          <a:xfrm>
            <a:off x="838199" y="1331585"/>
            <a:ext cx="10850217" cy="4826000"/>
          </a:xfrm>
          <a:prstGeom prst="rect">
            <a:avLst/>
          </a:prstGeom>
        </p:spPr>
        <p:txBody>
          <a:bodyPr spcFirstLastPara="1" vert="horz" wrap="square" lIns="91433" tIns="45700" rIns="91433"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5463" indent="0">
              <a:spcBef>
                <a:spcPts val="1067"/>
              </a:spcBef>
              <a:buSzPct val="70000"/>
              <a:buFont typeface="Arial" panose="020B0604020202020204" pitchFamily="34" charset="0"/>
              <a:buNone/>
            </a:pPr>
            <a:r>
              <a:rPr lang="en-US" sz="2133" b="1" i="1" dirty="0">
                <a:solidFill>
                  <a:srgbClr val="030A13"/>
                </a:solidFill>
                <a:highlight>
                  <a:srgbClr val="FFFFFF"/>
                </a:highlight>
              </a:rPr>
              <a:t>“FERPA gives parents certain rights with respect to their children's education records. These rights transfer to the student when he or she reaches the age of 18 or attends a school beyond the high school level.” </a:t>
            </a:r>
            <a:r>
              <a:rPr lang="en-US" sz="2133" b="1" dirty="0">
                <a:solidFill>
                  <a:srgbClr val="030A13"/>
                </a:solidFill>
                <a:highlight>
                  <a:srgbClr val="FFFFFF"/>
                </a:highlight>
              </a:rPr>
              <a:t>– U.S. Department of Education </a:t>
            </a:r>
            <a:br>
              <a:rPr lang="en-US" sz="2133" b="1" i="1" dirty="0">
                <a:solidFill>
                  <a:srgbClr val="030A13"/>
                </a:solidFill>
                <a:highlight>
                  <a:srgbClr val="FFFFFF"/>
                </a:highlight>
              </a:rPr>
            </a:br>
            <a:endParaRPr lang="en-US" sz="2133" b="1" i="1" dirty="0">
              <a:solidFill>
                <a:srgbClr val="030A13"/>
              </a:solidFill>
              <a:highlight>
                <a:srgbClr val="FFFFFF"/>
              </a:highlight>
            </a:endParaRPr>
          </a:p>
          <a:p>
            <a:pPr marL="609585" indent="-474121">
              <a:spcBef>
                <a:spcPts val="0"/>
              </a:spcBef>
              <a:buSzPct val="70000"/>
              <a:buFont typeface="Calibri"/>
              <a:buChar char="•"/>
            </a:pPr>
            <a:r>
              <a:rPr lang="en-US" sz="2667" dirty="0"/>
              <a:t>The student needs to request the FERPA form. A parent cannot.</a:t>
            </a:r>
          </a:p>
          <a:p>
            <a:pPr marL="1219170" lvl="1" indent="-474121">
              <a:spcBef>
                <a:spcPts val="0"/>
              </a:spcBef>
              <a:buSzPct val="70000"/>
            </a:pPr>
            <a:r>
              <a:rPr lang="en-US" dirty="0"/>
              <a:t>The student must agree to who is listed as the recipient in order to release records if it’s an individual other than the student with access to records</a:t>
            </a:r>
          </a:p>
          <a:p>
            <a:pPr marL="609585" indent="-474121">
              <a:spcBef>
                <a:spcPts val="0"/>
              </a:spcBef>
              <a:buSzPct val="70000"/>
              <a:buFont typeface="Calibri"/>
              <a:buChar char="•"/>
            </a:pPr>
            <a:endParaRPr lang="en-US" sz="2667" dirty="0"/>
          </a:p>
          <a:p>
            <a:pPr marL="609585" indent="-474121">
              <a:spcBef>
                <a:spcPts val="0"/>
              </a:spcBef>
              <a:buSzPct val="70000"/>
              <a:buFont typeface="Calibri"/>
              <a:buChar char="•"/>
            </a:pPr>
            <a:r>
              <a:rPr lang="en-US" sz="2667" dirty="0"/>
              <a:t>This can be beneficial if the student is deferring enrollment or taking a gap year</a:t>
            </a:r>
          </a:p>
          <a:p>
            <a:pPr marL="1066785" lvl="1" indent="-474121">
              <a:spcBef>
                <a:spcPts val="0"/>
              </a:spcBef>
              <a:buSzPct val="70000"/>
              <a:buFont typeface="Calibri"/>
              <a:buChar char="•"/>
            </a:pPr>
            <a:r>
              <a:rPr lang="en-US" dirty="0"/>
              <a:t>e.g., military service, ecclesiastical mission, humanitarian service, etc.</a:t>
            </a:r>
          </a:p>
          <a:p>
            <a:pPr marL="135463" indent="0">
              <a:spcBef>
                <a:spcPts val="0"/>
              </a:spcBef>
              <a:buSzPct val="70000"/>
              <a:buFont typeface="Arial" panose="020B0604020202020204" pitchFamily="34" charset="0"/>
              <a:buNone/>
            </a:pPr>
            <a:endParaRPr lang="en-US" sz="2667" dirty="0"/>
          </a:p>
          <a:p>
            <a:pPr marL="135463" indent="0">
              <a:spcBef>
                <a:spcPts val="0"/>
              </a:spcBef>
              <a:buSzPct val="70000"/>
              <a:buFont typeface="Arial" panose="020B0604020202020204" pitchFamily="34" charset="0"/>
              <a:buNone/>
            </a:pPr>
            <a:r>
              <a:rPr lang="en-US" sz="2667" dirty="0"/>
              <a:t>Remember that if you want a trusted adult involved in your college information, meetings, and conversations, you should want this form signed</a:t>
            </a:r>
          </a:p>
        </p:txBody>
      </p:sp>
      <p:sp>
        <p:nvSpPr>
          <p:cNvPr id="4" name="Google Shape;151;p26">
            <a:extLst>
              <a:ext uri="{FF2B5EF4-FFF2-40B4-BE49-F238E27FC236}">
                <a16:creationId xmlns:a16="http://schemas.microsoft.com/office/drawing/2014/main" id="{05EC34D9-876B-421F-98B8-449A87F4303A}"/>
              </a:ext>
            </a:extLst>
          </p:cNvPr>
          <p:cNvSpPr txBox="1">
            <a:spLocks noGrp="1"/>
          </p:cNvSpPr>
          <p:nvPr>
            <p:ph type="title"/>
          </p:nvPr>
        </p:nvSpPr>
        <p:spPr>
          <a:xfrm>
            <a:off x="838199" y="5985"/>
            <a:ext cx="10515600" cy="1325600"/>
          </a:xfrm>
          <a:prstGeom prst="rect">
            <a:avLst/>
          </a:prstGeom>
        </p:spPr>
        <p:txBody>
          <a:bodyPr spcFirstLastPara="1" vert="horz" wrap="square" lIns="91433" tIns="45700" rIns="91433" bIns="45700" rtlCol="0" anchor="ctr" anchorCtr="0">
            <a:normAutofit/>
          </a:bodyPr>
          <a:lstStyle/>
          <a:p>
            <a:pPr>
              <a:spcBef>
                <a:spcPts val="0"/>
              </a:spcBef>
            </a:pPr>
            <a:r>
              <a:rPr lang="en" sz="4000" dirty="0">
                <a:solidFill>
                  <a:srgbClr val="DC4405"/>
                </a:solidFill>
              </a:rPr>
              <a:t>FERPA </a:t>
            </a:r>
            <a:r>
              <a:rPr lang="en-US" sz="4000" dirty="0">
                <a:solidFill>
                  <a:srgbClr val="DC4405"/>
                </a:solidFill>
              </a:rPr>
              <a:t>f</a:t>
            </a:r>
            <a:r>
              <a:rPr lang="en" sz="4000" dirty="0">
                <a:solidFill>
                  <a:srgbClr val="DC4405"/>
                </a:solidFill>
              </a:rPr>
              <a:t>orm - </a:t>
            </a:r>
            <a:r>
              <a:rPr lang="en-US" sz="4000" b="0" dirty="0"/>
              <a:t>Student Information Release Form</a:t>
            </a:r>
            <a:endParaRPr sz="4000" dirty="0">
              <a:solidFill>
                <a:srgbClr val="DC4405"/>
              </a:solidFill>
            </a:endParaRPr>
          </a:p>
        </p:txBody>
      </p:sp>
    </p:spTree>
    <p:extLst>
      <p:ext uri="{BB962C8B-B14F-4D97-AF65-F5344CB8AC3E}">
        <p14:creationId xmlns:p14="http://schemas.microsoft.com/office/powerpoint/2010/main" val="164700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n image showing four columns with headers listed with 1, 2, 4, + (or more). Under 1 it provides the following information: Certificates and&#10;other Credentials; 1 year or more&#10;(depending on program); Provides preparation&#10;for specific jobs and&#10;careers. Programs&#10;can typically be&#10;completed in a few&#10;weeks to a little over&#10;a year of full-time&#10;attendance. Many&#10;certificates build into&#10;and count toward&#10;associate degrees.; Examples:&#10;• Certificates of&#10;Proficiency&#10;• Certificates of&#10;Completion&#10;• Apprenticeships&#10;• Licenses&#10;• Professional&#10;Certifications&#10;&#10;Under 2 it provides the following information: Associate Degrees; 2 years; Provides preparation&#10;for employment or a&#10;bachelor’s degree.&#10;Programs can typically&#10;be completed in two&#10;years of full-time&#10;attendance.; Examples:&#10;• Associate of Applied&#10;Science&#10;• Associate of Science&#10;• Associate of Arts &#10;&#10;Under 4 it provides the following information: Bachelor’s Degrees; 4 years; Provides a wellrounded education&#10;for success in a career&#10;or for graduate study.&#10;Programs can typically&#10;be completed in four&#10;years of full-time&#10;attendance.; Examples:&#10;• Bachelor of Science&#10;• Bachelor of Arts&#10;• Bachelor of Applied&#10;Science&#10;• Professional&#10;Bachelor’s Degree&#10;&#10;Under + it provides the following information: Graduate and&#10;Professional Degrees&#10;and Credentials; Typically 1–6 years&#10;beyond a bachelor’s&#10;degree; Provides advanced&#10;preparation in a&#10;variety of careers that&#10;require education&#10;beyond a bachelor’s&#10;degree. Programs can&#10;typically be completed&#10;in one to six years of&#10;full-time attendance,&#10;depending on the field&#10;of study.; Examples:&#10;• Master’s degrees&#10;• Doctoral degrees&#10;• Graduate Certificates&#10;">
            <a:extLst>
              <a:ext uri="{FF2B5EF4-FFF2-40B4-BE49-F238E27FC236}">
                <a16:creationId xmlns:a16="http://schemas.microsoft.com/office/drawing/2014/main" id="{24036D01-1490-415C-BC23-3F9150C4ED63}"/>
              </a:ext>
            </a:extLst>
          </p:cNvPr>
          <p:cNvPicPr>
            <a:picLocks noChangeAspect="1"/>
          </p:cNvPicPr>
          <p:nvPr/>
        </p:nvPicPr>
        <p:blipFill>
          <a:blip r:embed="rId3"/>
          <a:stretch>
            <a:fillRect/>
          </a:stretch>
        </p:blipFill>
        <p:spPr>
          <a:xfrm>
            <a:off x="5268913" y="275521"/>
            <a:ext cx="6472891" cy="6068831"/>
          </a:xfrm>
          <a:prstGeom prst="rect">
            <a:avLst/>
          </a:prstGeom>
        </p:spPr>
      </p:pic>
      <p:sp>
        <p:nvSpPr>
          <p:cNvPr id="6" name="Text Placeholder 5">
            <a:extLst>
              <a:ext uri="{FF2B5EF4-FFF2-40B4-BE49-F238E27FC236}">
                <a16:creationId xmlns:a16="http://schemas.microsoft.com/office/drawing/2014/main" id="{404E115A-8F77-4986-9198-BC81A69BF6CC}"/>
              </a:ext>
            </a:extLst>
          </p:cNvPr>
          <p:cNvSpPr>
            <a:spLocks noGrp="1"/>
          </p:cNvSpPr>
          <p:nvPr>
            <p:ph type="body" sz="half" idx="2"/>
          </p:nvPr>
        </p:nvSpPr>
        <p:spPr>
          <a:xfrm>
            <a:off x="839788" y="1303020"/>
            <a:ext cx="4429125" cy="4960620"/>
          </a:xfrm>
        </p:spPr>
        <p:txBody>
          <a:bodyPr>
            <a:normAutofit fontScale="85000" lnSpcReduction="20000"/>
          </a:bodyPr>
          <a:lstStyle/>
          <a:p>
            <a:r>
              <a:rPr lang="en-US" sz="2800" dirty="0"/>
              <a:t>Any postsecondary education (after high school)</a:t>
            </a:r>
          </a:p>
          <a:p>
            <a:pPr marL="457200" indent="-457200">
              <a:buFont typeface="Arial" panose="020B0604020202020204" pitchFamily="34" charset="0"/>
              <a:buChar char="•"/>
            </a:pPr>
            <a:r>
              <a:rPr lang="en-US" sz="2800" dirty="0"/>
              <a:t>Technical college</a:t>
            </a:r>
          </a:p>
          <a:p>
            <a:pPr marL="457200" indent="-457200">
              <a:buFont typeface="Arial" panose="020B0604020202020204" pitchFamily="34" charset="0"/>
              <a:buChar char="•"/>
            </a:pPr>
            <a:r>
              <a:rPr lang="en-US" sz="2800" dirty="0"/>
              <a:t>Community college</a:t>
            </a:r>
          </a:p>
          <a:p>
            <a:pPr marL="457200" indent="-457200">
              <a:buFont typeface="Arial" panose="020B0604020202020204" pitchFamily="34" charset="0"/>
              <a:buChar char="•"/>
            </a:pPr>
            <a:r>
              <a:rPr lang="en-US" sz="2800" dirty="0"/>
              <a:t>University </a:t>
            </a:r>
          </a:p>
          <a:p>
            <a:endParaRPr lang="en-US" sz="2800" dirty="0"/>
          </a:p>
          <a:p>
            <a:r>
              <a:rPr lang="en-US" sz="2800" dirty="0"/>
              <a:t>Types:</a:t>
            </a:r>
          </a:p>
          <a:p>
            <a:pPr marL="457200" indent="-457200">
              <a:buFont typeface="Arial" panose="020B0604020202020204" pitchFamily="34" charset="0"/>
              <a:buChar char="•"/>
            </a:pPr>
            <a:r>
              <a:rPr lang="en-US" sz="2800" dirty="0"/>
              <a:t>Certificates and other credentials</a:t>
            </a:r>
          </a:p>
          <a:p>
            <a:pPr marL="457200" indent="-457200">
              <a:buFont typeface="Arial" panose="020B0604020202020204" pitchFamily="34" charset="0"/>
              <a:buChar char="•"/>
            </a:pPr>
            <a:r>
              <a:rPr lang="en-US" sz="2800" dirty="0"/>
              <a:t>Associate degrees</a:t>
            </a:r>
          </a:p>
          <a:p>
            <a:pPr marL="457200" indent="-457200">
              <a:buFont typeface="Arial" panose="020B0604020202020204" pitchFamily="34" charset="0"/>
              <a:buChar char="•"/>
            </a:pPr>
            <a:r>
              <a:rPr lang="en-US" sz="2800" dirty="0"/>
              <a:t>Bachelor’s degrees</a:t>
            </a:r>
          </a:p>
          <a:p>
            <a:pPr marL="457200" indent="-457200">
              <a:buFont typeface="Arial" panose="020B0604020202020204" pitchFamily="34" charset="0"/>
              <a:buChar char="•"/>
            </a:pPr>
            <a:r>
              <a:rPr lang="en-US" sz="2800" dirty="0"/>
              <a:t>Graduate and professional degrees</a:t>
            </a:r>
          </a:p>
          <a:p>
            <a:endParaRPr lang="en-US" sz="2800" dirty="0"/>
          </a:p>
          <a:p>
            <a:endParaRPr lang="en-US" sz="2800" dirty="0"/>
          </a:p>
        </p:txBody>
      </p:sp>
      <p:sp>
        <p:nvSpPr>
          <p:cNvPr id="4" name="Title 3">
            <a:extLst>
              <a:ext uri="{FF2B5EF4-FFF2-40B4-BE49-F238E27FC236}">
                <a16:creationId xmlns:a16="http://schemas.microsoft.com/office/drawing/2014/main" id="{84EE4D70-892A-4B7A-99A9-4710A8B68F7D}"/>
              </a:ext>
            </a:extLst>
          </p:cNvPr>
          <p:cNvSpPr>
            <a:spLocks noGrp="1"/>
          </p:cNvSpPr>
          <p:nvPr>
            <p:ph type="title"/>
          </p:nvPr>
        </p:nvSpPr>
        <p:spPr>
          <a:xfrm>
            <a:off x="839788" y="275521"/>
            <a:ext cx="4257992" cy="836587"/>
          </a:xfrm>
        </p:spPr>
        <p:txBody>
          <a:bodyPr anchor="ctr">
            <a:normAutofit/>
          </a:bodyPr>
          <a:lstStyle/>
          <a:p>
            <a:r>
              <a:rPr lang="en-US" sz="4400" dirty="0"/>
              <a:t>What is college?</a:t>
            </a:r>
          </a:p>
        </p:txBody>
      </p:sp>
    </p:spTree>
    <p:extLst>
      <p:ext uri="{BB962C8B-B14F-4D97-AF65-F5344CB8AC3E}">
        <p14:creationId xmlns:p14="http://schemas.microsoft.com/office/powerpoint/2010/main" val="33729844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253B916-F12A-40C2-8B35-17F149C4A278}"/>
              </a:ext>
            </a:extLst>
          </p:cNvPr>
          <p:cNvSpPr>
            <a:spLocks noGrp="1"/>
          </p:cNvSpPr>
          <p:nvPr>
            <p:ph type="title"/>
          </p:nvPr>
        </p:nvSpPr>
        <p:spPr/>
        <p:txBody>
          <a:bodyPr anchor="b">
            <a:normAutofit/>
          </a:bodyPr>
          <a:lstStyle/>
          <a:p>
            <a:r>
              <a:rPr lang="en-US" sz="6000" dirty="0" err="1">
                <a:solidFill>
                  <a:schemeClr val="bg1"/>
                </a:solidFill>
              </a:rPr>
              <a:t>DREAMers</a:t>
            </a:r>
            <a:r>
              <a:rPr lang="en-US" sz="6000" dirty="0">
                <a:solidFill>
                  <a:schemeClr val="bg1"/>
                </a:solidFill>
              </a:rPr>
              <a:t>, Immigrants, and International Students</a:t>
            </a:r>
          </a:p>
        </p:txBody>
      </p:sp>
    </p:spTree>
    <p:extLst>
      <p:ext uri="{BB962C8B-B14F-4D97-AF65-F5344CB8AC3E}">
        <p14:creationId xmlns:p14="http://schemas.microsoft.com/office/powerpoint/2010/main" val="25259014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95D3A9C-09E3-4CA7-BF06-B1F9BA29957D}"/>
              </a:ext>
            </a:extLst>
          </p:cNvPr>
          <p:cNvSpPr>
            <a:spLocks noGrp="1"/>
          </p:cNvSpPr>
          <p:nvPr>
            <p:ph type="title"/>
          </p:nvPr>
        </p:nvSpPr>
        <p:spPr>
          <a:xfrm>
            <a:off x="838200" y="365125"/>
            <a:ext cx="10515600" cy="900149"/>
          </a:xfrm>
        </p:spPr>
        <p:txBody>
          <a:bodyPr anchor="ctr">
            <a:normAutofit/>
          </a:bodyPr>
          <a:lstStyle/>
          <a:p>
            <a:r>
              <a:rPr lang="en-US" dirty="0"/>
              <a:t>FAFSA Citizenship Terminology</a:t>
            </a:r>
            <a:endParaRPr lang="en-US" sz="2800" dirty="0">
              <a:solidFill>
                <a:srgbClr val="DC4405"/>
              </a:solidFill>
            </a:endParaRPr>
          </a:p>
        </p:txBody>
      </p:sp>
      <p:sp>
        <p:nvSpPr>
          <p:cNvPr id="2" name="Content Placeholder 1">
            <a:extLst>
              <a:ext uri="{FF2B5EF4-FFF2-40B4-BE49-F238E27FC236}">
                <a16:creationId xmlns:a16="http://schemas.microsoft.com/office/drawing/2014/main" id="{887E9354-57F1-4440-9296-2059A9920927}"/>
              </a:ext>
            </a:extLst>
          </p:cNvPr>
          <p:cNvSpPr>
            <a:spLocks noGrp="1"/>
          </p:cNvSpPr>
          <p:nvPr>
            <p:ph idx="1"/>
          </p:nvPr>
        </p:nvSpPr>
        <p:spPr>
          <a:xfrm>
            <a:off x="838200" y="1442852"/>
            <a:ext cx="10900144" cy="5195691"/>
          </a:xfrm>
        </p:spPr>
        <p:txBody>
          <a:bodyPr>
            <a:normAutofit fontScale="92500"/>
          </a:bodyPr>
          <a:lstStyle/>
          <a:p>
            <a:r>
              <a:rPr lang="en-US" b="1" dirty="0"/>
              <a:t>U.S. Citizens</a:t>
            </a:r>
          </a:p>
          <a:p>
            <a:pPr lvl="1"/>
            <a:r>
              <a:rPr lang="en-US" dirty="0"/>
              <a:t>Naturalized and born citizens</a:t>
            </a:r>
          </a:p>
          <a:p>
            <a:r>
              <a:rPr lang="en-US" b="1" dirty="0"/>
              <a:t>Eligible Non-Citizens</a:t>
            </a:r>
          </a:p>
          <a:p>
            <a:pPr lvl="1"/>
            <a:r>
              <a:rPr lang="en-US" dirty="0"/>
              <a:t>Students with documentation that Federal Student Aid considers “eligible” for federal aid</a:t>
            </a:r>
          </a:p>
          <a:p>
            <a:pPr lvl="1"/>
            <a:r>
              <a:rPr lang="en-US" dirty="0"/>
              <a:t>Categories include: Permanent Residents (Green Card), Refugees, Asylum Grantees, etc.</a:t>
            </a:r>
          </a:p>
          <a:p>
            <a:r>
              <a:rPr lang="en-US" b="1" dirty="0"/>
              <a:t>Ineligible Students</a:t>
            </a:r>
          </a:p>
          <a:p>
            <a:pPr lvl="1"/>
            <a:r>
              <a:rPr lang="en-US" dirty="0"/>
              <a:t>Students with documentation that Federal Student Aid considers “ineligible” for federal aid or those without documentation</a:t>
            </a:r>
          </a:p>
          <a:p>
            <a:pPr lvl="1"/>
            <a:r>
              <a:rPr lang="en-US" dirty="0"/>
              <a:t>Categories include: Undocumented Students, those with DACA, TPS, DED, etc.</a:t>
            </a:r>
          </a:p>
          <a:p>
            <a:r>
              <a:rPr lang="en-US" b="1" dirty="0"/>
              <a:t>International Students</a:t>
            </a:r>
          </a:p>
          <a:p>
            <a:pPr lvl="1"/>
            <a:r>
              <a:rPr lang="en-US" dirty="0"/>
              <a:t>Foreign students who are going to attend (or attending) college in the United States </a:t>
            </a:r>
          </a:p>
          <a:p>
            <a:pPr lvl="1"/>
            <a:r>
              <a:rPr lang="en-US" dirty="0"/>
              <a:t>International students are ineligible for federal aid from the FAFSA</a:t>
            </a:r>
          </a:p>
        </p:txBody>
      </p:sp>
    </p:spTree>
    <p:extLst>
      <p:ext uri="{BB962C8B-B14F-4D97-AF65-F5344CB8AC3E}">
        <p14:creationId xmlns:p14="http://schemas.microsoft.com/office/powerpoint/2010/main" val="25096204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782CEC5E-AEAA-4455-B50C-D286A2320A7E}"/>
              </a:ext>
            </a:extLst>
          </p:cNvPr>
          <p:cNvSpPr txBox="1">
            <a:spLocks/>
          </p:cNvSpPr>
          <p:nvPr/>
        </p:nvSpPr>
        <p:spPr>
          <a:xfrm>
            <a:off x="5643327" y="2266625"/>
            <a:ext cx="5795749" cy="391594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28600" indent="-228600">
              <a:buFont typeface="Arial" panose="020B0604020202020204" pitchFamily="34" charset="0"/>
              <a:buChar char="•"/>
            </a:pPr>
            <a:r>
              <a:rPr lang="en-US" sz="2800" b="1" dirty="0"/>
              <a:t>Yes.</a:t>
            </a:r>
            <a:r>
              <a:rPr lang="en-US" sz="2800" dirty="0"/>
              <a:t> Their parent(s) or adoptive parent(s) will need to create an FSA ID and provide consent on the student’s FAFSA to qualify for any aid. </a:t>
            </a:r>
          </a:p>
          <a:p>
            <a:pPr marL="228600" indent="-228600">
              <a:buFont typeface="Arial" panose="020B0604020202020204" pitchFamily="34" charset="0"/>
              <a:buChar char="•"/>
            </a:pPr>
            <a:r>
              <a:rPr lang="en-US" sz="2800" dirty="0"/>
              <a:t>If parents are hesitant about sharing</a:t>
            </a:r>
            <a:br>
              <a:rPr lang="en-US" sz="2800" dirty="0"/>
            </a:br>
            <a:r>
              <a:rPr lang="en-US" sz="2800" dirty="0"/>
              <a:t>personal information, please know that the Department of Education’s current policy states that it does not share data with immigration enforcement entities</a:t>
            </a:r>
            <a:r>
              <a:rPr lang="en-US" sz="2400" dirty="0">
                <a:latin typeface="Arial" panose="020B0604020202020204" pitchFamily="34" charset="0"/>
              </a:rPr>
              <a:t>.</a:t>
            </a:r>
            <a:endParaRPr lang="en-US" sz="2400" dirty="0"/>
          </a:p>
        </p:txBody>
      </p:sp>
      <p:sp>
        <p:nvSpPr>
          <p:cNvPr id="8" name="Text Placeholder 3">
            <a:extLst>
              <a:ext uri="{FF2B5EF4-FFF2-40B4-BE49-F238E27FC236}">
                <a16:creationId xmlns:a16="http://schemas.microsoft.com/office/drawing/2014/main" id="{CCA9B0C2-1EF1-4F7F-B158-8812F6BBAA57}"/>
              </a:ext>
            </a:extLst>
          </p:cNvPr>
          <p:cNvSpPr txBox="1">
            <a:spLocks/>
          </p:cNvSpPr>
          <p:nvPr/>
        </p:nvSpPr>
        <p:spPr>
          <a:xfrm>
            <a:off x="5721062" y="1679441"/>
            <a:ext cx="3349307" cy="60917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3200" b="1" dirty="0"/>
              <a:t>Answer:</a:t>
            </a:r>
          </a:p>
        </p:txBody>
      </p:sp>
      <p:sp>
        <p:nvSpPr>
          <p:cNvPr id="6" name="Text Placeholder 3">
            <a:extLst>
              <a:ext uri="{FF2B5EF4-FFF2-40B4-BE49-F238E27FC236}">
                <a16:creationId xmlns:a16="http://schemas.microsoft.com/office/drawing/2014/main" id="{7CD95F2D-951B-4E4E-8340-4995EB7AAADE}"/>
              </a:ext>
            </a:extLst>
          </p:cNvPr>
          <p:cNvSpPr txBox="1">
            <a:spLocks/>
          </p:cNvSpPr>
          <p:nvPr/>
        </p:nvSpPr>
        <p:spPr>
          <a:xfrm>
            <a:off x="752924" y="2288617"/>
            <a:ext cx="4646033" cy="23157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Can a student complete the FAFSA if they are a U.S. citizen (or eligible non-citizen) but their parent(s) are undocumented?</a:t>
            </a:r>
            <a:endParaRPr lang="en-US" sz="3600" dirty="0"/>
          </a:p>
        </p:txBody>
      </p:sp>
      <p:sp>
        <p:nvSpPr>
          <p:cNvPr id="7" name="Text Placeholder 3">
            <a:extLst>
              <a:ext uri="{FF2B5EF4-FFF2-40B4-BE49-F238E27FC236}">
                <a16:creationId xmlns:a16="http://schemas.microsoft.com/office/drawing/2014/main" id="{EFA93247-1348-40FF-A446-268E88CC967F}"/>
              </a:ext>
            </a:extLst>
          </p:cNvPr>
          <p:cNvSpPr txBox="1">
            <a:spLocks/>
          </p:cNvSpPr>
          <p:nvPr/>
        </p:nvSpPr>
        <p:spPr>
          <a:xfrm>
            <a:off x="697101" y="1657449"/>
            <a:ext cx="3349307" cy="60917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3200" b="1" dirty="0"/>
              <a:t>Question:</a:t>
            </a:r>
          </a:p>
        </p:txBody>
      </p:sp>
      <p:sp>
        <p:nvSpPr>
          <p:cNvPr id="5" name="Title 1">
            <a:extLst>
              <a:ext uri="{FF2B5EF4-FFF2-40B4-BE49-F238E27FC236}">
                <a16:creationId xmlns:a16="http://schemas.microsoft.com/office/drawing/2014/main" id="{095D3A9C-09E3-4CA7-BF06-B1F9BA29957D}"/>
              </a:ext>
            </a:extLst>
          </p:cNvPr>
          <p:cNvSpPr>
            <a:spLocks noGrp="1"/>
          </p:cNvSpPr>
          <p:nvPr>
            <p:ph type="title"/>
          </p:nvPr>
        </p:nvSpPr>
        <p:spPr>
          <a:xfrm>
            <a:off x="659033" y="366338"/>
            <a:ext cx="9907367" cy="1600200"/>
          </a:xfrm>
        </p:spPr>
        <p:txBody>
          <a:bodyPr anchor="ctr">
            <a:normAutofit/>
          </a:bodyPr>
          <a:lstStyle/>
          <a:p>
            <a:r>
              <a:rPr lang="en-US" dirty="0"/>
              <a:t>FAFSA FAQs: Undocumented Parents</a:t>
            </a:r>
            <a:endParaRPr lang="en-US" sz="2800" dirty="0">
              <a:solidFill>
                <a:srgbClr val="DC4405"/>
              </a:solidFill>
            </a:endParaRPr>
          </a:p>
        </p:txBody>
      </p:sp>
    </p:spTree>
    <p:extLst>
      <p:ext uri="{BB962C8B-B14F-4D97-AF65-F5344CB8AC3E}">
        <p14:creationId xmlns:p14="http://schemas.microsoft.com/office/powerpoint/2010/main" val="16621668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407B47D0-CC31-4E49-BABA-DB59E9FBFB3C}"/>
              </a:ext>
            </a:extLst>
          </p:cNvPr>
          <p:cNvSpPr txBox="1">
            <a:spLocks/>
          </p:cNvSpPr>
          <p:nvPr/>
        </p:nvSpPr>
        <p:spPr>
          <a:xfrm>
            <a:off x="4861367" y="2254102"/>
            <a:ext cx="6934393" cy="441684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28600" indent="-228600">
              <a:buFont typeface="Arial" panose="020B0604020202020204" pitchFamily="34" charset="0"/>
              <a:buChar char="•"/>
            </a:pPr>
            <a:r>
              <a:rPr lang="en-US" sz="2800" b="1" dirty="0"/>
              <a:t>Yes.</a:t>
            </a:r>
            <a:r>
              <a:rPr lang="en-US" sz="2800" dirty="0"/>
              <a:t> Eligible non-citizens should complete the FAFSA, they will need to provide their “Alien Registration Number” and Social Security Number on the form.</a:t>
            </a:r>
          </a:p>
          <a:p>
            <a:pPr marL="228600" indent="-228600">
              <a:buFont typeface="Arial" panose="020B0604020202020204" pitchFamily="34" charset="0"/>
              <a:buChar char="•"/>
            </a:pPr>
            <a:r>
              <a:rPr lang="en-US" sz="2800" b="1" dirty="0"/>
              <a:t>Examples categories are: U.S. permanent residents (Green Card), refugees, or asylum grantees</a:t>
            </a:r>
          </a:p>
          <a:p>
            <a:pPr marL="228600" indent="-228600">
              <a:buFont typeface="Arial" panose="020B0604020202020204" pitchFamily="34" charset="0"/>
              <a:buChar char="•"/>
            </a:pPr>
            <a:r>
              <a:rPr lang="en-US" sz="2800" dirty="0"/>
              <a:t>Please review documentation that Federal Student Aid stipulates as “eligible” on the following website:</a:t>
            </a:r>
          </a:p>
          <a:p>
            <a:pPr marL="685800" lvl="1" indent="-228600">
              <a:buFont typeface="Arial" panose="020B0604020202020204" pitchFamily="34" charset="0"/>
              <a:buChar char="•"/>
            </a:pPr>
            <a:r>
              <a:rPr lang="en-US" dirty="0">
                <a:hlinkClick r:id="rId3"/>
              </a:rPr>
              <a:t>https://studentaid.gov/understand-aid/eligibility/requirements/non-us-citizens</a:t>
            </a:r>
            <a:endParaRPr lang="en-US" dirty="0"/>
          </a:p>
        </p:txBody>
      </p:sp>
      <p:sp>
        <p:nvSpPr>
          <p:cNvPr id="13" name="Text Placeholder 3">
            <a:extLst>
              <a:ext uri="{FF2B5EF4-FFF2-40B4-BE49-F238E27FC236}">
                <a16:creationId xmlns:a16="http://schemas.microsoft.com/office/drawing/2014/main" id="{498E0B73-81E6-424E-AD7E-BF46F25A2680}"/>
              </a:ext>
            </a:extLst>
          </p:cNvPr>
          <p:cNvSpPr txBox="1">
            <a:spLocks/>
          </p:cNvSpPr>
          <p:nvPr/>
        </p:nvSpPr>
        <p:spPr>
          <a:xfrm>
            <a:off x="4861368" y="1644926"/>
            <a:ext cx="3908060" cy="60917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3200" b="1" dirty="0"/>
              <a:t>Answer:</a:t>
            </a:r>
          </a:p>
        </p:txBody>
      </p:sp>
      <p:sp>
        <p:nvSpPr>
          <p:cNvPr id="11" name="Text Placeholder 3">
            <a:extLst>
              <a:ext uri="{FF2B5EF4-FFF2-40B4-BE49-F238E27FC236}">
                <a16:creationId xmlns:a16="http://schemas.microsoft.com/office/drawing/2014/main" id="{334B30D0-4DF5-4E14-A4C3-781C046808EB}"/>
              </a:ext>
            </a:extLst>
          </p:cNvPr>
          <p:cNvSpPr txBox="1">
            <a:spLocks/>
          </p:cNvSpPr>
          <p:nvPr/>
        </p:nvSpPr>
        <p:spPr>
          <a:xfrm>
            <a:off x="760356" y="2254102"/>
            <a:ext cx="3986741" cy="303027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How would I know if a student is considered an “eligible non-citizen”?</a:t>
            </a:r>
          </a:p>
          <a:p>
            <a:r>
              <a:rPr lang="en-US" dirty="0"/>
              <a:t>Can a student complete the FAFSA if they are an “eligible non-citizen”?</a:t>
            </a:r>
          </a:p>
        </p:txBody>
      </p:sp>
      <p:sp>
        <p:nvSpPr>
          <p:cNvPr id="12" name="Text Placeholder 3">
            <a:extLst>
              <a:ext uri="{FF2B5EF4-FFF2-40B4-BE49-F238E27FC236}">
                <a16:creationId xmlns:a16="http://schemas.microsoft.com/office/drawing/2014/main" id="{B3A1F3C4-DD75-46F1-85DF-3CEC278C7322}"/>
              </a:ext>
            </a:extLst>
          </p:cNvPr>
          <p:cNvSpPr txBox="1">
            <a:spLocks/>
          </p:cNvSpPr>
          <p:nvPr/>
        </p:nvSpPr>
        <p:spPr>
          <a:xfrm>
            <a:off x="760357" y="1644926"/>
            <a:ext cx="3349307" cy="60917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3200" b="1" dirty="0"/>
              <a:t>Question:</a:t>
            </a:r>
          </a:p>
        </p:txBody>
      </p:sp>
      <p:sp>
        <p:nvSpPr>
          <p:cNvPr id="10" name="Title 1">
            <a:extLst>
              <a:ext uri="{FF2B5EF4-FFF2-40B4-BE49-F238E27FC236}">
                <a16:creationId xmlns:a16="http://schemas.microsoft.com/office/drawing/2014/main" id="{CD6F20CF-6649-477E-BEFF-EEBA17D4EDAA}"/>
              </a:ext>
            </a:extLst>
          </p:cNvPr>
          <p:cNvSpPr>
            <a:spLocks noGrp="1"/>
          </p:cNvSpPr>
          <p:nvPr>
            <p:ph type="title"/>
          </p:nvPr>
        </p:nvSpPr>
        <p:spPr/>
        <p:txBody>
          <a:bodyPr anchor="ctr">
            <a:normAutofit/>
          </a:bodyPr>
          <a:lstStyle/>
          <a:p>
            <a:r>
              <a:rPr lang="en-US" dirty="0"/>
              <a:t>FAFSA FAQs: </a:t>
            </a:r>
            <a:r>
              <a:rPr lang="en-US" sz="4400" dirty="0"/>
              <a:t>Eligible Non-Citizens</a:t>
            </a:r>
            <a:endParaRPr lang="en-US" sz="2800" dirty="0"/>
          </a:p>
        </p:txBody>
      </p:sp>
    </p:spTree>
    <p:extLst>
      <p:ext uri="{BB962C8B-B14F-4D97-AF65-F5344CB8AC3E}">
        <p14:creationId xmlns:p14="http://schemas.microsoft.com/office/powerpoint/2010/main" val="3044719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4ADBA23-192F-4812-B1C0-44BF21FB3328}"/>
              </a:ext>
            </a:extLst>
          </p:cNvPr>
          <p:cNvSpPr>
            <a:spLocks noGrp="1"/>
          </p:cNvSpPr>
          <p:nvPr>
            <p:ph type="title"/>
          </p:nvPr>
        </p:nvSpPr>
        <p:spPr>
          <a:xfrm>
            <a:off x="255608" y="473333"/>
            <a:ext cx="4651672" cy="1207827"/>
          </a:xfrm>
        </p:spPr>
        <p:txBody>
          <a:bodyPr>
            <a:noAutofit/>
          </a:bodyPr>
          <a:lstStyle/>
          <a:p>
            <a:r>
              <a:rPr lang="en-US" sz="2800" dirty="0">
                <a:latin typeface="Arial" panose="020B0604020202020204" pitchFamily="34" charset="0"/>
              </a:rPr>
              <a:t>Scholarship Resources for Refugee and Asylee Students</a:t>
            </a:r>
            <a:endParaRPr lang="en-US" sz="2800" dirty="0"/>
          </a:p>
        </p:txBody>
      </p:sp>
      <p:pic>
        <p:nvPicPr>
          <p:cNvPr id="6" name="Picture Placeholder 5" descr="Image of a person's hand writing on a paper.">
            <a:extLst>
              <a:ext uri="{FF2B5EF4-FFF2-40B4-BE49-F238E27FC236}">
                <a16:creationId xmlns:a16="http://schemas.microsoft.com/office/drawing/2014/main" id="{5D521BA9-074C-491F-8D1B-2BB04AAE2419}"/>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7785" r="7785"/>
          <a:stretch>
            <a:fillRect/>
          </a:stretch>
        </p:blipFill>
        <p:spPr>
          <a:xfrm>
            <a:off x="6676730" y="1560512"/>
            <a:ext cx="4732690" cy="3736975"/>
          </a:xfrm>
        </p:spPr>
      </p:pic>
      <p:sp>
        <p:nvSpPr>
          <p:cNvPr id="7" name="Content Placeholder 2">
            <a:extLst>
              <a:ext uri="{FF2B5EF4-FFF2-40B4-BE49-F238E27FC236}">
                <a16:creationId xmlns:a16="http://schemas.microsoft.com/office/drawing/2014/main" id="{E33F5DE7-5166-4900-8EBF-AC22D3FC159D}"/>
              </a:ext>
            </a:extLst>
          </p:cNvPr>
          <p:cNvSpPr>
            <a:spLocks noGrp="1"/>
          </p:cNvSpPr>
          <p:nvPr>
            <p:ph type="body" sz="half" idx="2"/>
          </p:nvPr>
        </p:nvSpPr>
        <p:spPr>
          <a:xfrm>
            <a:off x="255608" y="1987341"/>
            <a:ext cx="4753272" cy="4657299"/>
          </a:xfrm>
        </p:spPr>
        <p:txBody>
          <a:bodyPr>
            <a:noAutofit/>
          </a:bodyPr>
          <a:lstStyle/>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One Refugee </a:t>
            </a:r>
            <a:r>
              <a:rPr lang="en-US" sz="2000" dirty="0">
                <a:latin typeface="Arial" panose="020B0604020202020204" pitchFamily="34" charset="0"/>
                <a:cs typeface="Arial" panose="020B0604020202020204" pitchFamily="34" charset="0"/>
              </a:rPr>
              <a:t>– onerefugee.org</a:t>
            </a:r>
          </a:p>
          <a:p>
            <a:pPr marL="342900" indent="-342900">
              <a:buFont typeface="Arial" panose="020B0604020202020204" pitchFamily="34" charset="0"/>
              <a:buChar char="•"/>
            </a:pPr>
            <a:r>
              <a:rPr lang="en-US" sz="2000" b="1" dirty="0">
                <a:latin typeface="Arial" panose="020B0604020202020204" pitchFamily="34" charset="0"/>
                <a:ea typeface="+mj-ea"/>
                <a:cs typeface="Arial" panose="020B0604020202020204" pitchFamily="34" charset="0"/>
              </a:rPr>
              <a:t>Immigrants</a:t>
            </a:r>
            <a:r>
              <a:rPr lang="en-US" sz="2000" b="1" dirty="0">
                <a:latin typeface="Arial" panose="020B0604020202020204" pitchFamily="34" charset="0"/>
                <a:cs typeface="Arial" panose="020B0604020202020204" pitchFamily="34" charset="0"/>
              </a:rPr>
              <a:t> Rising </a:t>
            </a:r>
            <a:r>
              <a:rPr lang="en-US" sz="2000" dirty="0">
                <a:latin typeface="Arial" panose="020B0604020202020204" pitchFamily="34" charset="0"/>
                <a:cs typeface="Arial" panose="020B0604020202020204" pitchFamily="34" charset="0"/>
              </a:rPr>
              <a:t>-</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immigrantsrising.org/resource/overview/</a:t>
            </a:r>
          </a:p>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University Alliance for Refugees and At-Risk Migrants</a:t>
            </a: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a:t>
            </a:r>
            <a:r>
              <a:rPr lang="en-US" sz="2000" b="1" dirty="0" err="1">
                <a:latin typeface="Arial" panose="020B0604020202020204" pitchFamily="34" charset="0"/>
                <a:cs typeface="Arial" panose="020B0604020202020204" pitchFamily="34" charset="0"/>
              </a:rPr>
              <a:t>UARRM</a:t>
            </a:r>
            <a:r>
              <a:rPr lang="en-US" sz="2000" b="1"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 uarrm.org/toolkit</a:t>
            </a:r>
          </a:p>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Opportunity Scholarship &amp; Financial Aid Estimator:</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studentaid.gov/aid-estimator/</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thedream.us</a:t>
            </a:r>
          </a:p>
        </p:txBody>
      </p:sp>
    </p:spTree>
    <p:extLst>
      <p:ext uri="{BB962C8B-B14F-4D97-AF65-F5344CB8AC3E}">
        <p14:creationId xmlns:p14="http://schemas.microsoft.com/office/powerpoint/2010/main" val="962887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3">
            <a:extLst>
              <a:ext uri="{FF2B5EF4-FFF2-40B4-BE49-F238E27FC236}">
                <a16:creationId xmlns:a16="http://schemas.microsoft.com/office/drawing/2014/main" id="{08E30400-41D8-488A-95B0-667CDB037FA6}"/>
              </a:ext>
            </a:extLst>
          </p:cNvPr>
          <p:cNvSpPr txBox="1">
            <a:spLocks/>
          </p:cNvSpPr>
          <p:nvPr/>
        </p:nvSpPr>
        <p:spPr>
          <a:xfrm>
            <a:off x="760357" y="4121344"/>
            <a:ext cx="10484817" cy="149067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28600" indent="-228600">
              <a:buFont typeface="Arial" panose="020B0604020202020204" pitchFamily="34" charset="0"/>
              <a:buChar char="•"/>
            </a:pPr>
            <a:r>
              <a:rPr lang="en-US" sz="2800" dirty="0"/>
              <a:t>Private scholarships are always an option</a:t>
            </a:r>
          </a:p>
          <a:p>
            <a:pPr marL="228600" indent="-228600">
              <a:buFont typeface="Arial" panose="020B0604020202020204" pitchFamily="34" charset="0"/>
              <a:buChar char="•"/>
            </a:pPr>
            <a:r>
              <a:rPr lang="en-US" sz="2800" dirty="0"/>
              <a:t>If a student needs to do the FAFSA to qualify for a scholarship, work with their college’s financial aid office or Dream Centers (</a:t>
            </a:r>
            <a:r>
              <a:rPr lang="en-US" sz="2800" dirty="0" err="1"/>
              <a:t>UofU</a:t>
            </a:r>
            <a:r>
              <a:rPr lang="en-US" sz="2800" dirty="0"/>
              <a:t>/SLCC)</a:t>
            </a:r>
          </a:p>
          <a:p>
            <a:pPr marL="228600" indent="-228600">
              <a:buFont typeface="Arial" panose="020B0604020202020204" pitchFamily="34" charset="0"/>
              <a:buChar char="•"/>
            </a:pPr>
            <a:r>
              <a:rPr lang="en-US" sz="2800" dirty="0"/>
              <a:t>In-state tuition may also be an option – have the student ask their college or university if they qualify under House Bill 144</a:t>
            </a:r>
          </a:p>
          <a:p>
            <a:pPr marL="228600" indent="-228600">
              <a:buFont typeface="Arial" panose="020B0604020202020204" pitchFamily="34" charset="0"/>
              <a:buChar char="•"/>
            </a:pPr>
            <a:endParaRPr lang="en-US" sz="2800" dirty="0"/>
          </a:p>
        </p:txBody>
      </p:sp>
      <p:sp>
        <p:nvSpPr>
          <p:cNvPr id="24" name="Text Placeholder 3">
            <a:extLst>
              <a:ext uri="{FF2B5EF4-FFF2-40B4-BE49-F238E27FC236}">
                <a16:creationId xmlns:a16="http://schemas.microsoft.com/office/drawing/2014/main" id="{E313E6A5-6A54-4B9E-9CCB-768CD548EA8B}"/>
              </a:ext>
            </a:extLst>
          </p:cNvPr>
          <p:cNvSpPr txBox="1">
            <a:spLocks/>
          </p:cNvSpPr>
          <p:nvPr/>
        </p:nvSpPr>
        <p:spPr>
          <a:xfrm>
            <a:off x="783265" y="3512168"/>
            <a:ext cx="3349307" cy="60917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3200" b="1" dirty="0"/>
              <a:t>Answer:</a:t>
            </a:r>
          </a:p>
        </p:txBody>
      </p:sp>
      <p:sp>
        <p:nvSpPr>
          <p:cNvPr id="22" name="Text Placeholder 3">
            <a:extLst>
              <a:ext uri="{FF2B5EF4-FFF2-40B4-BE49-F238E27FC236}">
                <a16:creationId xmlns:a16="http://schemas.microsoft.com/office/drawing/2014/main" id="{365AFB20-B50F-4A8E-93DB-1FA69D3EDA02}"/>
              </a:ext>
            </a:extLst>
          </p:cNvPr>
          <p:cNvSpPr txBox="1">
            <a:spLocks/>
          </p:cNvSpPr>
          <p:nvPr/>
        </p:nvSpPr>
        <p:spPr>
          <a:xfrm>
            <a:off x="760357" y="2319762"/>
            <a:ext cx="10648378" cy="11924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If a student is </a:t>
            </a:r>
            <a:r>
              <a:rPr lang="en-US" b="1" dirty="0"/>
              <a:t>ineligible</a:t>
            </a:r>
            <a:r>
              <a:rPr lang="en-US" dirty="0"/>
              <a:t> for federal student aid (grants, work-study, student loans), what options do they have to pay for college?</a:t>
            </a:r>
          </a:p>
        </p:txBody>
      </p:sp>
      <p:sp>
        <p:nvSpPr>
          <p:cNvPr id="23" name="Text Placeholder 3">
            <a:extLst>
              <a:ext uri="{FF2B5EF4-FFF2-40B4-BE49-F238E27FC236}">
                <a16:creationId xmlns:a16="http://schemas.microsoft.com/office/drawing/2014/main" id="{05A9ED92-F097-4ED7-B641-341EC701B8A9}"/>
              </a:ext>
            </a:extLst>
          </p:cNvPr>
          <p:cNvSpPr txBox="1">
            <a:spLocks/>
          </p:cNvSpPr>
          <p:nvPr/>
        </p:nvSpPr>
        <p:spPr>
          <a:xfrm>
            <a:off x="760356" y="1675603"/>
            <a:ext cx="3349307" cy="60917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3200" b="1" dirty="0"/>
              <a:t>Question:</a:t>
            </a:r>
          </a:p>
        </p:txBody>
      </p:sp>
      <p:sp>
        <p:nvSpPr>
          <p:cNvPr id="21" name="Title 1">
            <a:extLst>
              <a:ext uri="{FF2B5EF4-FFF2-40B4-BE49-F238E27FC236}">
                <a16:creationId xmlns:a16="http://schemas.microsoft.com/office/drawing/2014/main" id="{C3A7C14B-D783-4E62-86B0-A2DF8CF37055}"/>
              </a:ext>
            </a:extLst>
          </p:cNvPr>
          <p:cNvSpPr>
            <a:spLocks noGrp="1"/>
          </p:cNvSpPr>
          <p:nvPr>
            <p:ph type="title"/>
          </p:nvPr>
        </p:nvSpPr>
        <p:spPr/>
        <p:txBody>
          <a:bodyPr anchor="ctr">
            <a:normAutofit/>
          </a:bodyPr>
          <a:lstStyle/>
          <a:p>
            <a:r>
              <a:rPr lang="en-US" dirty="0"/>
              <a:t>FAFSA FAQs: </a:t>
            </a:r>
            <a:r>
              <a:rPr lang="en-US" sz="4400" dirty="0"/>
              <a:t>Ineligible Students</a:t>
            </a:r>
            <a:endParaRPr lang="en-US" sz="2800" dirty="0"/>
          </a:p>
        </p:txBody>
      </p:sp>
    </p:spTree>
    <p:extLst>
      <p:ext uri="{BB962C8B-B14F-4D97-AF65-F5344CB8AC3E}">
        <p14:creationId xmlns:p14="http://schemas.microsoft.com/office/powerpoint/2010/main" val="1355592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B2683FE-0570-4F17-B07C-49859554A823}"/>
              </a:ext>
            </a:extLst>
          </p:cNvPr>
          <p:cNvSpPr>
            <a:spLocks noGrp="1"/>
          </p:cNvSpPr>
          <p:nvPr>
            <p:ph type="title"/>
          </p:nvPr>
        </p:nvSpPr>
        <p:spPr>
          <a:xfrm>
            <a:off x="355601" y="114300"/>
            <a:ext cx="4521200" cy="1428750"/>
          </a:xfrm>
        </p:spPr>
        <p:txBody>
          <a:bodyPr anchor="t">
            <a:normAutofit/>
          </a:bodyPr>
          <a:lstStyle/>
          <a:p>
            <a:r>
              <a:rPr lang="en-US" dirty="0"/>
              <a:t>Scholarship Lists and Databases for Ineligible Students</a:t>
            </a:r>
          </a:p>
        </p:txBody>
      </p:sp>
      <p:pic>
        <p:nvPicPr>
          <p:cNvPr id="10" name="Picture Placeholder 9" descr="Image of a female student holding a piggy bank.">
            <a:extLst>
              <a:ext uri="{FF2B5EF4-FFF2-40B4-BE49-F238E27FC236}">
                <a16:creationId xmlns:a16="http://schemas.microsoft.com/office/drawing/2014/main" id="{F482C293-C80E-431C-8775-7D76CB255DF2}"/>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240" r="1240"/>
          <a:stretch>
            <a:fillRect/>
          </a:stretch>
        </p:blipFill>
        <p:spPr>
          <a:xfrm>
            <a:off x="5577552" y="987425"/>
            <a:ext cx="6172200" cy="4873625"/>
          </a:xfrm>
          <a:ln>
            <a:noFill/>
          </a:ln>
        </p:spPr>
      </p:pic>
      <p:sp>
        <p:nvSpPr>
          <p:cNvPr id="11" name="Text Placeholder 3">
            <a:extLst>
              <a:ext uri="{FF2B5EF4-FFF2-40B4-BE49-F238E27FC236}">
                <a16:creationId xmlns:a16="http://schemas.microsoft.com/office/drawing/2014/main" id="{48BAEE98-5EAD-4A77-BBEB-BB18D7FA5336}"/>
              </a:ext>
            </a:extLst>
          </p:cNvPr>
          <p:cNvSpPr>
            <a:spLocks noGrp="1"/>
          </p:cNvSpPr>
          <p:nvPr>
            <p:ph type="body" sz="half" idx="2"/>
          </p:nvPr>
        </p:nvSpPr>
        <p:spPr>
          <a:xfrm>
            <a:off x="480511" y="1543050"/>
            <a:ext cx="4599489" cy="5200650"/>
          </a:xfrm>
        </p:spPr>
        <p:txBody>
          <a:bodyPr>
            <a:normAutofit lnSpcReduction="10000"/>
          </a:bodyPr>
          <a:lstStyle/>
          <a:p>
            <a:pPr marL="342900" indent="-342900">
              <a:buFont typeface="Arial" panose="020B0604020202020204" pitchFamily="34" charset="0"/>
              <a:buChar char="•"/>
            </a:pPr>
            <a:r>
              <a:rPr lang="en-US" dirty="0"/>
              <a:t>University of Utah Dream Center: dream.utah.edu</a:t>
            </a:r>
          </a:p>
          <a:p>
            <a:pPr marL="342900" indent="-342900">
              <a:buFont typeface="Arial" panose="020B0604020202020204" pitchFamily="34" charset="0"/>
              <a:buChar char="•"/>
            </a:pPr>
            <a:r>
              <a:rPr lang="en-US" dirty="0"/>
              <a:t>Salt Lake Community College Dream Center: slcc.edu/</a:t>
            </a:r>
            <a:r>
              <a:rPr lang="en-US" dirty="0" err="1"/>
              <a:t>dreamcenter</a:t>
            </a:r>
            <a:r>
              <a:rPr lang="en-US" dirty="0"/>
              <a:t>/</a:t>
            </a:r>
          </a:p>
          <a:p>
            <a:pPr marL="342900" indent="-342900">
              <a:buFont typeface="Arial" panose="020B0604020202020204" pitchFamily="34" charset="0"/>
              <a:buChar char="•"/>
            </a:pPr>
            <a:r>
              <a:rPr lang="en-US" dirty="0"/>
              <a:t>Utah State University: usu.edu/financial-support/undocumented-student-resources</a:t>
            </a:r>
          </a:p>
          <a:p>
            <a:pPr marL="342900" indent="-342900">
              <a:buFont typeface="Arial" panose="020B0604020202020204" pitchFamily="34" charset="0"/>
              <a:buChar char="•"/>
            </a:pPr>
            <a:r>
              <a:rPr lang="en-US" dirty="0"/>
              <a:t>Weber State University: weber.edu/undocumented/scholarships.html</a:t>
            </a:r>
          </a:p>
          <a:p>
            <a:pPr marL="342900" indent="-342900">
              <a:buFont typeface="Arial" panose="020B0604020202020204" pitchFamily="34" charset="0"/>
              <a:buChar char="•"/>
            </a:pPr>
            <a:r>
              <a:rPr lang="en-US" dirty="0"/>
              <a:t>Utah Tech University: scholarships.utahtech.edu/non-resident-freshman-scholarships-2/</a:t>
            </a:r>
          </a:p>
          <a:p>
            <a:pPr marL="342900" indent="-342900">
              <a:buFont typeface="Arial" panose="020B0604020202020204" pitchFamily="34" charset="0"/>
              <a:buChar char="•"/>
            </a:pPr>
            <a:r>
              <a:rPr lang="en-US" dirty="0"/>
              <a:t>Southern Utah University: suu.edu/diversity/undocumented-daca-resources.html</a:t>
            </a:r>
          </a:p>
          <a:p>
            <a:pPr marL="342900" indent="-342900">
              <a:buFont typeface="Arial" panose="020B0604020202020204" pitchFamily="34" charset="0"/>
              <a:buChar char="•"/>
            </a:pPr>
            <a:r>
              <a:rPr lang="en-US" dirty="0"/>
              <a:t>Davis Technical College: davistech.edu/scholarships</a:t>
            </a:r>
          </a:p>
          <a:p>
            <a:pPr marL="342900" indent="-342900">
              <a:buFont typeface="Arial" panose="020B0604020202020204" pitchFamily="34" charset="0"/>
              <a:buChar char="•"/>
            </a:pPr>
            <a:r>
              <a:rPr lang="en-US" dirty="0"/>
              <a:t>Utah Valley University: uvu.edu/</a:t>
            </a:r>
            <a:r>
              <a:rPr lang="en-US" dirty="0" err="1"/>
              <a:t>studentaffairs</a:t>
            </a:r>
            <a:r>
              <a:rPr lang="en-US" dirty="0"/>
              <a:t>/initiatives/</a:t>
            </a:r>
          </a:p>
        </p:txBody>
      </p:sp>
    </p:spTree>
    <p:extLst>
      <p:ext uri="{BB962C8B-B14F-4D97-AF65-F5344CB8AC3E}">
        <p14:creationId xmlns:p14="http://schemas.microsoft.com/office/powerpoint/2010/main" val="11889767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3">
            <a:extLst>
              <a:ext uri="{FF2B5EF4-FFF2-40B4-BE49-F238E27FC236}">
                <a16:creationId xmlns:a16="http://schemas.microsoft.com/office/drawing/2014/main" id="{08E30400-41D8-488A-95B0-667CDB037FA6}"/>
              </a:ext>
            </a:extLst>
          </p:cNvPr>
          <p:cNvSpPr txBox="1">
            <a:spLocks/>
          </p:cNvSpPr>
          <p:nvPr/>
        </p:nvSpPr>
        <p:spPr>
          <a:xfrm>
            <a:off x="453821" y="1279508"/>
            <a:ext cx="6719139" cy="52736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lvl="1">
              <a:lnSpc>
                <a:spcPct val="100000"/>
              </a:lnSpc>
              <a:spcBef>
                <a:spcPts val="0"/>
              </a:spcBef>
              <a:spcAft>
                <a:spcPts val="600"/>
              </a:spcAft>
            </a:pPr>
            <a:r>
              <a:rPr lang="en-US" sz="2000" b="1" dirty="0">
                <a:latin typeface="Arial" panose="020B0604020202020204" pitchFamily="34" charset="0"/>
              </a:rPr>
              <a:t>House Bill (HB) 144</a:t>
            </a:r>
            <a:br>
              <a:rPr lang="en-US" sz="2000" dirty="0">
                <a:latin typeface="Lato"/>
              </a:rPr>
            </a:br>
            <a:r>
              <a:rPr lang="en-US" sz="1800" dirty="0">
                <a:latin typeface="Arial" panose="020B0604020202020204" pitchFamily="34" charset="0"/>
              </a:rPr>
              <a:t>Utah law allows undocumented students to pay in-state tuition if the</a:t>
            </a:r>
            <a:r>
              <a:rPr lang="en-US" sz="1800" dirty="0">
                <a:latin typeface="Lato"/>
              </a:rPr>
              <a:t> </a:t>
            </a:r>
            <a:r>
              <a:rPr lang="en-US" sz="1800" dirty="0">
                <a:latin typeface="Arial" panose="020B0604020202020204" pitchFamily="34" charset="0"/>
              </a:rPr>
              <a:t>student:</a:t>
            </a:r>
          </a:p>
          <a:p>
            <a:pPr marL="742950" lvl="1" indent="-285750">
              <a:lnSpc>
                <a:spcPct val="100000"/>
              </a:lnSpc>
              <a:spcBef>
                <a:spcPts val="0"/>
              </a:spcBef>
              <a:spcAft>
                <a:spcPts val="600"/>
              </a:spcAft>
              <a:buFont typeface="Arial" panose="020B0604020202020204" pitchFamily="34" charset="0"/>
              <a:buChar char="•"/>
            </a:pPr>
            <a:r>
              <a:rPr lang="en-US" sz="1800" dirty="0">
                <a:latin typeface="Arial" panose="020B0604020202020204" pitchFamily="34" charset="0"/>
              </a:rPr>
              <a:t>Attended a Utah high school for at least 3 years</a:t>
            </a:r>
            <a:endParaRPr lang="en-US" sz="1800" dirty="0">
              <a:latin typeface="Lato"/>
            </a:endParaRPr>
          </a:p>
          <a:p>
            <a:pPr marL="742950" lvl="1" indent="-285750">
              <a:lnSpc>
                <a:spcPct val="100000"/>
              </a:lnSpc>
              <a:spcBef>
                <a:spcPts val="0"/>
              </a:spcBef>
              <a:spcAft>
                <a:spcPts val="600"/>
              </a:spcAft>
              <a:buFont typeface="Arial" panose="020B0604020202020204" pitchFamily="34" charset="0"/>
              <a:buChar char="•"/>
            </a:pPr>
            <a:r>
              <a:rPr lang="en-US" sz="1800" dirty="0">
                <a:latin typeface="Arial" panose="020B0604020202020204" pitchFamily="34" charset="0"/>
              </a:rPr>
              <a:t>Has a Utah high school diploma or Utah GED</a:t>
            </a:r>
          </a:p>
          <a:p>
            <a:pPr marL="1200150" lvl="2" indent="-285750">
              <a:lnSpc>
                <a:spcPct val="100000"/>
              </a:lnSpc>
              <a:spcBef>
                <a:spcPts val="0"/>
              </a:spcBef>
              <a:spcAft>
                <a:spcPts val="600"/>
              </a:spcAft>
              <a:buFont typeface="Arial" panose="020B0604020202020204" pitchFamily="34" charset="0"/>
              <a:buChar char="•"/>
            </a:pPr>
            <a:r>
              <a:rPr lang="en-US" sz="1600" dirty="0">
                <a:latin typeface="Arial" panose="020B0604020202020204" pitchFamily="34" charset="0"/>
              </a:rPr>
              <a:t>Submit a high school transcript with graduation date listed</a:t>
            </a:r>
          </a:p>
          <a:p>
            <a:pPr marL="742950" lvl="1" indent="-285750">
              <a:lnSpc>
                <a:spcPct val="100000"/>
              </a:lnSpc>
              <a:spcBef>
                <a:spcPts val="0"/>
              </a:spcBef>
              <a:spcAft>
                <a:spcPts val="600"/>
              </a:spcAft>
              <a:buFont typeface="Arial" panose="020B0604020202020204" pitchFamily="34" charset="0"/>
              <a:buChar char="•"/>
            </a:pPr>
            <a:r>
              <a:rPr lang="en-US" sz="1800" dirty="0">
                <a:latin typeface="Arial" panose="020B0604020202020204" pitchFamily="34" charset="0"/>
              </a:rPr>
              <a:t>Signs and submits an HB 144 affidavit</a:t>
            </a:r>
            <a:br>
              <a:rPr lang="en-US" sz="1600" dirty="0">
                <a:latin typeface="Lato"/>
              </a:rPr>
            </a:br>
            <a:endParaRPr lang="en-US" sz="1600" dirty="0">
              <a:latin typeface="Lato"/>
            </a:endParaRPr>
          </a:p>
          <a:p>
            <a:pPr lvl="1">
              <a:lnSpc>
                <a:spcPct val="100000"/>
              </a:lnSpc>
              <a:spcBef>
                <a:spcPts val="0"/>
              </a:spcBef>
              <a:spcAft>
                <a:spcPts val="1200"/>
              </a:spcAft>
            </a:pPr>
            <a:r>
              <a:rPr lang="en-US" sz="2000" b="1" dirty="0">
                <a:latin typeface="Arial" panose="020B0604020202020204" pitchFamily="34" charset="0"/>
              </a:rPr>
              <a:t>House Bill (HB) 118</a:t>
            </a:r>
            <a:endParaRPr lang="en-US" sz="2000" b="1" dirty="0">
              <a:latin typeface="Lato"/>
            </a:endParaRPr>
          </a:p>
          <a:p>
            <a:pPr marL="742950" lvl="1" indent="-285750">
              <a:lnSpc>
                <a:spcPct val="100000"/>
              </a:lnSpc>
              <a:spcBef>
                <a:spcPts val="0"/>
              </a:spcBef>
              <a:spcAft>
                <a:spcPts val="1200"/>
              </a:spcAft>
              <a:buFont typeface="Arial" panose="020B0604020202020204" pitchFamily="34" charset="0"/>
              <a:buChar char="•"/>
            </a:pPr>
            <a:r>
              <a:rPr lang="en-US" sz="1800" dirty="0">
                <a:latin typeface="Arial" panose="020B0604020202020204" pitchFamily="34" charset="0"/>
              </a:rPr>
              <a:t>For students who are foreign nationals or legally admitted into the United States with F-1, H-4, or J-1 visas</a:t>
            </a:r>
            <a:br>
              <a:rPr lang="en-US" sz="1800" dirty="0">
                <a:latin typeface="Lato"/>
              </a:rPr>
            </a:br>
            <a:endParaRPr lang="en-US" sz="1800" dirty="0">
              <a:latin typeface="Lato"/>
            </a:endParaRPr>
          </a:p>
          <a:p>
            <a:pPr lvl="1">
              <a:lnSpc>
                <a:spcPct val="100000"/>
              </a:lnSpc>
              <a:spcBef>
                <a:spcPts val="0"/>
              </a:spcBef>
              <a:spcAft>
                <a:spcPts val="1200"/>
              </a:spcAft>
            </a:pPr>
            <a:r>
              <a:rPr lang="en-US" sz="2000" b="1" dirty="0">
                <a:latin typeface="Arial" panose="020B0604020202020204" pitchFamily="34" charset="0"/>
              </a:rPr>
              <a:t>House Bill (HB) 102</a:t>
            </a:r>
            <a:endParaRPr lang="en-US" sz="2000" b="1" dirty="0">
              <a:latin typeface="Lato"/>
            </a:endParaRPr>
          </a:p>
          <a:p>
            <a:pPr marL="742950" lvl="1" indent="-285750">
              <a:lnSpc>
                <a:spcPct val="100000"/>
              </a:lnSpc>
              <a:spcBef>
                <a:spcPts val="0"/>
              </a:spcBef>
              <a:spcAft>
                <a:spcPts val="1200"/>
              </a:spcAft>
              <a:buFont typeface="Arial" panose="020B0604020202020204" pitchFamily="34" charset="0"/>
              <a:buChar char="•"/>
            </a:pPr>
            <a:r>
              <a:rPr lang="en-US" sz="1800" dirty="0">
                <a:latin typeface="Arial" panose="020B0604020202020204" pitchFamily="34" charset="0"/>
              </a:rPr>
              <a:t>Provides earlier access to in-state tuition depending on the student’s immigration status</a:t>
            </a:r>
            <a:endParaRPr lang="en-US" sz="2000" dirty="0">
              <a:latin typeface="Lato"/>
            </a:endParaRPr>
          </a:p>
        </p:txBody>
      </p:sp>
      <p:sp>
        <p:nvSpPr>
          <p:cNvPr id="3" name="Title 2">
            <a:extLst>
              <a:ext uri="{FF2B5EF4-FFF2-40B4-BE49-F238E27FC236}">
                <a16:creationId xmlns:a16="http://schemas.microsoft.com/office/drawing/2014/main" id="{544DE8FE-BFF1-48C1-A71C-5E1377C95B8E}"/>
              </a:ext>
            </a:extLst>
          </p:cNvPr>
          <p:cNvSpPr>
            <a:spLocks noGrp="1"/>
          </p:cNvSpPr>
          <p:nvPr>
            <p:ph type="title"/>
          </p:nvPr>
        </p:nvSpPr>
        <p:spPr>
          <a:xfrm>
            <a:off x="839788" y="213360"/>
            <a:ext cx="3932237" cy="822308"/>
          </a:xfrm>
        </p:spPr>
        <p:txBody>
          <a:bodyPr>
            <a:normAutofit/>
          </a:bodyPr>
          <a:lstStyle/>
          <a:p>
            <a:r>
              <a:rPr lang="en-US" sz="4400" dirty="0"/>
              <a:t>Legislation</a:t>
            </a:r>
          </a:p>
        </p:txBody>
      </p:sp>
      <p:pic>
        <p:nvPicPr>
          <p:cNvPr id="8" name="Picture 7">
            <a:extLst>
              <a:ext uri="{FF2B5EF4-FFF2-40B4-BE49-F238E27FC236}">
                <a16:creationId xmlns:a16="http://schemas.microsoft.com/office/drawing/2014/main" id="{EA1C4FD2-537E-43A6-B759-63D572510A4B}"/>
              </a:ext>
            </a:extLst>
          </p:cNvPr>
          <p:cNvPicPr>
            <a:picLocks noChangeAspect="1"/>
          </p:cNvPicPr>
          <p:nvPr/>
        </p:nvPicPr>
        <p:blipFill rotWithShape="1">
          <a:blip r:embed="rId3"/>
          <a:srcRect l="10116" r="32151"/>
          <a:stretch/>
        </p:blipFill>
        <p:spPr>
          <a:xfrm>
            <a:off x="7172960" y="903914"/>
            <a:ext cx="4726791" cy="5273692"/>
          </a:xfrm>
          <a:prstGeom prst="rect">
            <a:avLst/>
          </a:prstGeom>
        </p:spPr>
      </p:pic>
    </p:spTree>
    <p:extLst>
      <p:ext uri="{BB962C8B-B14F-4D97-AF65-F5344CB8AC3E}">
        <p14:creationId xmlns:p14="http://schemas.microsoft.com/office/powerpoint/2010/main" val="27882952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3">
            <a:extLst>
              <a:ext uri="{FF2B5EF4-FFF2-40B4-BE49-F238E27FC236}">
                <a16:creationId xmlns:a16="http://schemas.microsoft.com/office/drawing/2014/main" id="{08E30400-41D8-488A-95B0-667CDB037FA6}"/>
              </a:ext>
            </a:extLst>
          </p:cNvPr>
          <p:cNvSpPr txBox="1">
            <a:spLocks/>
          </p:cNvSpPr>
          <p:nvPr/>
        </p:nvSpPr>
        <p:spPr>
          <a:xfrm>
            <a:off x="760357" y="4412280"/>
            <a:ext cx="10351339" cy="149067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28600" indent="-228600">
              <a:buFont typeface="Arial" panose="020B0604020202020204" pitchFamily="34" charset="0"/>
              <a:buChar char="•"/>
            </a:pPr>
            <a:r>
              <a:rPr lang="en-US" sz="2800" dirty="0"/>
              <a:t>Most foreign citizens are not eligible for federal aid</a:t>
            </a:r>
            <a:br>
              <a:rPr lang="en-US" sz="2800" dirty="0"/>
            </a:br>
            <a:r>
              <a:rPr lang="en-US" sz="2800" dirty="0"/>
              <a:t>and will need a student visa to study in the U.S. Ask</a:t>
            </a:r>
            <a:br>
              <a:rPr lang="en-US" sz="2800" dirty="0"/>
            </a:br>
            <a:r>
              <a:rPr lang="en-US" sz="2800" dirty="0"/>
              <a:t>college admissions for more information about</a:t>
            </a:r>
            <a:br>
              <a:rPr lang="en-US" sz="2800" dirty="0"/>
            </a:br>
            <a:r>
              <a:rPr lang="en-US" sz="2800" dirty="0"/>
              <a:t>International Student Services.</a:t>
            </a:r>
          </a:p>
        </p:txBody>
      </p:sp>
      <p:sp>
        <p:nvSpPr>
          <p:cNvPr id="24" name="Text Placeholder 3">
            <a:extLst>
              <a:ext uri="{FF2B5EF4-FFF2-40B4-BE49-F238E27FC236}">
                <a16:creationId xmlns:a16="http://schemas.microsoft.com/office/drawing/2014/main" id="{E313E6A5-6A54-4B9E-9CCB-768CD548EA8B}"/>
              </a:ext>
            </a:extLst>
          </p:cNvPr>
          <p:cNvSpPr txBox="1">
            <a:spLocks/>
          </p:cNvSpPr>
          <p:nvPr/>
        </p:nvSpPr>
        <p:spPr>
          <a:xfrm>
            <a:off x="783265" y="3803104"/>
            <a:ext cx="3349307" cy="60917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3200" b="1" dirty="0"/>
              <a:t>Answer:</a:t>
            </a:r>
          </a:p>
        </p:txBody>
      </p:sp>
      <p:sp>
        <p:nvSpPr>
          <p:cNvPr id="22" name="Text Placeholder 3">
            <a:extLst>
              <a:ext uri="{FF2B5EF4-FFF2-40B4-BE49-F238E27FC236}">
                <a16:creationId xmlns:a16="http://schemas.microsoft.com/office/drawing/2014/main" id="{365AFB20-B50F-4A8E-93DB-1FA69D3EDA02}"/>
              </a:ext>
            </a:extLst>
          </p:cNvPr>
          <p:cNvSpPr txBox="1">
            <a:spLocks/>
          </p:cNvSpPr>
          <p:nvPr/>
        </p:nvSpPr>
        <p:spPr>
          <a:xfrm>
            <a:off x="760357" y="2610698"/>
            <a:ext cx="10648378" cy="11924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Can I file the FAFSA as an international student?</a:t>
            </a:r>
          </a:p>
        </p:txBody>
      </p:sp>
      <p:sp>
        <p:nvSpPr>
          <p:cNvPr id="23" name="Text Placeholder 3">
            <a:extLst>
              <a:ext uri="{FF2B5EF4-FFF2-40B4-BE49-F238E27FC236}">
                <a16:creationId xmlns:a16="http://schemas.microsoft.com/office/drawing/2014/main" id="{05A9ED92-F097-4ED7-B641-341EC701B8A9}"/>
              </a:ext>
            </a:extLst>
          </p:cNvPr>
          <p:cNvSpPr txBox="1">
            <a:spLocks/>
          </p:cNvSpPr>
          <p:nvPr/>
        </p:nvSpPr>
        <p:spPr>
          <a:xfrm>
            <a:off x="760356" y="1966539"/>
            <a:ext cx="3349307" cy="60917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3200" b="1" dirty="0"/>
              <a:t>Question:</a:t>
            </a:r>
          </a:p>
        </p:txBody>
      </p:sp>
      <p:sp>
        <p:nvSpPr>
          <p:cNvPr id="21" name="Title 1">
            <a:extLst>
              <a:ext uri="{FF2B5EF4-FFF2-40B4-BE49-F238E27FC236}">
                <a16:creationId xmlns:a16="http://schemas.microsoft.com/office/drawing/2014/main" id="{C3A7C14B-D783-4E62-86B0-A2DF8CF37055}"/>
              </a:ext>
            </a:extLst>
          </p:cNvPr>
          <p:cNvSpPr>
            <a:spLocks noGrp="1"/>
          </p:cNvSpPr>
          <p:nvPr>
            <p:ph type="title"/>
          </p:nvPr>
        </p:nvSpPr>
        <p:spPr>
          <a:xfrm>
            <a:off x="659033" y="366338"/>
            <a:ext cx="9907367" cy="1600200"/>
          </a:xfrm>
        </p:spPr>
        <p:txBody>
          <a:bodyPr anchor="ctr">
            <a:normAutofit/>
          </a:bodyPr>
          <a:lstStyle/>
          <a:p>
            <a:r>
              <a:rPr lang="en-US" dirty="0"/>
              <a:t>FAFSA FAQs: </a:t>
            </a:r>
            <a:r>
              <a:rPr lang="en-US" sz="4400" dirty="0">
                <a:solidFill>
                  <a:srgbClr val="DC4405"/>
                </a:solidFill>
              </a:rPr>
              <a:t>International Students</a:t>
            </a:r>
            <a:endParaRPr lang="en-US" sz="2800" dirty="0">
              <a:solidFill>
                <a:srgbClr val="DC4405"/>
              </a:solidFill>
            </a:endParaRPr>
          </a:p>
        </p:txBody>
      </p:sp>
    </p:spTree>
    <p:extLst>
      <p:ext uri="{BB962C8B-B14F-4D97-AF65-F5344CB8AC3E}">
        <p14:creationId xmlns:p14="http://schemas.microsoft.com/office/powerpoint/2010/main" val="15649344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Westminster College's logo. ">
            <a:hlinkClick r:id="rId2"/>
            <a:extLst>
              <a:ext uri="{FF2B5EF4-FFF2-40B4-BE49-F238E27FC236}">
                <a16:creationId xmlns:a16="http://schemas.microsoft.com/office/drawing/2014/main" id="{6FD6714B-EA31-455F-8771-B91D132323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9203" y="5546390"/>
            <a:ext cx="2487168" cy="596919"/>
          </a:xfrm>
          <a:prstGeom prst="rect">
            <a:avLst/>
          </a:prstGeom>
        </p:spPr>
      </p:pic>
      <p:pic>
        <p:nvPicPr>
          <p:cNvPr id="3" name="Picture 2" descr="Ensign College's logo.">
            <a:hlinkClick r:id="rId4"/>
            <a:extLst>
              <a:ext uri="{FF2B5EF4-FFF2-40B4-BE49-F238E27FC236}">
                <a16:creationId xmlns:a16="http://schemas.microsoft.com/office/drawing/2014/main" id="{50F6EC11-3B85-4B4E-AC2D-3E7A0F031646}"/>
              </a:ext>
            </a:extLst>
          </p:cNvPr>
          <p:cNvPicPr>
            <a:picLocks noChangeAspect="1"/>
          </p:cNvPicPr>
          <p:nvPr/>
        </p:nvPicPr>
        <p:blipFill rotWithShape="1">
          <a:blip r:embed="rId5">
            <a:extLst>
              <a:ext uri="{28A0092B-C50C-407E-A947-70E740481C1C}">
                <a14:useLocalDpi xmlns:a14="http://schemas.microsoft.com/office/drawing/2010/main" val="0"/>
              </a:ext>
            </a:extLst>
          </a:blip>
          <a:srcRect l="7534" t="8273" r="7548" b="9025"/>
          <a:stretch/>
        </p:blipFill>
        <p:spPr>
          <a:xfrm>
            <a:off x="8185323" y="5243716"/>
            <a:ext cx="1234440" cy="1202266"/>
          </a:xfrm>
          <a:prstGeom prst="rect">
            <a:avLst/>
          </a:prstGeom>
        </p:spPr>
      </p:pic>
      <p:pic>
        <p:nvPicPr>
          <p:cNvPr id="13" name="Picture 12" descr="Brigham Young University's logo.">
            <a:hlinkClick r:id="rId6"/>
            <a:extLst>
              <a:ext uri="{FF2B5EF4-FFF2-40B4-BE49-F238E27FC236}">
                <a16:creationId xmlns:a16="http://schemas.microsoft.com/office/drawing/2014/main" id="{9E1B95F1-C52A-4027-A526-AFAF0F1355DB}"/>
              </a:ext>
            </a:extLst>
          </p:cNvPr>
          <p:cNvPicPr>
            <a:picLocks noChangeAspect="1"/>
          </p:cNvPicPr>
          <p:nvPr/>
        </p:nvPicPr>
        <p:blipFill>
          <a:blip r:embed="rId7"/>
          <a:stretch>
            <a:fillRect/>
          </a:stretch>
        </p:blipFill>
        <p:spPr>
          <a:xfrm>
            <a:off x="6859730" y="5236773"/>
            <a:ext cx="1216152" cy="1216152"/>
          </a:xfrm>
          <a:prstGeom prst="rect">
            <a:avLst/>
          </a:prstGeom>
        </p:spPr>
      </p:pic>
      <p:sp>
        <p:nvSpPr>
          <p:cNvPr id="15" name="Content Placeholder 3">
            <a:extLst>
              <a:ext uri="{FF2B5EF4-FFF2-40B4-BE49-F238E27FC236}">
                <a16:creationId xmlns:a16="http://schemas.microsoft.com/office/drawing/2014/main" id="{AB9844B1-060E-4188-8E52-C244F8172D1D}"/>
              </a:ext>
            </a:extLst>
          </p:cNvPr>
          <p:cNvSpPr txBox="1">
            <a:spLocks/>
          </p:cNvSpPr>
          <p:nvPr/>
        </p:nvSpPr>
        <p:spPr>
          <a:xfrm>
            <a:off x="8509105" y="4579789"/>
            <a:ext cx="3381931" cy="4822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srgbClr val="3A3F51"/>
                </a:solidFill>
                <a:effectLst/>
                <a:uLnTx/>
                <a:uFillTx/>
                <a:latin typeface="Calibri" panose="020F0502020204030204"/>
                <a:ea typeface="+mn-ea"/>
                <a:cs typeface="+mn-cs"/>
              </a:rPr>
              <a:t>Private Institutions</a:t>
            </a:r>
          </a:p>
        </p:txBody>
      </p:sp>
      <p:grpSp>
        <p:nvGrpSpPr>
          <p:cNvPr id="18" name="Group 17">
            <a:extLst>
              <a:ext uri="{FF2B5EF4-FFF2-40B4-BE49-F238E27FC236}">
                <a16:creationId xmlns:a16="http://schemas.microsoft.com/office/drawing/2014/main" id="{9E223023-02E3-4EA5-9BD9-4A1CBB054281}"/>
              </a:ext>
              <a:ext uri="{C183D7F6-B498-43B3-948B-1728B52AA6E4}">
                <adec:decorative xmlns:adec="http://schemas.microsoft.com/office/drawing/2017/decorative" val="1"/>
              </a:ext>
            </a:extLst>
          </p:cNvPr>
          <p:cNvGrpSpPr/>
          <p:nvPr/>
        </p:nvGrpSpPr>
        <p:grpSpPr>
          <a:xfrm flipH="1">
            <a:off x="6719710" y="4416844"/>
            <a:ext cx="5176599" cy="2098860"/>
            <a:chOff x="539979" y="3808821"/>
            <a:chExt cx="5338429" cy="2098860"/>
          </a:xfrm>
        </p:grpSpPr>
        <p:cxnSp>
          <p:nvCxnSpPr>
            <p:cNvPr id="19" name="Straight Connector 18">
              <a:extLst>
                <a:ext uri="{FF2B5EF4-FFF2-40B4-BE49-F238E27FC236}">
                  <a16:creationId xmlns:a16="http://schemas.microsoft.com/office/drawing/2014/main" id="{AEDDC592-4A41-4B1C-B9E5-DDED682C6C89}"/>
                </a:ext>
              </a:extLst>
            </p:cNvPr>
            <p:cNvCxnSpPr>
              <a:cxnSpLocks/>
            </p:cNvCxnSpPr>
            <p:nvPr/>
          </p:nvCxnSpPr>
          <p:spPr>
            <a:xfrm>
              <a:off x="539979" y="3818075"/>
              <a:ext cx="5338429" cy="0"/>
            </a:xfrm>
            <a:prstGeom prst="line">
              <a:avLst/>
            </a:prstGeom>
            <a:ln w="19050">
              <a:solidFill>
                <a:srgbClr val="3A3F5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6C4B9F3-F3E0-4066-9CDD-273E33C3CF6E}"/>
                </a:ext>
              </a:extLst>
            </p:cNvPr>
            <p:cNvCxnSpPr>
              <a:cxnSpLocks/>
            </p:cNvCxnSpPr>
            <p:nvPr/>
          </p:nvCxnSpPr>
          <p:spPr>
            <a:xfrm>
              <a:off x="5867032" y="3808821"/>
              <a:ext cx="0" cy="2098860"/>
            </a:xfrm>
            <a:prstGeom prst="line">
              <a:avLst/>
            </a:prstGeom>
            <a:ln w="19050">
              <a:solidFill>
                <a:srgbClr val="3A3F51"/>
              </a:solidFill>
            </a:ln>
          </p:spPr>
          <p:style>
            <a:lnRef idx="1">
              <a:schemeClr val="accent1"/>
            </a:lnRef>
            <a:fillRef idx="0">
              <a:schemeClr val="accent1"/>
            </a:fillRef>
            <a:effectRef idx="0">
              <a:schemeClr val="accent1"/>
            </a:effectRef>
            <a:fontRef idx="minor">
              <a:schemeClr val="tx1"/>
            </a:fontRef>
          </p:style>
        </p:cxnSp>
      </p:grpSp>
      <p:pic>
        <p:nvPicPr>
          <p:cNvPr id="12" name="Picture 11" descr="Weber State University's logo.">
            <a:hlinkClick r:id="rId8"/>
            <a:extLst>
              <a:ext uri="{FF2B5EF4-FFF2-40B4-BE49-F238E27FC236}">
                <a16:creationId xmlns:a16="http://schemas.microsoft.com/office/drawing/2014/main" id="{F05F3F9B-4F4A-45E5-9905-B02DA19FF09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58470" y="5295954"/>
            <a:ext cx="1536192" cy="965454"/>
          </a:xfrm>
          <a:prstGeom prst="rect">
            <a:avLst/>
          </a:prstGeom>
        </p:spPr>
      </p:pic>
      <p:pic>
        <p:nvPicPr>
          <p:cNvPr id="11" name="Picture 10" descr="Utah Valley University's logo.">
            <a:hlinkClick r:id="rId10"/>
            <a:extLst>
              <a:ext uri="{FF2B5EF4-FFF2-40B4-BE49-F238E27FC236}">
                <a16:creationId xmlns:a16="http://schemas.microsoft.com/office/drawing/2014/main" id="{825F9E20-895C-48CA-9105-FE822C176E6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57013" y="5211753"/>
            <a:ext cx="1306473" cy="1133856"/>
          </a:xfrm>
          <a:prstGeom prst="rect">
            <a:avLst/>
          </a:prstGeom>
        </p:spPr>
      </p:pic>
      <p:pic>
        <p:nvPicPr>
          <p:cNvPr id="9" name="Picture 8" descr="Utah Tech University's logo.">
            <a:hlinkClick r:id="rId12"/>
            <a:extLst>
              <a:ext uri="{FF2B5EF4-FFF2-40B4-BE49-F238E27FC236}">
                <a16:creationId xmlns:a16="http://schemas.microsoft.com/office/drawing/2014/main" id="{963E95AF-A265-46AA-9A99-8416D584198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7390" y="5516101"/>
            <a:ext cx="2834640" cy="525160"/>
          </a:xfrm>
          <a:prstGeom prst="rect">
            <a:avLst/>
          </a:prstGeom>
        </p:spPr>
      </p:pic>
      <p:pic>
        <p:nvPicPr>
          <p:cNvPr id="8" name="Picture 7" descr="Utah State University's logo.">
            <a:hlinkClick r:id="rId14"/>
            <a:extLst>
              <a:ext uri="{FF2B5EF4-FFF2-40B4-BE49-F238E27FC236}">
                <a16:creationId xmlns:a16="http://schemas.microsoft.com/office/drawing/2014/main" id="{A04391DA-FF54-4A65-8E8A-DA0BB3D1947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728985" y="4494267"/>
            <a:ext cx="3840480" cy="381117"/>
          </a:xfrm>
          <a:prstGeom prst="rect">
            <a:avLst/>
          </a:prstGeom>
        </p:spPr>
      </p:pic>
      <p:pic>
        <p:nvPicPr>
          <p:cNvPr id="10" name="Picture 9" descr="The University of Utah's logo.">
            <a:hlinkClick r:id="rId16"/>
            <a:extLst>
              <a:ext uri="{FF2B5EF4-FFF2-40B4-BE49-F238E27FC236}">
                <a16:creationId xmlns:a16="http://schemas.microsoft.com/office/drawing/2014/main" id="{B38325F6-68EA-4DB3-9A07-159D09BD746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01759" y="4180640"/>
            <a:ext cx="1463040" cy="1008371"/>
          </a:xfrm>
          <a:prstGeom prst="rect">
            <a:avLst/>
          </a:prstGeom>
        </p:spPr>
      </p:pic>
      <p:pic>
        <p:nvPicPr>
          <p:cNvPr id="27" name="Picture 26" descr="Uintah Basin Technical College's logo.">
            <a:hlinkClick r:id="rId18"/>
            <a:extLst>
              <a:ext uri="{FF2B5EF4-FFF2-40B4-BE49-F238E27FC236}">
                <a16:creationId xmlns:a16="http://schemas.microsoft.com/office/drawing/2014/main" id="{59EE34FF-AAFD-4B1E-A014-BC0762C88919}"/>
              </a:ext>
            </a:extLst>
          </p:cNvPr>
          <p:cNvPicPr>
            <a:picLocks noChangeAspect="1"/>
          </p:cNvPicPr>
          <p:nvPr/>
        </p:nvPicPr>
        <p:blipFill>
          <a:blip r:embed="rId19"/>
          <a:stretch>
            <a:fillRect/>
          </a:stretch>
        </p:blipFill>
        <p:spPr>
          <a:xfrm>
            <a:off x="10182340" y="3001146"/>
            <a:ext cx="1465653" cy="1005840"/>
          </a:xfrm>
          <a:prstGeom prst="rect">
            <a:avLst/>
          </a:prstGeom>
        </p:spPr>
      </p:pic>
      <p:pic>
        <p:nvPicPr>
          <p:cNvPr id="26" name="Picture 25" descr="Tooele Technical College's logo.">
            <a:hlinkClick r:id="rId20"/>
            <a:extLst>
              <a:ext uri="{FF2B5EF4-FFF2-40B4-BE49-F238E27FC236}">
                <a16:creationId xmlns:a16="http://schemas.microsoft.com/office/drawing/2014/main" id="{041D82DA-6A1C-479B-AFD1-8C8F2BC0E7E5}"/>
              </a:ext>
            </a:extLst>
          </p:cNvPr>
          <p:cNvPicPr>
            <a:picLocks noChangeAspect="1"/>
          </p:cNvPicPr>
          <p:nvPr/>
        </p:nvPicPr>
        <p:blipFill>
          <a:blip r:embed="rId21"/>
          <a:stretch>
            <a:fillRect/>
          </a:stretch>
        </p:blipFill>
        <p:spPr>
          <a:xfrm>
            <a:off x="8690466" y="2914278"/>
            <a:ext cx="1250305" cy="1179576"/>
          </a:xfrm>
          <a:prstGeom prst="rect">
            <a:avLst/>
          </a:prstGeom>
        </p:spPr>
      </p:pic>
      <p:pic>
        <p:nvPicPr>
          <p:cNvPr id="25" name="Picture 24" descr="Southwest Technical College's logo.">
            <a:hlinkClick r:id="rId22"/>
            <a:extLst>
              <a:ext uri="{FF2B5EF4-FFF2-40B4-BE49-F238E27FC236}">
                <a16:creationId xmlns:a16="http://schemas.microsoft.com/office/drawing/2014/main" id="{BEA178C6-41B5-482F-B358-3A5DCA985BC0}"/>
              </a:ext>
            </a:extLst>
          </p:cNvPr>
          <p:cNvPicPr>
            <a:picLocks noChangeAspect="1"/>
          </p:cNvPicPr>
          <p:nvPr/>
        </p:nvPicPr>
        <p:blipFill>
          <a:blip r:embed="rId23"/>
          <a:stretch>
            <a:fillRect/>
          </a:stretch>
        </p:blipFill>
        <p:spPr>
          <a:xfrm>
            <a:off x="6002948" y="3202314"/>
            <a:ext cx="2445950" cy="603504"/>
          </a:xfrm>
          <a:prstGeom prst="rect">
            <a:avLst/>
          </a:prstGeom>
        </p:spPr>
      </p:pic>
      <p:pic>
        <p:nvPicPr>
          <p:cNvPr id="7" name="Picture 6" descr="Southern Utah University's logo.">
            <a:hlinkClick r:id="rId24"/>
            <a:extLst>
              <a:ext uri="{FF2B5EF4-FFF2-40B4-BE49-F238E27FC236}">
                <a16:creationId xmlns:a16="http://schemas.microsoft.com/office/drawing/2014/main" id="{62B7DAD1-0DFF-49E6-B032-8D652CE7994C}"/>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162030" y="3216030"/>
            <a:ext cx="2599350" cy="576072"/>
          </a:xfrm>
          <a:prstGeom prst="rect">
            <a:avLst/>
          </a:prstGeom>
        </p:spPr>
      </p:pic>
      <p:pic>
        <p:nvPicPr>
          <p:cNvPr id="6" name="Picture 5" descr="Snow College's logo">
            <a:hlinkClick r:id="rId26"/>
            <a:extLst>
              <a:ext uri="{FF2B5EF4-FFF2-40B4-BE49-F238E27FC236}">
                <a16:creationId xmlns:a16="http://schemas.microsoft.com/office/drawing/2014/main" id="{0198BF12-9AAF-4805-9092-5069BD0836F9}"/>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97886" y="3182079"/>
            <a:ext cx="2322576" cy="643975"/>
          </a:xfrm>
          <a:prstGeom prst="rect">
            <a:avLst/>
          </a:prstGeom>
        </p:spPr>
      </p:pic>
      <p:pic>
        <p:nvPicPr>
          <p:cNvPr id="5" name="Picture 4" descr="Salt Lake Community College's logo.">
            <a:hlinkClick r:id="rId28"/>
            <a:extLst>
              <a:ext uri="{FF2B5EF4-FFF2-40B4-BE49-F238E27FC236}">
                <a16:creationId xmlns:a16="http://schemas.microsoft.com/office/drawing/2014/main" id="{546A24B3-0BE5-40AB-A6E8-8290231AE28E}"/>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663745" y="1920501"/>
            <a:ext cx="1984248" cy="747453"/>
          </a:xfrm>
          <a:prstGeom prst="rect">
            <a:avLst/>
          </a:prstGeom>
        </p:spPr>
      </p:pic>
      <p:pic>
        <p:nvPicPr>
          <p:cNvPr id="24" name="Picture 23" descr="Ogden-Weber Technical College's logo.">
            <a:hlinkClick r:id="rId30"/>
            <a:extLst>
              <a:ext uri="{FF2B5EF4-FFF2-40B4-BE49-F238E27FC236}">
                <a16:creationId xmlns:a16="http://schemas.microsoft.com/office/drawing/2014/main" id="{702A2767-F0B1-46F4-8D2D-AB6CBEA5F88F}"/>
              </a:ext>
            </a:extLst>
          </p:cNvPr>
          <p:cNvPicPr>
            <a:picLocks noChangeAspect="1"/>
          </p:cNvPicPr>
          <p:nvPr/>
        </p:nvPicPr>
        <p:blipFill>
          <a:blip r:embed="rId31"/>
          <a:stretch>
            <a:fillRect/>
          </a:stretch>
        </p:blipFill>
        <p:spPr>
          <a:xfrm>
            <a:off x="7786902" y="1844263"/>
            <a:ext cx="1645920" cy="899928"/>
          </a:xfrm>
          <a:prstGeom prst="rect">
            <a:avLst/>
          </a:prstGeom>
        </p:spPr>
      </p:pic>
      <p:pic>
        <p:nvPicPr>
          <p:cNvPr id="17" name="Picture 16">
            <a:hlinkClick r:id="rId32"/>
            <a:extLst>
              <a:ext uri="{FF2B5EF4-FFF2-40B4-BE49-F238E27FC236}">
                <a16:creationId xmlns:a16="http://schemas.microsoft.com/office/drawing/2014/main" id="{8F86B4E8-609E-46B6-83C3-89346ADE96F4}"/>
              </a:ext>
            </a:extLst>
          </p:cNvPr>
          <p:cNvPicPr>
            <a:picLocks noChangeAspect="1"/>
          </p:cNvPicPr>
          <p:nvPr/>
        </p:nvPicPr>
        <p:blipFill rotWithShape="1">
          <a:blip r:embed="rId33"/>
          <a:srcRect t="129" b="129"/>
          <a:stretch/>
        </p:blipFill>
        <p:spPr>
          <a:xfrm>
            <a:off x="4344108" y="1832893"/>
            <a:ext cx="1609344" cy="922669"/>
          </a:xfrm>
          <a:prstGeom prst="rect">
            <a:avLst/>
          </a:prstGeom>
        </p:spPr>
      </p:pic>
      <p:pic>
        <p:nvPicPr>
          <p:cNvPr id="22" name="Picture 21" descr="Davis Technical College's logo. ">
            <a:hlinkClick r:id="rId34"/>
            <a:extLst>
              <a:ext uri="{FF2B5EF4-FFF2-40B4-BE49-F238E27FC236}">
                <a16:creationId xmlns:a16="http://schemas.microsoft.com/office/drawing/2014/main" id="{9967C05B-E931-467C-9BAC-ADDDD04F0AA9}"/>
              </a:ext>
            </a:extLst>
          </p:cNvPr>
          <p:cNvPicPr>
            <a:picLocks noChangeAspect="1"/>
          </p:cNvPicPr>
          <p:nvPr/>
        </p:nvPicPr>
        <p:blipFill>
          <a:blip r:embed="rId35"/>
          <a:stretch>
            <a:fillRect/>
          </a:stretch>
        </p:blipFill>
        <p:spPr>
          <a:xfrm>
            <a:off x="2792746" y="1837027"/>
            <a:ext cx="1320437" cy="914400"/>
          </a:xfrm>
          <a:prstGeom prst="rect">
            <a:avLst/>
          </a:prstGeom>
        </p:spPr>
      </p:pic>
      <p:pic>
        <p:nvPicPr>
          <p:cNvPr id="21" name="Picture 20" descr="Bridgerland Technical College's logo.">
            <a:hlinkClick r:id="rId36"/>
            <a:extLst>
              <a:ext uri="{FF2B5EF4-FFF2-40B4-BE49-F238E27FC236}">
                <a16:creationId xmlns:a16="http://schemas.microsoft.com/office/drawing/2014/main" id="{50BA84B7-445D-48D8-8C5E-CDC64CAE836C}"/>
              </a:ext>
            </a:extLst>
          </p:cNvPr>
          <p:cNvPicPr>
            <a:picLocks noChangeAspect="1"/>
          </p:cNvPicPr>
          <p:nvPr/>
        </p:nvPicPr>
        <p:blipFill>
          <a:blip r:embed="rId37"/>
          <a:stretch>
            <a:fillRect/>
          </a:stretch>
        </p:blipFill>
        <p:spPr>
          <a:xfrm>
            <a:off x="550141" y="1922776"/>
            <a:ext cx="2011680" cy="742903"/>
          </a:xfrm>
          <a:prstGeom prst="rect">
            <a:avLst/>
          </a:prstGeom>
        </p:spPr>
      </p:pic>
      <p:sp>
        <p:nvSpPr>
          <p:cNvPr id="16" name="Content Placeholder 3">
            <a:extLst>
              <a:ext uri="{FF2B5EF4-FFF2-40B4-BE49-F238E27FC236}">
                <a16:creationId xmlns:a16="http://schemas.microsoft.com/office/drawing/2014/main" id="{F5D4B90A-CE90-4CF9-9791-BF1F2561334C}"/>
              </a:ext>
            </a:extLst>
          </p:cNvPr>
          <p:cNvSpPr txBox="1">
            <a:spLocks/>
          </p:cNvSpPr>
          <p:nvPr/>
        </p:nvSpPr>
        <p:spPr>
          <a:xfrm>
            <a:off x="525648" y="1209220"/>
            <a:ext cx="5687930" cy="4990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srgbClr val="3A3F51"/>
                </a:solidFill>
                <a:effectLst/>
                <a:uLnTx/>
                <a:uFillTx/>
                <a:latin typeface="Calibri" panose="020F0502020204030204"/>
                <a:ea typeface="+mn-ea"/>
                <a:cs typeface="+mn-cs"/>
              </a:rPr>
              <a:t>Public Colleges and Universities</a:t>
            </a:r>
          </a:p>
        </p:txBody>
      </p:sp>
      <p:sp>
        <p:nvSpPr>
          <p:cNvPr id="4" name="Title 1">
            <a:extLst>
              <a:ext uri="{FF2B5EF4-FFF2-40B4-BE49-F238E27FC236}">
                <a16:creationId xmlns:a16="http://schemas.microsoft.com/office/drawing/2014/main" id="{483CCCD8-3012-44A6-B708-491A3A7CA6D4}"/>
              </a:ext>
            </a:extLst>
          </p:cNvPr>
          <p:cNvSpPr>
            <a:spLocks noGrp="1"/>
          </p:cNvSpPr>
          <p:nvPr>
            <p:ph type="title"/>
          </p:nvPr>
        </p:nvSpPr>
        <p:spPr>
          <a:xfrm>
            <a:off x="525648" y="110878"/>
            <a:ext cx="10515600" cy="1325563"/>
          </a:xfrm>
        </p:spPr>
        <p:txBody>
          <a:bodyPr/>
          <a:lstStyle/>
          <a:p>
            <a:r>
              <a:rPr lang="en-US" dirty="0">
                <a:solidFill>
                  <a:srgbClr val="DC4405"/>
                </a:solidFill>
              </a:rPr>
              <a:t>Institution International Student Services</a:t>
            </a:r>
          </a:p>
        </p:txBody>
      </p:sp>
      <p:pic>
        <p:nvPicPr>
          <p:cNvPr id="2" name="Picture 1">
            <a:hlinkClick r:id="rId38"/>
            <a:extLst>
              <a:ext uri="{FF2B5EF4-FFF2-40B4-BE49-F238E27FC236}">
                <a16:creationId xmlns:a16="http://schemas.microsoft.com/office/drawing/2014/main" id="{573ED59B-202C-C7A5-6898-387A05856C27}"/>
              </a:ext>
            </a:extLst>
          </p:cNvPr>
          <p:cNvPicPr>
            <a:picLocks noChangeAspect="1"/>
          </p:cNvPicPr>
          <p:nvPr/>
        </p:nvPicPr>
        <p:blipFill>
          <a:blip r:embed="rId39"/>
          <a:srcRect t="10447" b="10447"/>
          <a:stretch/>
        </p:blipFill>
        <p:spPr>
          <a:xfrm>
            <a:off x="6096000" y="1737254"/>
            <a:ext cx="1459979" cy="1154920"/>
          </a:xfrm>
          <a:prstGeom prst="rect">
            <a:avLst/>
          </a:prstGeom>
        </p:spPr>
      </p:pic>
    </p:spTree>
    <p:extLst>
      <p:ext uri="{BB962C8B-B14F-4D97-AF65-F5344CB8AC3E}">
        <p14:creationId xmlns:p14="http://schemas.microsoft.com/office/powerpoint/2010/main" val="32570892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rrow: Pentagon 7">
            <a:extLst>
              <a:ext uri="{FF2B5EF4-FFF2-40B4-BE49-F238E27FC236}">
                <a16:creationId xmlns:a16="http://schemas.microsoft.com/office/drawing/2014/main" id="{E2E98D94-58CD-41BF-AEC0-D74819CF0418}"/>
              </a:ext>
              <a:ext uri="{C183D7F6-B498-43B3-948B-1728B52AA6E4}">
                <adec:decorative xmlns:adec="http://schemas.microsoft.com/office/drawing/2017/decorative" val="1"/>
              </a:ext>
            </a:extLst>
          </p:cNvPr>
          <p:cNvSpPr/>
          <p:nvPr/>
        </p:nvSpPr>
        <p:spPr>
          <a:xfrm rot="14040000">
            <a:off x="8959959" y="4828355"/>
            <a:ext cx="531628" cy="1236035"/>
          </a:xfrm>
          <a:prstGeom prst="homePlate">
            <a:avLst/>
          </a:prstGeom>
          <a:solidFill>
            <a:srgbClr val="40C1AC"/>
          </a:solidFill>
          <a:ln>
            <a:solidFill>
              <a:srgbClr val="40C1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Arrow: Pentagon 3">
            <a:extLst>
              <a:ext uri="{FF2B5EF4-FFF2-40B4-BE49-F238E27FC236}">
                <a16:creationId xmlns:a16="http://schemas.microsoft.com/office/drawing/2014/main" id="{853E8F0E-BB63-4973-9037-BE1F93E64707}"/>
              </a:ext>
              <a:ext uri="{C183D7F6-B498-43B3-948B-1728B52AA6E4}">
                <adec:decorative xmlns:adec="http://schemas.microsoft.com/office/drawing/2017/decorative" val="1"/>
              </a:ext>
            </a:extLst>
          </p:cNvPr>
          <p:cNvSpPr/>
          <p:nvPr/>
        </p:nvSpPr>
        <p:spPr>
          <a:xfrm rot="18360000">
            <a:off x="7019690" y="4828355"/>
            <a:ext cx="531628" cy="1236035"/>
          </a:xfrm>
          <a:prstGeom prst="homePlate">
            <a:avLst/>
          </a:prstGeom>
          <a:solidFill>
            <a:srgbClr val="DC4405"/>
          </a:solidFill>
          <a:ln>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Users">
            <a:extLst>
              <a:ext uri="{FF2B5EF4-FFF2-40B4-BE49-F238E27FC236}">
                <a16:creationId xmlns:a16="http://schemas.microsoft.com/office/drawing/2014/main" id="{C7243FB6-E6BA-4BA1-974C-5D2162230F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12986" y="4929666"/>
            <a:ext cx="1064681" cy="1064681"/>
          </a:xfrm>
          <a:prstGeom prst="rect">
            <a:avLst/>
          </a:prstGeom>
        </p:spPr>
      </p:pic>
      <p:sp>
        <p:nvSpPr>
          <p:cNvPr id="26" name="Content Placeholder 2">
            <a:extLst>
              <a:ext uri="{FF2B5EF4-FFF2-40B4-BE49-F238E27FC236}">
                <a16:creationId xmlns:a16="http://schemas.microsoft.com/office/drawing/2014/main" id="{9F583E0E-E6E1-4A05-AF07-27E1B4BF1663}"/>
              </a:ext>
            </a:extLst>
          </p:cNvPr>
          <p:cNvSpPr txBox="1">
            <a:spLocks/>
          </p:cNvSpPr>
          <p:nvPr/>
        </p:nvSpPr>
        <p:spPr>
          <a:xfrm>
            <a:off x="5270185" y="5579859"/>
            <a:ext cx="1709900" cy="730987"/>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t>Individual Student Situations</a:t>
            </a:r>
          </a:p>
        </p:txBody>
      </p:sp>
      <p:pic>
        <p:nvPicPr>
          <p:cNvPr id="9" name="Graphic 8" descr="Downward trend">
            <a:extLst>
              <a:ext uri="{FF2B5EF4-FFF2-40B4-BE49-F238E27FC236}">
                <a16:creationId xmlns:a16="http://schemas.microsoft.com/office/drawing/2014/main" id="{24DD9802-B1DA-4F9A-BBEA-B252C40A121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80895" y="4879572"/>
            <a:ext cx="1156285" cy="1156285"/>
          </a:xfrm>
          <a:prstGeom prst="rect">
            <a:avLst/>
          </a:prstGeom>
        </p:spPr>
      </p:pic>
      <p:sp>
        <p:nvSpPr>
          <p:cNvPr id="21" name="Content Placeholder 2">
            <a:extLst>
              <a:ext uri="{FF2B5EF4-FFF2-40B4-BE49-F238E27FC236}">
                <a16:creationId xmlns:a16="http://schemas.microsoft.com/office/drawing/2014/main" id="{E607D6B9-3A2A-4997-80E0-87ECFE2C1C93}"/>
              </a:ext>
            </a:extLst>
          </p:cNvPr>
          <p:cNvSpPr txBox="1">
            <a:spLocks/>
          </p:cNvSpPr>
          <p:nvPr/>
        </p:nvSpPr>
        <p:spPr>
          <a:xfrm>
            <a:off x="9722671" y="5578696"/>
            <a:ext cx="1709900" cy="73098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t>Creative Ways to Cut Costs</a:t>
            </a:r>
          </a:p>
        </p:txBody>
      </p:sp>
      <p:sp>
        <p:nvSpPr>
          <p:cNvPr id="6" name="Arrow: Pentagon 5">
            <a:extLst>
              <a:ext uri="{FF2B5EF4-FFF2-40B4-BE49-F238E27FC236}">
                <a16:creationId xmlns:a16="http://schemas.microsoft.com/office/drawing/2014/main" id="{19B48CB1-4041-4DCD-BA21-B7A2B3E2E223}"/>
              </a:ext>
              <a:ext uri="{C183D7F6-B498-43B3-948B-1728B52AA6E4}">
                <adec:decorative xmlns:adec="http://schemas.microsoft.com/office/drawing/2017/decorative" val="1"/>
              </a:ext>
            </a:extLst>
          </p:cNvPr>
          <p:cNvSpPr/>
          <p:nvPr/>
        </p:nvSpPr>
        <p:spPr>
          <a:xfrm rot="9720000">
            <a:off x="9559536" y="2983049"/>
            <a:ext cx="531628" cy="1236035"/>
          </a:xfrm>
          <a:prstGeom prst="homePlate">
            <a:avLst/>
          </a:prstGeom>
          <a:solidFill>
            <a:srgbClr val="00AF66"/>
          </a:solidFill>
          <a:ln>
            <a:solidFill>
              <a:srgbClr val="00A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descr="Construction worker">
            <a:extLst>
              <a:ext uri="{FF2B5EF4-FFF2-40B4-BE49-F238E27FC236}">
                <a16:creationId xmlns:a16="http://schemas.microsoft.com/office/drawing/2014/main" id="{4CE6DB36-892E-4446-8393-C4247D586C7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07512" y="2949621"/>
            <a:ext cx="1156286" cy="1156286"/>
          </a:xfrm>
          <a:prstGeom prst="rect">
            <a:avLst/>
          </a:prstGeom>
        </p:spPr>
      </p:pic>
      <p:sp>
        <p:nvSpPr>
          <p:cNvPr id="19" name="Content Placeholder 2">
            <a:extLst>
              <a:ext uri="{FF2B5EF4-FFF2-40B4-BE49-F238E27FC236}">
                <a16:creationId xmlns:a16="http://schemas.microsoft.com/office/drawing/2014/main" id="{39D1406B-1B4D-4051-9F47-199C2F8E2916}"/>
              </a:ext>
            </a:extLst>
          </p:cNvPr>
          <p:cNvSpPr txBox="1">
            <a:spLocks/>
          </p:cNvSpPr>
          <p:nvPr/>
        </p:nvSpPr>
        <p:spPr>
          <a:xfrm>
            <a:off x="10330475" y="3128275"/>
            <a:ext cx="1421665" cy="6326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t>Earn and Save</a:t>
            </a:r>
          </a:p>
        </p:txBody>
      </p:sp>
      <p:sp>
        <p:nvSpPr>
          <p:cNvPr id="12" name="Arrow: Pentagon 11">
            <a:extLst>
              <a:ext uri="{FF2B5EF4-FFF2-40B4-BE49-F238E27FC236}">
                <a16:creationId xmlns:a16="http://schemas.microsoft.com/office/drawing/2014/main" id="{5AB02626-C8F1-4898-B7FD-B138B9114C3A}"/>
              </a:ext>
              <a:ext uri="{C183D7F6-B498-43B3-948B-1728B52AA6E4}">
                <adec:decorative xmlns:adec="http://schemas.microsoft.com/office/drawing/2017/decorative" val="1"/>
              </a:ext>
            </a:extLst>
          </p:cNvPr>
          <p:cNvSpPr/>
          <p:nvPr/>
        </p:nvSpPr>
        <p:spPr>
          <a:xfrm rot="5400000">
            <a:off x="7989824" y="1842587"/>
            <a:ext cx="531628" cy="1236035"/>
          </a:xfrm>
          <a:prstGeom prst="homePlate">
            <a:avLst/>
          </a:prstGeom>
          <a:solidFill>
            <a:srgbClr val="FFC845"/>
          </a:solidFill>
          <a:ln>
            <a:solidFill>
              <a:srgbClr val="FFC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Graphic 23" descr="Laptop">
            <a:extLst>
              <a:ext uri="{FF2B5EF4-FFF2-40B4-BE49-F238E27FC236}">
                <a16:creationId xmlns:a16="http://schemas.microsoft.com/office/drawing/2014/main" id="{EB5617CF-14E8-4587-BD51-402098A3906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586152" y="1761207"/>
            <a:ext cx="1339822" cy="1339822"/>
          </a:xfrm>
          <a:prstGeom prst="rect">
            <a:avLst/>
          </a:prstGeom>
        </p:spPr>
      </p:pic>
      <p:sp>
        <p:nvSpPr>
          <p:cNvPr id="18" name="Content Placeholder 2">
            <a:extLst>
              <a:ext uri="{FF2B5EF4-FFF2-40B4-BE49-F238E27FC236}">
                <a16:creationId xmlns:a16="http://schemas.microsoft.com/office/drawing/2014/main" id="{D626014B-AB19-4550-A713-E4A27AE1EFA7}"/>
              </a:ext>
            </a:extLst>
          </p:cNvPr>
          <p:cNvSpPr txBox="1">
            <a:spLocks/>
          </p:cNvSpPr>
          <p:nvPr/>
        </p:nvSpPr>
        <p:spPr>
          <a:xfrm>
            <a:off x="7600049" y="1456067"/>
            <a:ext cx="1311178" cy="6326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t>File the FAFSA</a:t>
            </a:r>
          </a:p>
        </p:txBody>
      </p:sp>
      <p:sp>
        <p:nvSpPr>
          <p:cNvPr id="10" name="Arrow: Pentagon 9">
            <a:extLst>
              <a:ext uri="{FF2B5EF4-FFF2-40B4-BE49-F238E27FC236}">
                <a16:creationId xmlns:a16="http://schemas.microsoft.com/office/drawing/2014/main" id="{65380E0E-2672-4B84-A202-B5BA755F96E3}"/>
              </a:ext>
              <a:ext uri="{C183D7F6-B498-43B3-948B-1728B52AA6E4}">
                <adec:decorative xmlns:adec="http://schemas.microsoft.com/office/drawing/2017/decorative" val="1"/>
              </a:ext>
            </a:extLst>
          </p:cNvPr>
          <p:cNvSpPr/>
          <p:nvPr/>
        </p:nvSpPr>
        <p:spPr>
          <a:xfrm rot="1080000">
            <a:off x="6420113" y="2983049"/>
            <a:ext cx="531628" cy="1236035"/>
          </a:xfrm>
          <a:prstGeom prst="homePlate">
            <a:avLst/>
          </a:prstGeom>
          <a:solidFill>
            <a:srgbClr val="00AFD7"/>
          </a:solidFill>
          <a:ln>
            <a:solidFill>
              <a:srgbClr val="00A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Document">
            <a:extLst>
              <a:ext uri="{FF2B5EF4-FFF2-40B4-BE49-F238E27FC236}">
                <a16:creationId xmlns:a16="http://schemas.microsoft.com/office/drawing/2014/main" id="{FB5FAC06-6EB4-43D0-A42D-EFD3FF8970F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967359" y="3018331"/>
            <a:ext cx="1165469" cy="1165469"/>
          </a:xfrm>
          <a:prstGeom prst="rect">
            <a:avLst/>
          </a:prstGeom>
        </p:spPr>
      </p:pic>
      <p:sp>
        <p:nvSpPr>
          <p:cNvPr id="23" name="Content Placeholder 2">
            <a:extLst>
              <a:ext uri="{FF2B5EF4-FFF2-40B4-BE49-F238E27FC236}">
                <a16:creationId xmlns:a16="http://schemas.microsoft.com/office/drawing/2014/main" id="{5999FEDD-9FB3-49F1-8EDD-A7D902CE1794}"/>
              </a:ext>
            </a:extLst>
          </p:cNvPr>
          <p:cNvSpPr txBox="1">
            <a:spLocks/>
          </p:cNvSpPr>
          <p:nvPr/>
        </p:nvSpPr>
        <p:spPr>
          <a:xfrm>
            <a:off x="4810052" y="3284746"/>
            <a:ext cx="1421665" cy="6326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t>Apply for Scholarships</a:t>
            </a:r>
          </a:p>
        </p:txBody>
      </p:sp>
      <p:sp>
        <p:nvSpPr>
          <p:cNvPr id="22" name="Rectangle 21">
            <a:extLst>
              <a:ext uri="{FF2B5EF4-FFF2-40B4-BE49-F238E27FC236}">
                <a16:creationId xmlns:a16="http://schemas.microsoft.com/office/drawing/2014/main" id="{4FB809B5-DED3-4535-A120-560348B9B5FE}"/>
              </a:ext>
              <a:ext uri="{C183D7F6-B498-43B3-948B-1728B52AA6E4}">
                <adec:decorative xmlns:adec="http://schemas.microsoft.com/office/drawing/2017/decorative" val="1"/>
              </a:ext>
            </a:extLst>
          </p:cNvPr>
          <p:cNvSpPr/>
          <p:nvPr/>
        </p:nvSpPr>
        <p:spPr>
          <a:xfrm>
            <a:off x="7190703" y="4546611"/>
            <a:ext cx="2248739" cy="58658"/>
          </a:xfrm>
          <a:prstGeom prst="rect">
            <a:avLst/>
          </a:prstGeom>
          <a:solidFill>
            <a:srgbClr val="304E93"/>
          </a:solidFill>
          <a:ln>
            <a:solidFill>
              <a:srgbClr val="304E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981FA370-AE94-4002-82FE-AA4F7FE5EDDB}"/>
              </a:ext>
            </a:extLst>
          </p:cNvPr>
          <p:cNvSpPr txBox="1">
            <a:spLocks/>
          </p:cNvSpPr>
          <p:nvPr/>
        </p:nvSpPr>
        <p:spPr>
          <a:xfrm>
            <a:off x="6757616" y="3522498"/>
            <a:ext cx="3111795" cy="132556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600" dirty="0"/>
              <a:t>Paying for College Student Bundle</a:t>
            </a:r>
          </a:p>
        </p:txBody>
      </p:sp>
      <p:pic>
        <p:nvPicPr>
          <p:cNvPr id="15" name="Graphic 14" descr="Dollar">
            <a:extLst>
              <a:ext uri="{FF2B5EF4-FFF2-40B4-BE49-F238E27FC236}">
                <a16:creationId xmlns:a16="http://schemas.microsoft.com/office/drawing/2014/main" id="{13974DF1-2A76-47C2-9844-D2267D3DA44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193312" y="2913320"/>
            <a:ext cx="632637" cy="632637"/>
          </a:xfrm>
          <a:prstGeom prst="rect">
            <a:avLst/>
          </a:prstGeom>
        </p:spPr>
      </p:pic>
      <p:pic>
        <p:nvPicPr>
          <p:cNvPr id="16" name="Graphic 15" descr="Graduation cap">
            <a:extLst>
              <a:ext uri="{FF2B5EF4-FFF2-40B4-BE49-F238E27FC236}">
                <a16:creationId xmlns:a16="http://schemas.microsoft.com/office/drawing/2014/main" id="{67C88844-B2A4-4116-B9AA-0CAB226F43F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63009" y="2814970"/>
            <a:ext cx="914400" cy="914400"/>
          </a:xfrm>
          <a:prstGeom prst="rect">
            <a:avLst/>
          </a:prstGeom>
        </p:spPr>
      </p:pic>
      <p:pic>
        <p:nvPicPr>
          <p:cNvPr id="14" name="Content Placeholder 16" descr="Confused person">
            <a:extLst>
              <a:ext uri="{FF2B5EF4-FFF2-40B4-BE49-F238E27FC236}">
                <a16:creationId xmlns:a16="http://schemas.microsoft.com/office/drawing/2014/main" id="{AA22B84E-E025-4130-B069-00BA18180F59}"/>
              </a:ext>
            </a:extLst>
          </p:cNvPr>
          <p:cNvPicPr>
            <a:picLocks noGrp="1" noChangeAspect="1"/>
          </p:cNvPicPr>
          <p:nvPr>
            <p:ph idx="1"/>
          </p:nvPr>
        </p:nvPicPr>
        <p:blipFill>
          <a:blip r:embed="rId17">
            <a:extLst>
              <a:ext uri="{96DAC541-7B7A-43D3-8B79-37D633B846F1}">
                <asvg:svgBlip xmlns:asvg="http://schemas.microsoft.com/office/drawing/2016/SVG/main" r:embed="rId18"/>
              </a:ext>
            </a:extLst>
          </a:blip>
          <a:stretch>
            <a:fillRect/>
          </a:stretch>
        </p:blipFill>
        <p:spPr>
          <a:xfrm>
            <a:off x="643224" y="2404660"/>
            <a:ext cx="3569087" cy="3569087"/>
          </a:xfrm>
        </p:spPr>
      </p:pic>
      <p:sp>
        <p:nvSpPr>
          <p:cNvPr id="13" name="Title 1">
            <a:extLst>
              <a:ext uri="{FF2B5EF4-FFF2-40B4-BE49-F238E27FC236}">
                <a16:creationId xmlns:a16="http://schemas.microsoft.com/office/drawing/2014/main" id="{B51F732A-3BAA-4BA5-AFD8-40073D79E01D}"/>
              </a:ext>
            </a:extLst>
          </p:cNvPr>
          <p:cNvSpPr>
            <a:spLocks noGrp="1"/>
          </p:cNvSpPr>
          <p:nvPr>
            <p:ph type="title"/>
          </p:nvPr>
        </p:nvSpPr>
        <p:spPr>
          <a:xfrm>
            <a:off x="838200" y="365125"/>
            <a:ext cx="10515600" cy="1325563"/>
          </a:xfrm>
        </p:spPr>
        <p:txBody>
          <a:bodyPr/>
          <a:lstStyle/>
          <a:p>
            <a:pPr algn="ctr"/>
            <a:r>
              <a:rPr lang="en-US" dirty="0"/>
              <a:t>Paying For College Student Bundle</a:t>
            </a:r>
          </a:p>
        </p:txBody>
      </p:sp>
    </p:spTree>
    <p:extLst>
      <p:ext uri="{BB962C8B-B14F-4D97-AF65-F5344CB8AC3E}">
        <p14:creationId xmlns:p14="http://schemas.microsoft.com/office/powerpoint/2010/main" val="9534043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Arrow: Pentagon 61">
            <a:extLst>
              <a:ext uri="{FF2B5EF4-FFF2-40B4-BE49-F238E27FC236}">
                <a16:creationId xmlns:a16="http://schemas.microsoft.com/office/drawing/2014/main" id="{9FACF3B4-8C79-4FD9-8922-EE2A8AC285B0}"/>
              </a:ext>
              <a:ext uri="{C183D7F6-B498-43B3-948B-1728B52AA6E4}">
                <adec:decorative xmlns:adec="http://schemas.microsoft.com/office/drawing/2017/decorative" val="1"/>
              </a:ext>
            </a:extLst>
          </p:cNvPr>
          <p:cNvSpPr>
            <a:spLocks noChangeAspect="1"/>
          </p:cNvSpPr>
          <p:nvPr/>
        </p:nvSpPr>
        <p:spPr>
          <a:xfrm rot="18360000">
            <a:off x="7019690" y="4828355"/>
            <a:ext cx="531628" cy="1236035"/>
          </a:xfrm>
          <a:prstGeom prst="homePlate">
            <a:avLst/>
          </a:prstGeom>
          <a:solidFill>
            <a:srgbClr val="DC4405"/>
          </a:solidFill>
          <a:ln>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raphic 24" descr="Users">
            <a:extLst>
              <a:ext uri="{FF2B5EF4-FFF2-40B4-BE49-F238E27FC236}">
                <a16:creationId xmlns:a16="http://schemas.microsoft.com/office/drawing/2014/main" id="{7AD64F11-5D43-4A65-A8AC-152E0C77C0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12986" y="4929666"/>
            <a:ext cx="1064681" cy="1064681"/>
          </a:xfrm>
          <a:prstGeom prst="rect">
            <a:avLst/>
          </a:prstGeom>
        </p:spPr>
      </p:pic>
      <p:sp>
        <p:nvSpPr>
          <p:cNvPr id="24" name="Content Placeholder 2">
            <a:extLst>
              <a:ext uri="{FF2B5EF4-FFF2-40B4-BE49-F238E27FC236}">
                <a16:creationId xmlns:a16="http://schemas.microsoft.com/office/drawing/2014/main" id="{EFC92672-96B1-4C80-BFB8-E562B2C17CB8}"/>
              </a:ext>
            </a:extLst>
          </p:cNvPr>
          <p:cNvSpPr txBox="1">
            <a:spLocks/>
          </p:cNvSpPr>
          <p:nvPr/>
        </p:nvSpPr>
        <p:spPr>
          <a:xfrm>
            <a:off x="5270185" y="5579859"/>
            <a:ext cx="1709900" cy="730987"/>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t>Individual Student Situations</a:t>
            </a:r>
          </a:p>
        </p:txBody>
      </p:sp>
      <p:sp>
        <p:nvSpPr>
          <p:cNvPr id="53" name="Arrow: Pentagon 52">
            <a:extLst>
              <a:ext uri="{FF2B5EF4-FFF2-40B4-BE49-F238E27FC236}">
                <a16:creationId xmlns:a16="http://schemas.microsoft.com/office/drawing/2014/main" id="{E46DA56B-EBF8-4738-9E76-63A9E72F8218}"/>
              </a:ext>
              <a:ext uri="{C183D7F6-B498-43B3-948B-1728B52AA6E4}">
                <adec:decorative xmlns:adec="http://schemas.microsoft.com/office/drawing/2017/decorative" val="1"/>
              </a:ext>
            </a:extLst>
          </p:cNvPr>
          <p:cNvSpPr>
            <a:spLocks noChangeAspect="1"/>
          </p:cNvSpPr>
          <p:nvPr/>
        </p:nvSpPr>
        <p:spPr>
          <a:xfrm rot="14040000">
            <a:off x="8959959" y="4828355"/>
            <a:ext cx="531628" cy="1236035"/>
          </a:xfrm>
          <a:prstGeom prst="homePlate">
            <a:avLst/>
          </a:prstGeom>
          <a:solidFill>
            <a:srgbClr val="40C1AC"/>
          </a:solidFill>
          <a:ln>
            <a:solidFill>
              <a:srgbClr val="40C1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Graphic 22" descr="Downward trend">
            <a:extLst>
              <a:ext uri="{FF2B5EF4-FFF2-40B4-BE49-F238E27FC236}">
                <a16:creationId xmlns:a16="http://schemas.microsoft.com/office/drawing/2014/main" id="{D3335413-E206-43E6-A588-00741710148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80895" y="4879572"/>
            <a:ext cx="1156285" cy="1156285"/>
          </a:xfrm>
          <a:prstGeom prst="rect">
            <a:avLst/>
          </a:prstGeom>
        </p:spPr>
      </p:pic>
      <p:sp>
        <p:nvSpPr>
          <p:cNvPr id="76" name="Content Placeholder 2">
            <a:extLst>
              <a:ext uri="{FF2B5EF4-FFF2-40B4-BE49-F238E27FC236}">
                <a16:creationId xmlns:a16="http://schemas.microsoft.com/office/drawing/2014/main" id="{3E63E1BD-4DDC-48BF-A5EF-04920035AE81}"/>
              </a:ext>
            </a:extLst>
          </p:cNvPr>
          <p:cNvSpPr txBox="1">
            <a:spLocks/>
          </p:cNvSpPr>
          <p:nvPr/>
        </p:nvSpPr>
        <p:spPr>
          <a:xfrm>
            <a:off x="9722671" y="5578696"/>
            <a:ext cx="1709900" cy="73098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t>Find Creative Ways to Cut Costs</a:t>
            </a:r>
          </a:p>
        </p:txBody>
      </p:sp>
      <p:sp>
        <p:nvSpPr>
          <p:cNvPr id="60" name="Arrow: Pentagon 59">
            <a:extLst>
              <a:ext uri="{FF2B5EF4-FFF2-40B4-BE49-F238E27FC236}">
                <a16:creationId xmlns:a16="http://schemas.microsoft.com/office/drawing/2014/main" id="{30F10605-50D5-4A82-A1B6-B60D4FB837C9}"/>
              </a:ext>
              <a:ext uri="{C183D7F6-B498-43B3-948B-1728B52AA6E4}">
                <adec:decorative xmlns:adec="http://schemas.microsoft.com/office/drawing/2017/decorative" val="1"/>
              </a:ext>
            </a:extLst>
          </p:cNvPr>
          <p:cNvSpPr>
            <a:spLocks noChangeAspect="1"/>
          </p:cNvSpPr>
          <p:nvPr/>
        </p:nvSpPr>
        <p:spPr>
          <a:xfrm rot="9720000">
            <a:off x="9559536" y="2983049"/>
            <a:ext cx="531628" cy="1236035"/>
          </a:xfrm>
          <a:prstGeom prst="homePlate">
            <a:avLst/>
          </a:prstGeom>
          <a:solidFill>
            <a:srgbClr val="00AF66"/>
          </a:solidFill>
          <a:ln>
            <a:solidFill>
              <a:srgbClr val="00A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Graphic 18" descr="Construction worker">
            <a:extLst>
              <a:ext uri="{FF2B5EF4-FFF2-40B4-BE49-F238E27FC236}">
                <a16:creationId xmlns:a16="http://schemas.microsoft.com/office/drawing/2014/main" id="{6AB938C8-4E3C-45DC-B15B-1002FC6A6A2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07512" y="2949621"/>
            <a:ext cx="1156286" cy="1156286"/>
          </a:xfrm>
          <a:prstGeom prst="rect">
            <a:avLst/>
          </a:prstGeom>
        </p:spPr>
      </p:pic>
      <p:sp>
        <p:nvSpPr>
          <p:cNvPr id="74" name="Content Placeholder 2">
            <a:extLst>
              <a:ext uri="{FF2B5EF4-FFF2-40B4-BE49-F238E27FC236}">
                <a16:creationId xmlns:a16="http://schemas.microsoft.com/office/drawing/2014/main" id="{943D892F-145D-44F9-9603-9265511FFBD2}"/>
              </a:ext>
            </a:extLst>
          </p:cNvPr>
          <p:cNvSpPr txBox="1">
            <a:spLocks/>
          </p:cNvSpPr>
          <p:nvPr/>
        </p:nvSpPr>
        <p:spPr>
          <a:xfrm>
            <a:off x="10330475" y="3128275"/>
            <a:ext cx="1421665" cy="6326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t>Earn and Save</a:t>
            </a:r>
          </a:p>
        </p:txBody>
      </p:sp>
      <p:sp>
        <p:nvSpPr>
          <p:cNvPr id="66" name="Arrow: Pentagon 65">
            <a:extLst>
              <a:ext uri="{FF2B5EF4-FFF2-40B4-BE49-F238E27FC236}">
                <a16:creationId xmlns:a16="http://schemas.microsoft.com/office/drawing/2014/main" id="{A532BCF9-3887-47EA-9A71-5434B838FF68}"/>
              </a:ext>
              <a:ext uri="{C183D7F6-B498-43B3-948B-1728B52AA6E4}">
                <adec:decorative xmlns:adec="http://schemas.microsoft.com/office/drawing/2017/decorative" val="1"/>
              </a:ext>
            </a:extLst>
          </p:cNvPr>
          <p:cNvSpPr>
            <a:spLocks noChangeAspect="1"/>
          </p:cNvSpPr>
          <p:nvPr/>
        </p:nvSpPr>
        <p:spPr>
          <a:xfrm rot="5400000">
            <a:off x="7989824" y="1842587"/>
            <a:ext cx="531628" cy="1236035"/>
          </a:xfrm>
          <a:prstGeom prst="homePlate">
            <a:avLst/>
          </a:prstGeom>
          <a:solidFill>
            <a:srgbClr val="FFC845"/>
          </a:solidFill>
          <a:ln>
            <a:solidFill>
              <a:srgbClr val="FFC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Graphic 15" descr="Laptop">
            <a:extLst>
              <a:ext uri="{FF2B5EF4-FFF2-40B4-BE49-F238E27FC236}">
                <a16:creationId xmlns:a16="http://schemas.microsoft.com/office/drawing/2014/main" id="{22B33F02-9783-442D-AA59-EBA7CE9EC59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586152" y="1761207"/>
            <a:ext cx="1339822" cy="1339822"/>
          </a:xfrm>
          <a:prstGeom prst="rect">
            <a:avLst/>
          </a:prstGeom>
        </p:spPr>
      </p:pic>
      <p:sp>
        <p:nvSpPr>
          <p:cNvPr id="73" name="Content Placeholder 2">
            <a:extLst>
              <a:ext uri="{FF2B5EF4-FFF2-40B4-BE49-F238E27FC236}">
                <a16:creationId xmlns:a16="http://schemas.microsoft.com/office/drawing/2014/main" id="{0569D8E1-6241-4FDD-BA0D-EE9F3D0CA7BB}"/>
              </a:ext>
            </a:extLst>
          </p:cNvPr>
          <p:cNvSpPr txBox="1">
            <a:spLocks/>
          </p:cNvSpPr>
          <p:nvPr/>
        </p:nvSpPr>
        <p:spPr>
          <a:xfrm>
            <a:off x="7600049" y="1456067"/>
            <a:ext cx="1311178" cy="6326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t>File the FAFSA</a:t>
            </a:r>
          </a:p>
        </p:txBody>
      </p:sp>
      <p:sp>
        <p:nvSpPr>
          <p:cNvPr id="55" name="Arrow: Pentagon 54">
            <a:extLst>
              <a:ext uri="{FF2B5EF4-FFF2-40B4-BE49-F238E27FC236}">
                <a16:creationId xmlns:a16="http://schemas.microsoft.com/office/drawing/2014/main" id="{E28B5FA1-3DE1-4203-8A6D-FA480852446A}"/>
              </a:ext>
              <a:ext uri="{C183D7F6-B498-43B3-948B-1728B52AA6E4}">
                <adec:decorative xmlns:adec="http://schemas.microsoft.com/office/drawing/2017/decorative" val="1"/>
              </a:ext>
            </a:extLst>
          </p:cNvPr>
          <p:cNvSpPr>
            <a:spLocks noChangeAspect="1"/>
          </p:cNvSpPr>
          <p:nvPr/>
        </p:nvSpPr>
        <p:spPr>
          <a:xfrm rot="1080000">
            <a:off x="6420113" y="2983049"/>
            <a:ext cx="531628" cy="1236035"/>
          </a:xfrm>
          <a:prstGeom prst="homePlate">
            <a:avLst/>
          </a:prstGeom>
          <a:solidFill>
            <a:srgbClr val="00AFD7"/>
          </a:solidFill>
          <a:ln>
            <a:solidFill>
              <a:srgbClr val="00A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Document">
            <a:extLst>
              <a:ext uri="{FF2B5EF4-FFF2-40B4-BE49-F238E27FC236}">
                <a16:creationId xmlns:a16="http://schemas.microsoft.com/office/drawing/2014/main" id="{0FEB3BA2-3290-470A-8DF1-99C601EAB19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967359" y="3018331"/>
            <a:ext cx="1165469" cy="1165469"/>
          </a:xfrm>
          <a:prstGeom prst="rect">
            <a:avLst/>
          </a:prstGeom>
        </p:spPr>
      </p:pic>
      <p:sp>
        <p:nvSpPr>
          <p:cNvPr id="72" name="Content Placeholder 2">
            <a:extLst>
              <a:ext uri="{FF2B5EF4-FFF2-40B4-BE49-F238E27FC236}">
                <a16:creationId xmlns:a16="http://schemas.microsoft.com/office/drawing/2014/main" id="{478A8B01-DD9F-47AE-8139-A7BBFF8CBB1A}"/>
              </a:ext>
            </a:extLst>
          </p:cNvPr>
          <p:cNvSpPr txBox="1">
            <a:spLocks/>
          </p:cNvSpPr>
          <p:nvPr/>
        </p:nvSpPr>
        <p:spPr>
          <a:xfrm>
            <a:off x="4810052" y="3284746"/>
            <a:ext cx="1421665" cy="6326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t>Apply for Scholarships</a:t>
            </a:r>
          </a:p>
        </p:txBody>
      </p:sp>
      <p:sp>
        <p:nvSpPr>
          <p:cNvPr id="28" name="Rectangle 27">
            <a:extLst>
              <a:ext uri="{FF2B5EF4-FFF2-40B4-BE49-F238E27FC236}">
                <a16:creationId xmlns:a16="http://schemas.microsoft.com/office/drawing/2014/main" id="{EF395A3A-1C05-47C5-A2DF-D1AE7049D80F}"/>
              </a:ext>
              <a:ext uri="{C183D7F6-B498-43B3-948B-1728B52AA6E4}">
                <adec:decorative xmlns:adec="http://schemas.microsoft.com/office/drawing/2017/decorative" val="1"/>
              </a:ext>
            </a:extLst>
          </p:cNvPr>
          <p:cNvSpPr/>
          <p:nvPr/>
        </p:nvSpPr>
        <p:spPr>
          <a:xfrm>
            <a:off x="7190703" y="4546611"/>
            <a:ext cx="2248739" cy="58658"/>
          </a:xfrm>
          <a:prstGeom prst="rect">
            <a:avLst/>
          </a:prstGeom>
          <a:solidFill>
            <a:srgbClr val="304E93"/>
          </a:solidFill>
          <a:ln>
            <a:solidFill>
              <a:srgbClr val="304E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1337F26C-0EF3-4B23-AF26-A7DD987393D4}"/>
              </a:ext>
            </a:extLst>
          </p:cNvPr>
          <p:cNvSpPr txBox="1">
            <a:spLocks/>
          </p:cNvSpPr>
          <p:nvPr/>
        </p:nvSpPr>
        <p:spPr>
          <a:xfrm>
            <a:off x="6757616" y="3522498"/>
            <a:ext cx="3111795" cy="132556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600" dirty="0"/>
              <a:t>Paying for College Student Bundle</a:t>
            </a:r>
          </a:p>
        </p:txBody>
      </p:sp>
      <p:pic>
        <p:nvPicPr>
          <p:cNvPr id="17" name="Content Placeholder 16" descr="Confused person">
            <a:extLst>
              <a:ext uri="{FF2B5EF4-FFF2-40B4-BE49-F238E27FC236}">
                <a16:creationId xmlns:a16="http://schemas.microsoft.com/office/drawing/2014/main" id="{94F03681-327E-4A32-904A-8FCAEE92F521}"/>
              </a:ext>
            </a:extLst>
          </p:cNvPr>
          <p:cNvPicPr>
            <a:picLocks noGrp="1" noChangeAspect="1"/>
          </p:cNvPicPr>
          <p:nvPr>
            <p:ph idx="1"/>
          </p:nvPr>
        </p:nvPicPr>
        <p:blipFill>
          <a:blip r:embed="rId13">
            <a:extLst>
              <a:ext uri="{96DAC541-7B7A-43D3-8B79-37D633B846F1}">
                <asvg:svgBlip xmlns:asvg="http://schemas.microsoft.com/office/drawing/2016/SVG/main" r:embed="rId14"/>
              </a:ext>
            </a:extLst>
          </a:blip>
          <a:stretch>
            <a:fillRect/>
          </a:stretch>
        </p:blipFill>
        <p:spPr>
          <a:xfrm>
            <a:off x="643224" y="2404660"/>
            <a:ext cx="3569087" cy="3569087"/>
          </a:xfrm>
        </p:spPr>
      </p:pic>
      <p:pic>
        <p:nvPicPr>
          <p:cNvPr id="4" name="Graphic 3" descr="Dollar">
            <a:extLst>
              <a:ext uri="{FF2B5EF4-FFF2-40B4-BE49-F238E27FC236}">
                <a16:creationId xmlns:a16="http://schemas.microsoft.com/office/drawing/2014/main" id="{45560632-27C4-43A8-91BE-2430E41FF67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193312" y="2913320"/>
            <a:ext cx="632637" cy="632637"/>
          </a:xfrm>
          <a:prstGeom prst="rect">
            <a:avLst/>
          </a:prstGeom>
        </p:spPr>
      </p:pic>
      <p:pic>
        <p:nvPicPr>
          <p:cNvPr id="6" name="Graphic 5" descr="Graduation cap">
            <a:extLst>
              <a:ext uri="{FF2B5EF4-FFF2-40B4-BE49-F238E27FC236}">
                <a16:creationId xmlns:a16="http://schemas.microsoft.com/office/drawing/2014/main" id="{B8DA3FDF-DB35-4B1D-BC11-2429D4A078E7}"/>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63009" y="2814970"/>
            <a:ext cx="914400" cy="914400"/>
          </a:xfrm>
          <a:prstGeom prst="rect">
            <a:avLst/>
          </a:prstGeom>
        </p:spPr>
      </p:pic>
      <p:sp>
        <p:nvSpPr>
          <p:cNvPr id="2" name="Title 1">
            <a:extLst>
              <a:ext uri="{FF2B5EF4-FFF2-40B4-BE49-F238E27FC236}">
                <a16:creationId xmlns:a16="http://schemas.microsoft.com/office/drawing/2014/main" id="{FA5C4D38-819E-6C45-B379-958459FC1E46}"/>
              </a:ext>
            </a:extLst>
          </p:cNvPr>
          <p:cNvSpPr>
            <a:spLocks noGrp="1"/>
          </p:cNvSpPr>
          <p:nvPr>
            <p:ph type="title"/>
          </p:nvPr>
        </p:nvSpPr>
        <p:spPr>
          <a:xfrm>
            <a:off x="838200" y="365125"/>
            <a:ext cx="10515600" cy="1325563"/>
          </a:xfrm>
        </p:spPr>
        <p:txBody>
          <a:bodyPr/>
          <a:lstStyle/>
          <a:p>
            <a:pPr algn="ctr"/>
            <a:r>
              <a:rPr lang="en-US" dirty="0"/>
              <a:t>Paying For College Student Bundle</a:t>
            </a:r>
          </a:p>
        </p:txBody>
      </p:sp>
    </p:spTree>
    <p:extLst>
      <p:ext uri="{BB962C8B-B14F-4D97-AF65-F5344CB8AC3E}">
        <p14:creationId xmlns:p14="http://schemas.microsoft.com/office/powerpoint/2010/main" val="3145888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2000" fill="hold"/>
                                        <p:tgtEl>
                                          <p:spTgt spid="24"/>
                                        </p:tgtEl>
                                        <p:attrNameLst>
                                          <p:attrName>ppt_w</p:attrName>
                                        </p:attrNameLst>
                                      </p:cBhvr>
                                      <p:tavLst>
                                        <p:tav tm="0">
                                          <p:val>
                                            <p:fltVal val="0"/>
                                          </p:val>
                                        </p:tav>
                                        <p:tav tm="100000">
                                          <p:val>
                                            <p:strVal val="#ppt_w"/>
                                          </p:val>
                                        </p:tav>
                                      </p:tavLst>
                                    </p:anim>
                                    <p:anim calcmode="lin" valueType="num">
                                      <p:cBhvr>
                                        <p:cTn id="8" dur="2000" fill="hold"/>
                                        <p:tgtEl>
                                          <p:spTgt spid="24"/>
                                        </p:tgtEl>
                                        <p:attrNameLst>
                                          <p:attrName>ppt_h</p:attrName>
                                        </p:attrNameLst>
                                      </p:cBhvr>
                                      <p:tavLst>
                                        <p:tav tm="0">
                                          <p:val>
                                            <p:fltVal val="0"/>
                                          </p:val>
                                        </p:tav>
                                        <p:tav tm="100000">
                                          <p:val>
                                            <p:strVal val="#ppt_h"/>
                                          </p:val>
                                        </p:tav>
                                      </p:tavLst>
                                    </p:anim>
                                    <p:animEffect transition="in" filter="fade">
                                      <p:cBhvr>
                                        <p:cTn id="9"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4078B-1A8C-8245-A678-5CF0A0DF01CE}"/>
              </a:ext>
            </a:extLst>
          </p:cNvPr>
          <p:cNvSpPr>
            <a:spLocks noGrp="1"/>
          </p:cNvSpPr>
          <p:nvPr>
            <p:ph type="ctrTitle"/>
          </p:nvPr>
        </p:nvSpPr>
        <p:spPr/>
        <p:txBody>
          <a:bodyPr>
            <a:normAutofit/>
          </a:bodyPr>
          <a:lstStyle/>
          <a:p>
            <a:r>
              <a:rPr lang="en-US" sz="4400" dirty="0"/>
              <a:t>Questions?</a:t>
            </a:r>
          </a:p>
        </p:txBody>
      </p:sp>
      <p:sp>
        <p:nvSpPr>
          <p:cNvPr id="3" name="Subtitle 2">
            <a:extLst>
              <a:ext uri="{FF2B5EF4-FFF2-40B4-BE49-F238E27FC236}">
                <a16:creationId xmlns:a16="http://schemas.microsoft.com/office/drawing/2014/main" id="{90C68800-C23E-354A-977A-361F09E10138}"/>
              </a:ext>
            </a:extLst>
          </p:cNvPr>
          <p:cNvSpPr>
            <a:spLocks noGrp="1"/>
          </p:cNvSpPr>
          <p:nvPr>
            <p:ph type="subTitle" idx="1"/>
          </p:nvPr>
        </p:nvSpPr>
        <p:spPr/>
        <p:txBody>
          <a:bodyPr/>
          <a:lstStyle/>
          <a:p>
            <a:r>
              <a:rPr lang="en-US" dirty="0"/>
              <a:t>Contact Information</a:t>
            </a:r>
          </a:p>
        </p:txBody>
      </p:sp>
    </p:spTree>
    <p:extLst>
      <p:ext uri="{BB962C8B-B14F-4D97-AF65-F5344CB8AC3E}">
        <p14:creationId xmlns:p14="http://schemas.microsoft.com/office/powerpoint/2010/main" val="27525835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AB804-D182-4251-8C3A-C87BAE9E6C04}"/>
              </a:ext>
            </a:extLst>
          </p:cNvPr>
          <p:cNvSpPr>
            <a:spLocks noGrp="1"/>
          </p:cNvSpPr>
          <p:nvPr>
            <p:ph type="title"/>
          </p:nvPr>
        </p:nvSpPr>
        <p:spPr/>
        <p:txBody>
          <a:bodyPr/>
          <a:lstStyle/>
          <a:p>
            <a:r>
              <a:rPr lang="en-US" dirty="0"/>
              <a:t>Video Resources</a:t>
            </a:r>
          </a:p>
        </p:txBody>
      </p:sp>
      <p:sp>
        <p:nvSpPr>
          <p:cNvPr id="3" name="Content Placeholder 2">
            <a:extLst>
              <a:ext uri="{FF2B5EF4-FFF2-40B4-BE49-F238E27FC236}">
                <a16:creationId xmlns:a16="http://schemas.microsoft.com/office/drawing/2014/main" id="{838C1000-CA26-4371-ACED-CE6EA811040C}"/>
              </a:ext>
            </a:extLst>
          </p:cNvPr>
          <p:cNvSpPr>
            <a:spLocks noGrp="1"/>
          </p:cNvSpPr>
          <p:nvPr>
            <p:ph idx="1"/>
          </p:nvPr>
        </p:nvSpPr>
        <p:spPr/>
        <p:txBody>
          <a:bodyPr>
            <a:normAutofit fontScale="92500" lnSpcReduction="20000"/>
          </a:bodyPr>
          <a:lstStyle/>
          <a:p>
            <a:r>
              <a:rPr lang="en-US" dirty="0"/>
              <a:t>What is the FAFSA?</a:t>
            </a:r>
          </a:p>
          <a:p>
            <a:pPr lvl="1"/>
            <a:r>
              <a:rPr lang="en-US" dirty="0">
                <a:hlinkClick r:id="rId2"/>
              </a:rPr>
              <a:t>https://youtu.be/HlhpfzcHohs</a:t>
            </a:r>
            <a:endParaRPr lang="en-US" dirty="0"/>
          </a:p>
          <a:p>
            <a:r>
              <a:rPr lang="en-US" dirty="0"/>
              <a:t>After the FAFSA</a:t>
            </a:r>
          </a:p>
          <a:p>
            <a:pPr lvl="1"/>
            <a:r>
              <a:rPr lang="en-US" dirty="0">
                <a:hlinkClick r:id="rId3"/>
              </a:rPr>
              <a:t>https://youtu.be/7PFezwyMFeo</a:t>
            </a:r>
            <a:endParaRPr lang="en-US" dirty="0"/>
          </a:p>
          <a:p>
            <a:r>
              <a:rPr lang="en-US" dirty="0"/>
              <a:t>Should I Borrow Federal Student Loans for College?</a:t>
            </a:r>
          </a:p>
          <a:p>
            <a:pPr lvl="1"/>
            <a:r>
              <a:rPr lang="en-US" dirty="0">
                <a:hlinkClick r:id="rId4"/>
              </a:rPr>
              <a:t>https://youtu.be/rHhmNSkz_BY</a:t>
            </a:r>
            <a:endParaRPr lang="en-US" dirty="0"/>
          </a:p>
          <a:p>
            <a:r>
              <a:rPr lang="en-US" dirty="0"/>
              <a:t>Federal Student Loan Types</a:t>
            </a:r>
          </a:p>
          <a:p>
            <a:pPr lvl="1"/>
            <a:r>
              <a:rPr lang="en-US" dirty="0">
                <a:hlinkClick r:id="rId5"/>
              </a:rPr>
              <a:t>https://youtu.be/8WCWKZeCCGI</a:t>
            </a:r>
            <a:endParaRPr lang="en-US" dirty="0"/>
          </a:p>
          <a:p>
            <a:r>
              <a:rPr lang="en-US" dirty="0"/>
              <a:t>Federal vs Private Student Loans</a:t>
            </a:r>
          </a:p>
          <a:p>
            <a:pPr lvl="1"/>
            <a:r>
              <a:rPr lang="en-US" dirty="0">
                <a:hlinkClick r:id="rId6"/>
              </a:rPr>
              <a:t>https://youtu.be/yBcrSVbLSI0</a:t>
            </a:r>
            <a:endParaRPr lang="en-US" dirty="0"/>
          </a:p>
          <a:p>
            <a:r>
              <a:rPr lang="en-US" dirty="0"/>
              <a:t>Federal Work Study</a:t>
            </a:r>
          </a:p>
          <a:p>
            <a:pPr lvl="1"/>
            <a:r>
              <a:rPr lang="en-US" dirty="0">
                <a:hlinkClick r:id="rId7"/>
              </a:rPr>
              <a:t>https://youtu.be/1A86FTM5waQ</a:t>
            </a:r>
            <a:endParaRPr lang="en-US" dirty="0"/>
          </a:p>
          <a:p>
            <a:pPr lvl="1"/>
            <a:endParaRPr lang="en-US" dirty="0"/>
          </a:p>
          <a:p>
            <a:endParaRPr lang="en-US" dirty="0"/>
          </a:p>
          <a:p>
            <a:endParaRPr lang="en-US" b="1" dirty="0"/>
          </a:p>
          <a:p>
            <a:endParaRPr lang="en-US" b="1" dirty="0"/>
          </a:p>
          <a:p>
            <a:endParaRPr lang="en-US" b="1" dirty="0"/>
          </a:p>
          <a:p>
            <a:endParaRPr lang="en-US" dirty="0"/>
          </a:p>
          <a:p>
            <a:endParaRPr lang="en-US" dirty="0"/>
          </a:p>
        </p:txBody>
      </p:sp>
    </p:spTree>
    <p:extLst>
      <p:ext uri="{BB962C8B-B14F-4D97-AF65-F5344CB8AC3E}">
        <p14:creationId xmlns:p14="http://schemas.microsoft.com/office/powerpoint/2010/main" val="1321731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of a father and daughter smiling at a computer.">
            <a:extLst>
              <a:ext uri="{FF2B5EF4-FFF2-40B4-BE49-F238E27FC236}">
                <a16:creationId xmlns:a16="http://schemas.microsoft.com/office/drawing/2014/main" id="{B3CB8483-4AC4-4A27-9A36-BF093E8316FE}"/>
              </a:ext>
            </a:extLst>
          </p:cNvPr>
          <p:cNvPicPr>
            <a:picLocks noChangeAspect="1"/>
          </p:cNvPicPr>
          <p:nvPr/>
        </p:nvPicPr>
        <p:blipFill>
          <a:blip r:embed="rId3"/>
          <a:stretch>
            <a:fillRect/>
          </a:stretch>
        </p:blipFill>
        <p:spPr>
          <a:xfrm>
            <a:off x="5842407" y="1371600"/>
            <a:ext cx="6172200" cy="4114800"/>
          </a:xfrm>
          <a:prstGeom prst="rect">
            <a:avLst/>
          </a:prstGeom>
        </p:spPr>
      </p:pic>
      <p:sp>
        <p:nvSpPr>
          <p:cNvPr id="7" name="Text Placeholder 3">
            <a:extLst>
              <a:ext uri="{FF2B5EF4-FFF2-40B4-BE49-F238E27FC236}">
                <a16:creationId xmlns:a16="http://schemas.microsoft.com/office/drawing/2014/main" id="{8F26B78C-AF33-4B7A-97F6-F82B104DAF92}"/>
              </a:ext>
            </a:extLst>
          </p:cNvPr>
          <p:cNvSpPr>
            <a:spLocks noGrp="1"/>
          </p:cNvSpPr>
          <p:nvPr>
            <p:ph type="body" sz="half" idx="2"/>
          </p:nvPr>
        </p:nvSpPr>
        <p:spPr>
          <a:xfrm>
            <a:off x="701566" y="1966538"/>
            <a:ext cx="4906924" cy="4525124"/>
          </a:xfrm>
        </p:spPr>
        <p:txBody>
          <a:bodyPr>
            <a:noAutofit/>
          </a:bodyPr>
          <a:lstStyle/>
          <a:p>
            <a:pPr marL="285750" indent="-285750">
              <a:buFont typeface="Arial" panose="020B0604020202020204" pitchFamily="34" charset="0"/>
              <a:buChar char="•"/>
            </a:pPr>
            <a:r>
              <a:rPr lang="en-US" sz="2800" dirty="0"/>
              <a:t>Stands for: </a:t>
            </a:r>
            <a:r>
              <a:rPr lang="en-US" sz="2800" b="1" dirty="0"/>
              <a:t>Free</a:t>
            </a:r>
            <a:r>
              <a:rPr lang="en-US" sz="2800" dirty="0"/>
              <a:t> Application for Federal Student Aid</a:t>
            </a:r>
          </a:p>
          <a:p>
            <a:pPr marL="285750" indent="-285750">
              <a:buFont typeface="Arial" panose="020B0604020202020204" pitchFamily="34" charset="0"/>
              <a:buChar char="•"/>
            </a:pPr>
            <a:r>
              <a:rPr lang="en-US" sz="2800" dirty="0"/>
              <a:t>FAFSA is a </a:t>
            </a:r>
            <a:r>
              <a:rPr lang="en-US" sz="2800" b="1" dirty="0"/>
              <a:t>gateway</a:t>
            </a:r>
            <a:r>
              <a:rPr lang="en-US" sz="2800" dirty="0"/>
              <a:t> to aid and scholarship opportunities</a:t>
            </a:r>
          </a:p>
          <a:p>
            <a:pPr marL="285750" indent="-285750">
              <a:buFont typeface="Arial" panose="020B0604020202020204" pitchFamily="34" charset="0"/>
              <a:buChar char="•"/>
            </a:pPr>
            <a:r>
              <a:rPr lang="en-US" sz="2800" dirty="0"/>
              <a:t>Students apply October 1* senior year </a:t>
            </a:r>
            <a:r>
              <a:rPr lang="en-US" sz="2800" b="1" dirty="0"/>
              <a:t>AND</a:t>
            </a:r>
            <a:r>
              <a:rPr lang="en-US" sz="2800" dirty="0"/>
              <a:t> every year of college </a:t>
            </a:r>
          </a:p>
          <a:p>
            <a:pPr marL="742950" lvl="1" indent="-285750">
              <a:buFont typeface="Arial" panose="020B0604020202020204" pitchFamily="34" charset="0"/>
              <a:buChar char="•"/>
            </a:pPr>
            <a:r>
              <a:rPr lang="en-US" sz="2400" dirty="0"/>
              <a:t>*Except for the 2023-24 school year, when the FAFSA will open in December 2023</a:t>
            </a:r>
          </a:p>
          <a:p>
            <a:pPr marL="285750" indent="-285750">
              <a:buFont typeface="Arial" panose="020B0604020202020204" pitchFamily="34" charset="0"/>
              <a:buChar char="•"/>
            </a:pPr>
            <a:r>
              <a:rPr lang="en-US" sz="2800" dirty="0"/>
              <a:t>Go to </a:t>
            </a:r>
            <a:r>
              <a:rPr lang="en-US" sz="2800" b="1" dirty="0"/>
              <a:t>fafsa.gov </a:t>
            </a:r>
            <a:r>
              <a:rPr lang="en-US" sz="2800" dirty="0"/>
              <a:t>to apply!</a:t>
            </a:r>
          </a:p>
        </p:txBody>
      </p:sp>
      <p:sp>
        <p:nvSpPr>
          <p:cNvPr id="6" name="Title 1">
            <a:extLst>
              <a:ext uri="{FF2B5EF4-FFF2-40B4-BE49-F238E27FC236}">
                <a16:creationId xmlns:a16="http://schemas.microsoft.com/office/drawing/2014/main" id="{1DA3A6A3-31F4-4B7D-BE71-9C1215EB9BC9}"/>
              </a:ext>
            </a:extLst>
          </p:cNvPr>
          <p:cNvSpPr>
            <a:spLocks noGrp="1"/>
          </p:cNvSpPr>
          <p:nvPr>
            <p:ph type="title"/>
          </p:nvPr>
        </p:nvSpPr>
        <p:spPr>
          <a:xfrm>
            <a:off x="659034" y="366338"/>
            <a:ext cx="4949456" cy="1600200"/>
          </a:xfrm>
        </p:spPr>
        <p:txBody>
          <a:bodyPr anchor="ctr">
            <a:normAutofit/>
          </a:bodyPr>
          <a:lstStyle/>
          <a:p>
            <a:r>
              <a:rPr lang="en-US" sz="4400" dirty="0">
                <a:solidFill>
                  <a:srgbClr val="FFC845"/>
                </a:solidFill>
              </a:rPr>
              <a:t>What is the FAFSA?</a:t>
            </a:r>
            <a:endParaRPr lang="en-US" sz="2800" dirty="0">
              <a:solidFill>
                <a:srgbClr val="FFC845"/>
              </a:solidFill>
            </a:endParaRPr>
          </a:p>
        </p:txBody>
      </p:sp>
    </p:spTree>
    <p:extLst>
      <p:ext uri="{BB962C8B-B14F-4D97-AF65-F5344CB8AC3E}">
        <p14:creationId xmlns:p14="http://schemas.microsoft.com/office/powerpoint/2010/main" val="22900728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C9CB3E-85D3-4A2F-92C2-2C5593D31B98}"/>
              </a:ext>
            </a:extLst>
          </p:cNvPr>
          <p:cNvSpPr>
            <a:spLocks noGrp="1"/>
          </p:cNvSpPr>
          <p:nvPr>
            <p:ph type="title" idx="4294967295"/>
          </p:nvPr>
        </p:nvSpPr>
        <p:spPr>
          <a:xfrm>
            <a:off x="838199" y="0"/>
            <a:ext cx="10515600" cy="1325563"/>
          </a:xfrm>
        </p:spPr>
        <p:txBody>
          <a:bodyPr>
            <a:normAutofit/>
          </a:bodyPr>
          <a:lstStyle/>
          <a:p>
            <a:pPr algn="ctr"/>
            <a:r>
              <a:rPr lang="en-US" sz="5400" b="1" dirty="0">
                <a:solidFill>
                  <a:srgbClr val="FFC845"/>
                </a:solidFill>
                <a:latin typeface="+mn-lt"/>
              </a:rPr>
              <a:t>Why Complete the FAFSA?</a:t>
            </a:r>
          </a:p>
        </p:txBody>
      </p:sp>
      <p:graphicFrame>
        <p:nvGraphicFramePr>
          <p:cNvPr id="2" name="Diagram 1" descr="An image of a circle surrounding the words &quot;FAFSA Required&quot;, there are four boxes connected to the circle one on top, bottom, and on both sides. The top box says &quot;Federal Aid - Grants, Work-Study, Student Loans&quot;. On the left box it says &quot;State Aid and Scholarships&quot;. On the right side it says &quot;Institutional Aid and Scholarships - Technical colleges, Community colleges, Universities&quot;. Finally in the bottom box it says &quot;Some Private Scholarships&quot;"/>
          <p:cNvGraphicFramePr/>
          <p:nvPr>
            <p:extLst/>
          </p:nvPr>
        </p:nvGraphicFramePr>
        <p:xfrm>
          <a:off x="2032000" y="121768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5191116" y="3388410"/>
            <a:ext cx="1809766" cy="1077218"/>
          </a:xfrm>
          <a:prstGeom prst="rect">
            <a:avLst/>
          </a:prstGeom>
          <a:noFill/>
        </p:spPr>
        <p:txBody>
          <a:bodyPr wrap="square" rtlCol="0">
            <a:spAutoFit/>
          </a:bodyPr>
          <a:lstStyle/>
          <a:p>
            <a:pPr algn="ctr"/>
            <a:r>
              <a:rPr lang="en-US" sz="3200" b="1" dirty="0">
                <a:solidFill>
                  <a:srgbClr val="00AFD7"/>
                </a:solidFill>
              </a:rPr>
              <a:t>FAFSA</a:t>
            </a:r>
            <a:br>
              <a:rPr lang="en-US" sz="3200" b="1" dirty="0">
                <a:solidFill>
                  <a:srgbClr val="00AFD7"/>
                </a:solidFill>
              </a:rPr>
            </a:br>
            <a:r>
              <a:rPr lang="en-US" sz="3200" b="1" dirty="0">
                <a:solidFill>
                  <a:srgbClr val="00AFD7"/>
                </a:solidFill>
              </a:rPr>
              <a:t>Required</a:t>
            </a:r>
          </a:p>
        </p:txBody>
      </p:sp>
    </p:spTree>
    <p:extLst>
      <p:ext uri="{BB962C8B-B14F-4D97-AF65-F5344CB8AC3E}">
        <p14:creationId xmlns:p14="http://schemas.microsoft.com/office/powerpoint/2010/main" val="33074825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Calculator">
            <a:extLst>
              <a:ext uri="{FF2B5EF4-FFF2-40B4-BE49-F238E27FC236}">
                <a16:creationId xmlns:a16="http://schemas.microsoft.com/office/drawing/2014/main" id="{931DAFA6-9E22-46AC-9CD5-8E6040B37B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3165" y="4805797"/>
            <a:ext cx="914400" cy="914400"/>
          </a:xfrm>
          <a:prstGeom prst="rect">
            <a:avLst/>
          </a:prstGeom>
        </p:spPr>
      </p:pic>
      <p:pic>
        <p:nvPicPr>
          <p:cNvPr id="8" name="Graphic 7" descr="Schoolhouse">
            <a:extLst>
              <a:ext uri="{FF2B5EF4-FFF2-40B4-BE49-F238E27FC236}">
                <a16:creationId xmlns:a16="http://schemas.microsoft.com/office/drawing/2014/main" id="{07A705BF-D187-4FCC-97D0-CCE06C9B854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3165" y="3853049"/>
            <a:ext cx="914400" cy="914400"/>
          </a:xfrm>
          <a:prstGeom prst="rect">
            <a:avLst/>
          </a:prstGeom>
        </p:spPr>
      </p:pic>
      <p:pic>
        <p:nvPicPr>
          <p:cNvPr id="6" name="Graphic 5" descr="Employee badge">
            <a:extLst>
              <a:ext uri="{FF2B5EF4-FFF2-40B4-BE49-F238E27FC236}">
                <a16:creationId xmlns:a16="http://schemas.microsoft.com/office/drawing/2014/main" id="{80E0D4F3-2C2D-4472-AD23-2064D51938D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3165" y="3030346"/>
            <a:ext cx="914400" cy="914400"/>
          </a:xfrm>
          <a:prstGeom prst="rect">
            <a:avLst/>
          </a:prstGeom>
        </p:spPr>
      </p:pic>
      <p:sp>
        <p:nvSpPr>
          <p:cNvPr id="5" name="Text Placeholder 3">
            <a:extLst>
              <a:ext uri="{FF2B5EF4-FFF2-40B4-BE49-F238E27FC236}">
                <a16:creationId xmlns:a16="http://schemas.microsoft.com/office/drawing/2014/main" id="{7F668B8E-9BE2-47D8-9FE5-DC0EB5FCFEBE}"/>
              </a:ext>
            </a:extLst>
          </p:cNvPr>
          <p:cNvSpPr txBox="1">
            <a:spLocks/>
          </p:cNvSpPr>
          <p:nvPr/>
        </p:nvSpPr>
        <p:spPr>
          <a:xfrm>
            <a:off x="803165" y="1887346"/>
            <a:ext cx="10261076" cy="460431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The FAFSA attempts to calculate a family’s ability to pay for college </a:t>
            </a:r>
          </a:p>
          <a:p>
            <a:pPr marL="0" indent="0">
              <a:buNone/>
            </a:pPr>
            <a:r>
              <a:rPr lang="en-US" dirty="0"/>
              <a:t>The FAFSA will ask for:</a:t>
            </a:r>
          </a:p>
          <a:p>
            <a:endParaRPr lang="en-US" sz="2400" dirty="0"/>
          </a:p>
          <a:p>
            <a:pPr marL="914400" lvl="2" indent="0">
              <a:buNone/>
            </a:pPr>
            <a:r>
              <a:rPr lang="en-US" sz="2400" dirty="0"/>
              <a:t>Demographic information like age and family size</a:t>
            </a:r>
          </a:p>
          <a:p>
            <a:pPr marL="0" indent="0">
              <a:buNone/>
            </a:pPr>
            <a:endParaRPr lang="en-US" sz="2400" dirty="0"/>
          </a:p>
          <a:p>
            <a:pPr marL="914400" lvl="2" indent="0">
              <a:buNone/>
            </a:pPr>
            <a:r>
              <a:rPr lang="en-US" sz="2400" dirty="0"/>
              <a:t>High school information and college interests</a:t>
            </a:r>
          </a:p>
          <a:p>
            <a:pPr marL="0" indent="0">
              <a:buNone/>
            </a:pPr>
            <a:endParaRPr lang="en-US" sz="2400" dirty="0"/>
          </a:p>
          <a:p>
            <a:pPr marL="914400" lvl="2" indent="0">
              <a:buNone/>
            </a:pPr>
            <a:r>
              <a:rPr lang="en-US" sz="2400" dirty="0"/>
              <a:t>Tax information, income, and assets for the student and parent(s)</a:t>
            </a:r>
          </a:p>
        </p:txBody>
      </p:sp>
      <p:sp>
        <p:nvSpPr>
          <p:cNvPr id="4" name="Title 1">
            <a:extLst>
              <a:ext uri="{FF2B5EF4-FFF2-40B4-BE49-F238E27FC236}">
                <a16:creationId xmlns:a16="http://schemas.microsoft.com/office/drawing/2014/main" id="{5CA70A51-1B6C-43AC-95D2-EE7B1F1A15AE}"/>
              </a:ext>
            </a:extLst>
          </p:cNvPr>
          <p:cNvSpPr>
            <a:spLocks noGrp="1"/>
          </p:cNvSpPr>
          <p:nvPr>
            <p:ph type="title"/>
          </p:nvPr>
        </p:nvSpPr>
        <p:spPr>
          <a:xfrm>
            <a:off x="659033" y="366338"/>
            <a:ext cx="7698157" cy="1600200"/>
          </a:xfrm>
        </p:spPr>
        <p:txBody>
          <a:bodyPr anchor="ctr">
            <a:normAutofit/>
          </a:bodyPr>
          <a:lstStyle/>
          <a:p>
            <a:r>
              <a:rPr lang="en-US" sz="4400" dirty="0">
                <a:solidFill>
                  <a:srgbClr val="FFC845"/>
                </a:solidFill>
              </a:rPr>
              <a:t>What will the FAFSA ask?</a:t>
            </a:r>
            <a:endParaRPr lang="en-US" sz="2800" dirty="0">
              <a:solidFill>
                <a:srgbClr val="FFC845"/>
              </a:solidFill>
            </a:endParaRPr>
          </a:p>
        </p:txBody>
      </p:sp>
    </p:spTree>
    <p:extLst>
      <p:ext uri="{BB962C8B-B14F-4D97-AF65-F5344CB8AC3E}">
        <p14:creationId xmlns:p14="http://schemas.microsoft.com/office/powerpoint/2010/main" val="11604951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2042D24-C931-485E-ABC3-97D9E580836F}"/>
              </a:ext>
            </a:extLst>
          </p:cNvPr>
          <p:cNvSpPr txBox="1"/>
          <p:nvPr/>
        </p:nvSpPr>
        <p:spPr>
          <a:xfrm>
            <a:off x="11081617" y="3663857"/>
            <a:ext cx="1069848" cy="584775"/>
          </a:xfrm>
          <a:prstGeom prst="rect">
            <a:avLst/>
          </a:prstGeom>
          <a:noFill/>
        </p:spPr>
        <p:txBody>
          <a:bodyPr wrap="square" rtlCol="0">
            <a:spAutoFit/>
          </a:bodyPr>
          <a:lstStyle/>
          <a:p>
            <a:pPr algn="ctr"/>
            <a:r>
              <a:rPr lang="en-US" sz="1600" b="1" dirty="0">
                <a:latin typeface="AvantGarde Bk BT" panose="020B0402020202020204" pitchFamily="34" charset="0"/>
              </a:rPr>
              <a:t>1</a:t>
            </a:r>
            <a:r>
              <a:rPr lang="en-US" sz="1600" b="1" baseline="30000" dirty="0">
                <a:latin typeface="AvantGarde Bk BT" panose="020B0402020202020204" pitchFamily="34" charset="0"/>
              </a:rPr>
              <a:t>st</a:t>
            </a:r>
            <a:r>
              <a:rPr lang="en-US" sz="1600" b="1" dirty="0">
                <a:latin typeface="AvantGarde Bk BT" panose="020B0402020202020204" pitchFamily="34" charset="0"/>
              </a:rPr>
              <a:t> DAY OF COLLEGE</a:t>
            </a:r>
          </a:p>
        </p:txBody>
      </p:sp>
      <p:sp>
        <p:nvSpPr>
          <p:cNvPr id="15" name="TextBox 14">
            <a:extLst>
              <a:ext uri="{FF2B5EF4-FFF2-40B4-BE49-F238E27FC236}">
                <a16:creationId xmlns:a16="http://schemas.microsoft.com/office/drawing/2014/main" id="{7D6C03E4-4E15-4BDF-AA57-65E8D24E6793}"/>
              </a:ext>
            </a:extLst>
          </p:cNvPr>
          <p:cNvSpPr txBox="1"/>
          <p:nvPr/>
        </p:nvSpPr>
        <p:spPr>
          <a:xfrm>
            <a:off x="8348524" y="5778207"/>
            <a:ext cx="3136057" cy="553998"/>
          </a:xfrm>
          <a:prstGeom prst="rect">
            <a:avLst/>
          </a:prstGeom>
          <a:noFill/>
        </p:spPr>
        <p:txBody>
          <a:bodyPr wrap="square" rtlCol="0">
            <a:spAutoFit/>
          </a:bodyPr>
          <a:lstStyle/>
          <a:p>
            <a:pPr algn="ctr"/>
            <a:r>
              <a:rPr lang="en-US" sz="1600" dirty="0"/>
              <a:t>Aid is disbursed to the college</a:t>
            </a:r>
          </a:p>
          <a:p>
            <a:pPr algn="ctr"/>
            <a:r>
              <a:rPr lang="en-US" sz="1400" dirty="0"/>
              <a:t>(happens each term or semester)</a:t>
            </a:r>
          </a:p>
        </p:txBody>
      </p:sp>
      <p:pic>
        <p:nvPicPr>
          <p:cNvPr id="17" name="Picture 16" descr="Cutout image of a female student holding her school supplies.">
            <a:extLst>
              <a:ext uri="{FF2B5EF4-FFF2-40B4-BE49-F238E27FC236}">
                <a16:creationId xmlns:a16="http://schemas.microsoft.com/office/drawing/2014/main" id="{B9EF9F74-423A-4856-9BB0-BD63B543BA1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6958" r="26635"/>
          <a:stretch/>
        </p:blipFill>
        <p:spPr>
          <a:xfrm>
            <a:off x="9045757" y="4122655"/>
            <a:ext cx="2035860" cy="1536167"/>
          </a:xfrm>
          <a:prstGeom prst="rect">
            <a:avLst/>
          </a:prstGeom>
        </p:spPr>
      </p:pic>
      <p:sp>
        <p:nvSpPr>
          <p:cNvPr id="26" name="Minus Sign 25">
            <a:extLst>
              <a:ext uri="{FF2B5EF4-FFF2-40B4-BE49-F238E27FC236}">
                <a16:creationId xmlns:a16="http://schemas.microsoft.com/office/drawing/2014/main" id="{15232D41-4266-49C5-BD7C-D8DDFE90B8FB}"/>
              </a:ext>
              <a:ext uri="{C183D7F6-B498-43B3-948B-1728B52AA6E4}">
                <adec:decorative xmlns:adec="http://schemas.microsoft.com/office/drawing/2017/decorative" val="1"/>
              </a:ext>
            </a:extLst>
          </p:cNvPr>
          <p:cNvSpPr/>
          <p:nvPr/>
        </p:nvSpPr>
        <p:spPr>
          <a:xfrm rot="5400000">
            <a:off x="9812407" y="4007737"/>
            <a:ext cx="214042" cy="92193"/>
          </a:xfrm>
          <a:prstGeom prst="mathMin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5BDC118-CCAA-4F5C-AA60-B0F98C812C56}"/>
              </a:ext>
            </a:extLst>
          </p:cNvPr>
          <p:cNvSpPr txBox="1"/>
          <p:nvPr/>
        </p:nvSpPr>
        <p:spPr>
          <a:xfrm>
            <a:off x="7594508" y="1496937"/>
            <a:ext cx="2425791" cy="800219"/>
          </a:xfrm>
          <a:prstGeom prst="rect">
            <a:avLst/>
          </a:prstGeom>
          <a:noFill/>
        </p:spPr>
        <p:txBody>
          <a:bodyPr wrap="square" rtlCol="0">
            <a:spAutoFit/>
          </a:bodyPr>
          <a:lstStyle/>
          <a:p>
            <a:pPr algn="ctr"/>
            <a:r>
              <a:rPr lang="en-US" sz="1600" dirty="0"/>
              <a:t>If eligible for Work-Study, apply for jobs on campus</a:t>
            </a:r>
          </a:p>
          <a:p>
            <a:pPr algn="ctr"/>
            <a:r>
              <a:rPr lang="en-US" sz="1400" dirty="0"/>
              <a:t>(Summer/Year-Round)</a:t>
            </a:r>
          </a:p>
        </p:txBody>
      </p:sp>
      <p:pic>
        <p:nvPicPr>
          <p:cNvPr id="3" name="Picture 2" descr="Cutout image of a girl holding books">
            <a:extLst>
              <a:ext uri="{FF2B5EF4-FFF2-40B4-BE49-F238E27FC236}">
                <a16:creationId xmlns:a16="http://schemas.microsoft.com/office/drawing/2014/main" id="{EC52ED5A-D138-49E6-AAE5-B764EB7DCBA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96" b="99593" l="10000" r="90000">
                        <a14:foregroundMark x1="36712" y1="55273" x2="41790" y2="45196"/>
                        <a14:foregroundMark x1="46644" y1="39068" x2="46848" y2="24084"/>
                        <a14:foregroundMark x1="46848" y1="24084" x2="49334" y2="18160"/>
                        <a14:foregroundMark x1="49334" y1="18160" x2="53682" y2="13986"/>
                        <a14:foregroundMark x1="61739" y1="19137" x2="64443" y2="40859"/>
                        <a14:foregroundMark x1="67267" y1="48019" x2="69606" y2="53950"/>
                        <a14:foregroundMark x1="69606" y1="53950" x2="72627" y2="69043"/>
                        <a14:foregroundMark x1="75245" y1="82125" x2="80122" y2="84100"/>
                        <a14:foregroundMark x1="80122" y1="84100" x2="76304" y2="97394"/>
                        <a14:foregroundMark x1="76304" y1="97394" x2="62405" y2="99898"/>
                        <a14:foregroundMark x1="62405" y1="99898" x2="14592" y2="98901"/>
                        <a14:foregroundMark x1="14592" y1="98901" x2="11182" y2="93994"/>
                        <a14:foregroundMark x1="11182" y1="93994" x2="11293" y2="87446"/>
                        <a14:foregroundMark x1="33695" y1="64581" x2="36508" y2="57858"/>
                        <a14:foregroundMark x1="36508" y1="57858" x2="36671" y2="55016"/>
                        <a14:foregroundMark x1="67663" y1="76527" x2="67283" y2="68669"/>
                        <a14:foregroundMark x1="67283" y1="68669" x2="64293" y2="62602"/>
                        <a14:foregroundMark x1="64293" y1="62602" x2="58560" y2="66511"/>
                        <a14:foregroundMark x1="58560" y1="66511" x2="55571" y2="75204"/>
                        <a14:foregroundMark x1="55571" y1="75204" x2="56291" y2="84406"/>
                        <a14:foregroundMark x1="56291" y1="84406" x2="60421" y2="89923"/>
                        <a14:foregroundMark x1="60421" y1="89923" x2="65842" y2="85993"/>
                        <a14:foregroundMark x1="65842" y1="85993" x2="69158" y2="79845"/>
                        <a14:foregroundMark x1="69158" y1="79845" x2="69158" y2="71539"/>
                        <a14:foregroundMark x1="69158" y1="71539" x2="68696" y2="69564"/>
                        <a14:foregroundMark x1="57745" y1="81942" x2="57745" y2="81942"/>
                        <a14:foregroundMark x1="60571" y1="19320" x2="62120" y2="22414"/>
                        <a14:foregroundMark x1="59796" y1="59121" x2="62894" y2="30151"/>
                        <a14:foregroundMark x1="62894" y1="30151" x2="62894" y2="30151"/>
                        <a14:foregroundMark x1="62378" y1="57777" x2="62378" y2="57777"/>
                        <a14:foregroundMark x1="58383" y1="45806" x2="62120" y2="36910"/>
                        <a14:foregroundMark x1="62120" y1="36910" x2="62120" y2="36910"/>
                        <a14:foregroundMark x1="59796" y1="42325" x2="62065" y2="35871"/>
                        <a14:foregroundMark x1="62065" y1="35871" x2="62867" y2="28705"/>
                        <a14:foregroundMark x1="62867" y1="28705" x2="61807" y2="21071"/>
                        <a14:foregroundMark x1="61807" y1="21071" x2="56685" y2="19707"/>
                        <a14:foregroundMark x1="56685" y1="19707" x2="52785" y2="24817"/>
                        <a14:foregroundMark x1="52785" y1="24817" x2="52065" y2="33001"/>
                        <a14:foregroundMark x1="52065" y1="33001" x2="53505" y2="41124"/>
                        <a14:foregroundMark x1="53505" y1="41124" x2="58302" y2="44259"/>
                        <a14:foregroundMark x1="58302" y1="44259" x2="60829" y2="40187"/>
                        <a14:foregroundMark x1="61739" y1="26079" x2="56807" y2="26283"/>
                        <a14:foregroundMark x1="56807" y1="26283" x2="52446" y2="30639"/>
                        <a14:foregroundMark x1="52446" y1="30639" x2="52812" y2="38498"/>
                        <a14:foregroundMark x1="52812" y1="38498" x2="55598" y2="44564"/>
                        <a14:foregroundMark x1="55598" y1="44564" x2="60571" y2="43526"/>
                        <a14:foregroundMark x1="60571" y1="43526" x2="61345" y2="26466"/>
                        <a14:foregroundMark x1="30910" y1="81555" x2="26372" y2="79031"/>
                        <a14:foregroundMark x1="26372" y1="79031" x2="21712" y2="79031"/>
                        <a14:foregroundMark x1="21712" y1="79031" x2="16209" y2="81352"/>
                        <a14:foregroundMark x1="16209" y1="81352" x2="13193" y2="88070"/>
                        <a14:foregroundMark x1="13193" y1="88070" x2="12473" y2="95236"/>
                        <a14:foregroundMark x1="12473" y1="95236" x2="17065" y2="98514"/>
                        <a14:foregroundMark x1="17065" y1="98514" x2="22215" y2="98046"/>
                        <a14:foregroundMark x1="22215" y1="98046" x2="27813" y2="85953"/>
                        <a14:foregroundMark x1="27813" y1="85953" x2="32772" y2="82003"/>
                        <a14:foregroundMark x1="32772" y1="82003" x2="37106" y2="80782"/>
                        <a14:foregroundMark x1="59416" y1="98738" x2="64063" y2="99898"/>
                        <a14:foregroundMark x1="64063" y1="99898" x2="71766" y2="99593"/>
                        <a14:foregroundMark x1="71766" y1="99593" x2="75747" y2="95888"/>
                        <a14:foregroundMark x1="75747" y1="95888" x2="75095" y2="88966"/>
                        <a14:foregroundMark x1="75095" y1="88966" x2="65245" y2="71295"/>
                        <a14:foregroundMark x1="65245" y1="71295" x2="60217" y2="71112"/>
                        <a14:foregroundMark x1="60217" y1="71112" x2="54103" y2="73392"/>
                        <a14:foregroundMark x1="54103" y1="73392" x2="50598" y2="80069"/>
                        <a14:foregroundMark x1="50598" y1="80069" x2="50516" y2="89047"/>
                        <a14:foregroundMark x1="50516" y1="89047" x2="55340" y2="95725"/>
                        <a14:foregroundMark x1="55340" y1="95725" x2="59796" y2="97781"/>
                        <a14:foregroundMark x1="63152" y1="78257" x2="63804" y2="81739"/>
                        <a14:foregroundMark x1="64063" y1="92182" x2="68315" y2="97394"/>
                        <a14:foregroundMark x1="68315" y1="97394" x2="68315" y2="97394"/>
                        <a14:foregroundMark x1="57745" y1="32655" x2="55027" y2="32471"/>
                        <a14:foregroundMark x1="64959" y1="89862" x2="70380" y2="94483"/>
                        <a14:foregroundMark x1="70380" y1="94483" x2="70380" y2="94483"/>
                        <a14:foregroundMark x1="15883" y1="80008" x2="12378" y2="84935"/>
                        <a14:foregroundMark x1="12378" y1="84935" x2="12595" y2="85057"/>
                        <a14:backgroundMark x1="20856" y1="17386" x2="26522" y2="18750"/>
                        <a14:backgroundMark x1="26522" y1="18750" x2="23736" y2="25509"/>
                        <a14:backgroundMark x1="23736" y1="25509" x2="26250" y2="32471"/>
                        <a14:backgroundMark x1="26250" y1="32471" x2="23845" y2="39495"/>
                        <a14:backgroundMark x1="23845" y1="39495" x2="27840" y2="47923"/>
                        <a14:backgroundMark x1="27840" y1="47923" x2="24823" y2="54296"/>
                        <a14:backgroundMark x1="24823" y1="54296" x2="28465" y2="61767"/>
                        <a14:backgroundMark x1="28465" y1="61767" x2="23247" y2="63844"/>
                        <a14:backgroundMark x1="23247" y1="63844" x2="19171" y2="67875"/>
                        <a14:backgroundMark x1="19171" y1="67875" x2="24185" y2="71498"/>
                        <a14:backgroundMark x1="24185" y1="71498" x2="27038" y2="71498"/>
                        <a14:backgroundMark x1="15693" y1="75366" x2="25217" y2="73392"/>
                        <a14:backgroundMark x1="25217" y1="73392" x2="20313" y2="75936"/>
                        <a14:backgroundMark x1="20313" y1="75936" x2="30326" y2="74939"/>
                        <a14:backgroundMark x1="30326" y1="74939" x2="30394" y2="73046"/>
                        <a14:backgroundMark x1="43804" y1="42895" x2="44321" y2="40004"/>
                        <a14:backgroundMark x1="40856" y1="44442" x2="44973" y2="42712"/>
                        <a14:backgroundMark x1="45054" y1="39251" x2="41712" y2="45114"/>
                        <a14:backgroundMark x1="41712" y1="45114" x2="45380" y2="40717"/>
                        <a14:backgroundMark x1="45380" y1="40717" x2="45217" y2="42101"/>
                        <a14:backgroundMark x1="37228" y1="53461" x2="37391" y2="53950"/>
                        <a14:backgroundMark x1="36739" y1="53950" x2="36821" y2="54072"/>
                        <a14:backgroundMark x1="32446" y1="66429" x2="30272" y2="73168"/>
                        <a14:backgroundMark x1="30272" y1="73168" x2="31793" y2="68526"/>
                        <a14:backgroundMark x1="30720" y1="74572" x2="16264" y2="78888"/>
                        <a14:backgroundMark x1="16264" y1="78888" x2="26685" y2="75020"/>
                        <a14:backgroundMark x1="26685" y1="75020" x2="21916" y2="77056"/>
                        <a14:backgroundMark x1="21916" y1="77056" x2="26848" y2="75428"/>
                        <a14:backgroundMark x1="26848" y1="75428" x2="22364" y2="78156"/>
                        <a14:backgroundMark x1="22364" y1="78156" x2="17269" y2="77524"/>
                        <a14:backgroundMark x1="17269" y1="77524" x2="15677" y2="79754"/>
                        <a14:backgroundMark x1="22649" y1="76669" x2="17772" y2="76934"/>
                        <a14:backgroundMark x1="17772" y1="76934" x2="27704" y2="73208"/>
                        <a14:backgroundMark x1="27704" y1="73208" x2="23057" y2="76303"/>
                        <a14:backgroundMark x1="23057" y1="76303" x2="18030" y2="76954"/>
                        <a14:backgroundMark x1="15527" y1="79571" x2="14212" y2="80945"/>
                        <a14:backgroundMark x1="18030" y1="76954" x2="16172" y2="78896"/>
                        <a14:backgroundMark x1="12133" y1="84636" x2="11128" y2="86421"/>
                        <a14:backgroundMark x1="14212" y1="80945" x2="12306" y2="84329"/>
                        <a14:backgroundMark x1="11128" y1="86421" x2="11114" y2="86787"/>
                        <a14:backgroundMark x1="27758" y1="76303" x2="28736" y2="74328"/>
                        <a14:backgroundMark x1="72323" y1="61971" x2="73723" y2="77117"/>
                        <a14:backgroundMark x1="73723" y1="77117" x2="75571" y2="70338"/>
                        <a14:backgroundMark x1="75571" y1="70338" x2="73533" y2="63823"/>
                        <a14:backgroundMark x1="73533" y1="63823" x2="74470" y2="79214"/>
                        <a14:backgroundMark x1="74470" y1="79214" x2="74552" y2="64108"/>
                        <a14:backgroundMark x1="74552" y1="64108" x2="75380" y2="71702"/>
                        <a14:backgroundMark x1="75380" y1="71702" x2="74538" y2="64597"/>
                        <a14:backgroundMark x1="74538" y1="64597" x2="72826" y2="71621"/>
                        <a14:backgroundMark x1="72826" y1="71621" x2="72745" y2="66287"/>
                        <a14:backgroundMark x1="72160" y1="66164" x2="72826" y2="69992"/>
                        <a14:backgroundMark x1="55516" y1="9263" x2="60448" y2="9976"/>
                        <a14:backgroundMark x1="60448" y1="9976" x2="55802" y2="10871"/>
                        <a14:backgroundMark x1="55802" y1="10871" x2="65082" y2="17956"/>
                        <a14:backgroundMark x1="65082" y1="17956" x2="67011" y2="24613"/>
                        <a14:backgroundMark x1="67011" y1="24613" x2="66073" y2="44686"/>
                        <a14:backgroundMark x1="61780" y1="17529" x2="57649" y2="13823"/>
                        <a14:backgroundMark x1="57649" y1="13823" x2="61345" y2="18119"/>
                        <a14:backgroundMark x1="61345" y1="18119" x2="61454" y2="18139"/>
                        <a14:backgroundMark x1="60788" y1="14068" x2="55734" y2="14190"/>
                        <a14:backgroundMark x1="55734" y1="14190" x2="59307" y2="12093"/>
                        <a14:backgroundMark x1="55190" y1="13823" x2="59810" y2="15309"/>
                        <a14:backgroundMark x1="65408" y1="39007" x2="65938" y2="45949"/>
                        <a14:backgroundMark x1="65938" y1="45949" x2="66236" y2="45562"/>
                        <a14:backgroundMark x1="28832" y1="72353" x2="29076" y2="74206"/>
                        <a14:backgroundMark x1="29973" y1="76059" x2="29321" y2="72353"/>
                        <a14:backgroundMark x1="30149" y1="72964" x2="29239" y2="74572"/>
                        <a14:backgroundMark x1="25693" y1="76181" x2="29239" y2="75794"/>
                        <a14:backgroundMark x1="29239" y1="75794" x2="28410" y2="76425"/>
                        <a14:backgroundMark x1="25611" y1="76792" x2="30231" y2="76792"/>
                        <a14:backgroundMark x1="15965" y1="78400" x2="15068" y2="78766"/>
                        <a14:backgroundMark x1="65924" y1="45399" x2="65421" y2="40371"/>
                        <a14:backgroundMark x1="67948" y1="46967" x2="67704" y2="46213"/>
                        <a14:backgroundMark x1="67160" y1="45847" x2="67446" y2="45704"/>
                        <a14:backgroundMark x1="74063" y1="75183" x2="74063" y2="76669"/>
                        <a14:backgroundMark x1="15883" y1="78888" x2="11033" y2="84568"/>
                        <a14:backgroundMark x1="13668" y1="81107" x2="13587" y2="80497"/>
                        <a14:backgroundMark x1="15842" y1="78705" x2="15014" y2="79051"/>
                        <a14:backgroundMark x1="15136" y1="79397" x2="15489" y2="77830"/>
                        <a14:backgroundMark x1="12201" y1="80456" x2="11848" y2="82573"/>
                        <a14:backgroundMark x1="66005" y1="39536" x2="67500" y2="47659"/>
                        <a14:backgroundMark x1="67500" y1="47659" x2="66236" y2="39902"/>
                        <a14:backgroundMark x1="53696" y1="14251" x2="53696" y2="14251"/>
                        <a14:backgroundMark x1="52989" y1="14434" x2="54280" y2="14251"/>
                        <a14:backgroundMark x1="54511" y1="14251" x2="52636" y2="14251"/>
                        <a14:backgroundMark x1="73967" y1="77484" x2="74198" y2="77993"/>
                        <a14:backgroundMark x1="73505" y1="76242" x2="74783" y2="81861"/>
                        <a14:backgroundMark x1="74905" y1="77830" x2="74783" y2="82044"/>
                        <a14:backgroundMark x1="73845" y1="76588" x2="75258" y2="81698"/>
                        <a14:backgroundMark x1="65177" y1="38498" x2="65883" y2="46702"/>
                        <a14:backgroundMark x1="65883" y1="46702" x2="64823" y2="45521"/>
                        <a14:backgroundMark x1="65299" y1="45338" x2="67405" y2="47455"/>
                        <a14:backgroundMark x1="65177" y1="40248" x2="65883" y2="40248"/>
                        <a14:backgroundMark x1="64592" y1="42712" x2="64592" y2="42712"/>
                        <a14:backgroundMark x1="65408" y1="42875" x2="64715" y2="41470"/>
                        <a14:backgroundMark x1="64823" y1="45155" x2="64823" y2="41999"/>
                        <a14:backgroundMark x1="36576" y1="54296" x2="30951" y2="72374"/>
                        <a14:backgroundMark x1="54049" y1="13721" x2="54864" y2="14434"/>
                        <a14:backgroundMark x1="53465" y1="14251" x2="53927" y2="14251"/>
                        <a14:backgroundMark x1="15951" y1="77993" x2="14307" y2="79235"/>
                        <a14:backgroundMark x1="12867" y1="82634" x2="13043" y2="82329"/>
                        <a14:backgroundMark x1="12745" y1="82899" x2="10761" y2="87948"/>
                      </a14:backgroundRemoval>
                    </a14:imgEffect>
                  </a14:imgLayer>
                </a14:imgProps>
              </a:ext>
            </a:extLst>
          </a:blip>
          <a:srcRect l="9156" t="9635" r="18991"/>
          <a:stretch/>
        </p:blipFill>
        <p:spPr>
          <a:xfrm>
            <a:off x="7828493" y="2303535"/>
            <a:ext cx="1957819" cy="1643277"/>
          </a:xfrm>
          <a:prstGeom prst="rect">
            <a:avLst/>
          </a:prstGeom>
        </p:spPr>
      </p:pic>
      <p:sp>
        <p:nvSpPr>
          <p:cNvPr id="25" name="Minus Sign 24">
            <a:extLst>
              <a:ext uri="{FF2B5EF4-FFF2-40B4-BE49-F238E27FC236}">
                <a16:creationId xmlns:a16="http://schemas.microsoft.com/office/drawing/2014/main" id="{6321FECD-A3FA-491F-B178-241E3BFF5A13}"/>
              </a:ext>
              <a:ext uri="{C183D7F6-B498-43B3-948B-1728B52AA6E4}">
                <adec:decorative xmlns:adec="http://schemas.microsoft.com/office/drawing/2017/decorative" val="1"/>
              </a:ext>
            </a:extLst>
          </p:cNvPr>
          <p:cNvSpPr/>
          <p:nvPr/>
        </p:nvSpPr>
        <p:spPr>
          <a:xfrm rot="5400000">
            <a:off x="8908726" y="4002005"/>
            <a:ext cx="214042" cy="92193"/>
          </a:xfrm>
          <a:prstGeom prst="mathMin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F01D7AD-5F1C-40DD-917E-B7D3F0725839}"/>
              </a:ext>
            </a:extLst>
          </p:cNvPr>
          <p:cNvSpPr txBox="1"/>
          <p:nvPr/>
        </p:nvSpPr>
        <p:spPr>
          <a:xfrm>
            <a:off x="5109674" y="5619453"/>
            <a:ext cx="2272216" cy="1046440"/>
          </a:xfrm>
          <a:prstGeom prst="rect">
            <a:avLst/>
          </a:prstGeom>
          <a:noFill/>
        </p:spPr>
        <p:txBody>
          <a:bodyPr wrap="square" rtlCol="0">
            <a:spAutoFit/>
          </a:bodyPr>
          <a:lstStyle/>
          <a:p>
            <a:pPr algn="ctr"/>
            <a:r>
              <a:rPr lang="en-US" sz="1600" dirty="0"/>
              <a:t>Complete entrance counseling &amp; sign Master Promissory Note</a:t>
            </a:r>
          </a:p>
          <a:p>
            <a:pPr algn="ctr"/>
            <a:r>
              <a:rPr lang="en-US" sz="1400" dirty="0"/>
              <a:t>(Federal Loans only)</a:t>
            </a:r>
          </a:p>
        </p:txBody>
      </p:sp>
      <p:pic>
        <p:nvPicPr>
          <p:cNvPr id="11" name="Picture 10" descr="Cutout image of a girl holding books">
            <a:extLst>
              <a:ext uri="{FF2B5EF4-FFF2-40B4-BE49-F238E27FC236}">
                <a16:creationId xmlns:a16="http://schemas.microsoft.com/office/drawing/2014/main" id="{9FC0AAB6-3F3D-414F-BC53-1B8DE7BD4FD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343" r="13107"/>
          <a:stretch/>
        </p:blipFill>
        <p:spPr>
          <a:xfrm>
            <a:off x="5569528" y="4109060"/>
            <a:ext cx="1490064" cy="1470593"/>
          </a:xfrm>
          <a:prstGeom prst="rect">
            <a:avLst/>
          </a:prstGeom>
        </p:spPr>
      </p:pic>
      <p:sp>
        <p:nvSpPr>
          <p:cNvPr id="24" name="Minus Sign 23">
            <a:extLst>
              <a:ext uri="{FF2B5EF4-FFF2-40B4-BE49-F238E27FC236}">
                <a16:creationId xmlns:a16="http://schemas.microsoft.com/office/drawing/2014/main" id="{10F1B681-DE28-4939-A1B8-D20D47DA1A09}"/>
              </a:ext>
              <a:ext uri="{C183D7F6-B498-43B3-948B-1728B52AA6E4}">
                <adec:decorative xmlns:adec="http://schemas.microsoft.com/office/drawing/2017/decorative" val="1"/>
              </a:ext>
            </a:extLst>
          </p:cNvPr>
          <p:cNvSpPr/>
          <p:nvPr/>
        </p:nvSpPr>
        <p:spPr>
          <a:xfrm rot="5400000">
            <a:off x="6035075" y="3996533"/>
            <a:ext cx="214042" cy="92193"/>
          </a:xfrm>
          <a:prstGeom prst="mathMin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8F40B801-E84E-4852-822E-D46C5C5DACDE}"/>
              </a:ext>
            </a:extLst>
          </p:cNvPr>
          <p:cNvSpPr txBox="1"/>
          <p:nvPr/>
        </p:nvSpPr>
        <p:spPr>
          <a:xfrm>
            <a:off x="3833618" y="1528430"/>
            <a:ext cx="2675250" cy="1015663"/>
          </a:xfrm>
          <a:prstGeom prst="rect">
            <a:avLst/>
          </a:prstGeom>
          <a:noFill/>
        </p:spPr>
        <p:txBody>
          <a:bodyPr wrap="square" rtlCol="0">
            <a:spAutoFit/>
          </a:bodyPr>
          <a:lstStyle/>
          <a:p>
            <a:pPr algn="ctr"/>
            <a:r>
              <a:rPr lang="en-US" sz="1600" dirty="0"/>
              <a:t>Receive, complete, and return offer letter</a:t>
            </a:r>
          </a:p>
          <a:p>
            <a:pPr algn="ctr"/>
            <a:r>
              <a:rPr lang="en-US" sz="1400" dirty="0"/>
              <a:t>(Winter/Spring)</a:t>
            </a:r>
          </a:p>
          <a:p>
            <a:pPr algn="ctr"/>
            <a:endParaRPr lang="en-US" sz="1400" dirty="0"/>
          </a:p>
        </p:txBody>
      </p:sp>
      <p:pic>
        <p:nvPicPr>
          <p:cNvPr id="20" name="Picture 19" descr="Cutout image of a girl holding books.">
            <a:extLst>
              <a:ext uri="{FF2B5EF4-FFF2-40B4-BE49-F238E27FC236}">
                <a16:creationId xmlns:a16="http://schemas.microsoft.com/office/drawing/2014/main" id="{200C3217-EEFC-4159-8104-06812A7AB54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9265" t="19827"/>
          <a:stretch/>
        </p:blipFill>
        <p:spPr>
          <a:xfrm>
            <a:off x="4399785" y="2297156"/>
            <a:ext cx="1544276" cy="1628637"/>
          </a:xfrm>
          <a:prstGeom prst="rect">
            <a:avLst/>
          </a:prstGeom>
        </p:spPr>
      </p:pic>
      <p:sp>
        <p:nvSpPr>
          <p:cNvPr id="23" name="Minus Sign 22">
            <a:extLst>
              <a:ext uri="{FF2B5EF4-FFF2-40B4-BE49-F238E27FC236}">
                <a16:creationId xmlns:a16="http://schemas.microsoft.com/office/drawing/2014/main" id="{C33E6793-D001-4915-ADA7-9E7A8151845A}"/>
              </a:ext>
              <a:ext uri="{C183D7F6-B498-43B3-948B-1728B52AA6E4}">
                <adec:decorative xmlns:adec="http://schemas.microsoft.com/office/drawing/2017/decorative" val="1"/>
              </a:ext>
            </a:extLst>
          </p:cNvPr>
          <p:cNvSpPr/>
          <p:nvPr/>
        </p:nvSpPr>
        <p:spPr>
          <a:xfrm rot="5400000">
            <a:off x="5064221" y="4002004"/>
            <a:ext cx="214042" cy="92193"/>
          </a:xfrm>
          <a:prstGeom prst="mathMin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8544384-D75F-41BD-91E4-89F110D7C354}"/>
              </a:ext>
            </a:extLst>
          </p:cNvPr>
          <p:cNvSpPr txBox="1"/>
          <p:nvPr/>
        </p:nvSpPr>
        <p:spPr>
          <a:xfrm>
            <a:off x="1916144" y="5651563"/>
            <a:ext cx="2478952" cy="800219"/>
          </a:xfrm>
          <a:prstGeom prst="rect">
            <a:avLst/>
          </a:prstGeom>
          <a:noFill/>
        </p:spPr>
        <p:txBody>
          <a:bodyPr wrap="square" rtlCol="0">
            <a:spAutoFit/>
          </a:bodyPr>
          <a:lstStyle/>
          <a:p>
            <a:pPr algn="ctr"/>
            <a:r>
              <a:rPr lang="en-US" sz="1600" dirty="0"/>
              <a:t>Complete FAFSA verification </a:t>
            </a:r>
          </a:p>
          <a:p>
            <a:pPr algn="ctr"/>
            <a:r>
              <a:rPr lang="en-US" sz="1400" dirty="0"/>
              <a:t>(if selected, Winter/Spring)</a:t>
            </a:r>
          </a:p>
        </p:txBody>
      </p:sp>
      <p:pic>
        <p:nvPicPr>
          <p:cNvPr id="12" name="Picture 11" descr="Cutout image of a male student">
            <a:extLst>
              <a:ext uri="{FF2B5EF4-FFF2-40B4-BE49-F238E27FC236}">
                <a16:creationId xmlns:a16="http://schemas.microsoft.com/office/drawing/2014/main" id="{EA7D88C8-6F87-4044-BD84-C530C17AE0C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8444"/>
          <a:stretch/>
        </p:blipFill>
        <p:spPr>
          <a:xfrm>
            <a:off x="2337957" y="3994504"/>
            <a:ext cx="1683162" cy="1568145"/>
          </a:xfrm>
          <a:prstGeom prst="rect">
            <a:avLst/>
          </a:prstGeom>
        </p:spPr>
      </p:pic>
      <p:sp>
        <p:nvSpPr>
          <p:cNvPr id="22" name="Minus Sign 21">
            <a:extLst>
              <a:ext uri="{FF2B5EF4-FFF2-40B4-BE49-F238E27FC236}">
                <a16:creationId xmlns:a16="http://schemas.microsoft.com/office/drawing/2014/main" id="{2D5F4C00-EBAB-4DBB-BEF5-EA3CA7F05D32}"/>
              </a:ext>
              <a:ext uri="{C183D7F6-B498-43B3-948B-1728B52AA6E4}">
                <adec:decorative xmlns:adec="http://schemas.microsoft.com/office/drawing/2017/decorative" val="1"/>
              </a:ext>
            </a:extLst>
          </p:cNvPr>
          <p:cNvSpPr/>
          <p:nvPr/>
        </p:nvSpPr>
        <p:spPr>
          <a:xfrm rot="5400000">
            <a:off x="3057296" y="3991632"/>
            <a:ext cx="214042" cy="92193"/>
          </a:xfrm>
          <a:prstGeom prst="mathMin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76AC3B9-E786-4A37-8410-D9C398392703}"/>
              </a:ext>
            </a:extLst>
          </p:cNvPr>
          <p:cNvSpPr txBox="1"/>
          <p:nvPr/>
        </p:nvSpPr>
        <p:spPr>
          <a:xfrm>
            <a:off x="501985" y="1521328"/>
            <a:ext cx="2591602" cy="830997"/>
          </a:xfrm>
          <a:prstGeom prst="rect">
            <a:avLst/>
          </a:prstGeom>
          <a:noFill/>
        </p:spPr>
        <p:txBody>
          <a:bodyPr wrap="square" rtlCol="0">
            <a:spAutoFit/>
          </a:bodyPr>
          <a:lstStyle/>
          <a:p>
            <a:pPr algn="ctr"/>
            <a:r>
              <a:rPr lang="en-US" sz="1600" dirty="0"/>
              <a:t>Create an FSA ID and complete the FAFSA</a:t>
            </a:r>
          </a:p>
          <a:p>
            <a:pPr algn="ctr"/>
            <a:r>
              <a:rPr lang="en-US" sz="1400" dirty="0"/>
              <a:t>(Fall) </a:t>
            </a:r>
          </a:p>
        </p:txBody>
      </p:sp>
      <p:pic>
        <p:nvPicPr>
          <p:cNvPr id="16" name="Picture 15" descr="Cutout image of a female student">
            <a:extLst>
              <a:ext uri="{FF2B5EF4-FFF2-40B4-BE49-F238E27FC236}">
                <a16:creationId xmlns:a16="http://schemas.microsoft.com/office/drawing/2014/main" id="{3EF54535-F372-4909-B76C-2C013267C1D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8215" t="6478" r="16761" b="16174"/>
          <a:stretch/>
        </p:blipFill>
        <p:spPr>
          <a:xfrm>
            <a:off x="1147125" y="2297156"/>
            <a:ext cx="1447041" cy="1658068"/>
          </a:xfrm>
          <a:prstGeom prst="rect">
            <a:avLst/>
          </a:prstGeom>
        </p:spPr>
      </p:pic>
      <p:sp>
        <p:nvSpPr>
          <p:cNvPr id="21" name="Minus Sign 20">
            <a:extLst>
              <a:ext uri="{FF2B5EF4-FFF2-40B4-BE49-F238E27FC236}">
                <a16:creationId xmlns:a16="http://schemas.microsoft.com/office/drawing/2014/main" id="{BA492151-4B18-4085-98FB-2ABE89AB2698}"/>
              </a:ext>
              <a:ext uri="{C183D7F6-B498-43B3-948B-1728B52AA6E4}">
                <adec:decorative xmlns:adec="http://schemas.microsoft.com/office/drawing/2017/decorative" val="1"/>
              </a:ext>
            </a:extLst>
          </p:cNvPr>
          <p:cNvSpPr/>
          <p:nvPr/>
        </p:nvSpPr>
        <p:spPr>
          <a:xfrm rot="5400000">
            <a:off x="1690765" y="3985328"/>
            <a:ext cx="214042" cy="92193"/>
          </a:xfrm>
          <a:prstGeom prst="mathMin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10374B52-EBA8-4AD4-AD1E-F9B108D4AF22}"/>
              </a:ext>
              <a:ext uri="{C183D7F6-B498-43B3-948B-1728B52AA6E4}">
                <adec:decorative xmlns:adec="http://schemas.microsoft.com/office/drawing/2017/decorative" val="1"/>
              </a:ext>
            </a:extLst>
          </p:cNvPr>
          <p:cNvCxnSpPr/>
          <p:nvPr/>
        </p:nvCxnSpPr>
        <p:spPr>
          <a:xfrm>
            <a:off x="1189833" y="4031424"/>
            <a:ext cx="9786730" cy="22409"/>
          </a:xfrm>
          <a:prstGeom prst="line">
            <a:avLst/>
          </a:prstGeom>
          <a:ln w="38100">
            <a:solidFill>
              <a:srgbClr val="FFC845"/>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00B6629-5F65-4F45-B395-F36D3F76D4C0}"/>
              </a:ext>
            </a:extLst>
          </p:cNvPr>
          <p:cNvSpPr txBox="1"/>
          <p:nvPr/>
        </p:nvSpPr>
        <p:spPr>
          <a:xfrm>
            <a:off x="108213" y="3534557"/>
            <a:ext cx="1069848" cy="830997"/>
          </a:xfrm>
          <a:prstGeom prst="rect">
            <a:avLst/>
          </a:prstGeom>
          <a:noFill/>
        </p:spPr>
        <p:txBody>
          <a:bodyPr wrap="square" rtlCol="0">
            <a:spAutoFit/>
          </a:bodyPr>
          <a:lstStyle/>
          <a:p>
            <a:pPr algn="ctr"/>
            <a:r>
              <a:rPr lang="en-US" sz="1600" b="1" dirty="0">
                <a:latin typeface="AvantGarde Bk BT" panose="020B0402020202020204" pitchFamily="34" charset="0"/>
              </a:rPr>
              <a:t>1</a:t>
            </a:r>
            <a:r>
              <a:rPr lang="en-US" sz="1600" b="1" baseline="30000" dirty="0">
                <a:latin typeface="AvantGarde Bk BT" panose="020B0402020202020204" pitchFamily="34" charset="0"/>
              </a:rPr>
              <a:t>st</a:t>
            </a:r>
            <a:r>
              <a:rPr lang="en-US" sz="1600" b="1" dirty="0">
                <a:latin typeface="AvantGarde Bk BT" panose="020B0402020202020204" pitchFamily="34" charset="0"/>
              </a:rPr>
              <a:t> DAY OF 12</a:t>
            </a:r>
            <a:r>
              <a:rPr lang="en-US" sz="1600" b="1" baseline="30000" dirty="0">
                <a:latin typeface="AvantGarde Bk BT" panose="020B0402020202020204" pitchFamily="34" charset="0"/>
              </a:rPr>
              <a:t>th</a:t>
            </a:r>
            <a:r>
              <a:rPr lang="en-US" sz="1600" b="1" dirty="0">
                <a:latin typeface="AvantGarde Bk BT" panose="020B0402020202020204" pitchFamily="34" charset="0"/>
              </a:rPr>
              <a:t> GRADE</a:t>
            </a:r>
          </a:p>
        </p:txBody>
      </p:sp>
      <p:sp>
        <p:nvSpPr>
          <p:cNvPr id="4" name="Title 4">
            <a:extLst>
              <a:ext uri="{FF2B5EF4-FFF2-40B4-BE49-F238E27FC236}">
                <a16:creationId xmlns:a16="http://schemas.microsoft.com/office/drawing/2014/main" id="{073C39F4-227A-4DE2-B82B-DFAEFD9E35E0}"/>
              </a:ext>
            </a:extLst>
          </p:cNvPr>
          <p:cNvSpPr>
            <a:spLocks noGrp="1"/>
          </p:cNvSpPr>
          <p:nvPr>
            <p:ph type="title"/>
          </p:nvPr>
        </p:nvSpPr>
        <p:spPr>
          <a:xfrm>
            <a:off x="2815995" y="248658"/>
            <a:ext cx="6744398" cy="1079363"/>
          </a:xfrm>
        </p:spPr>
        <p:txBody>
          <a:bodyPr>
            <a:normAutofit/>
          </a:bodyPr>
          <a:lstStyle/>
          <a:p>
            <a:pPr algn="ctr"/>
            <a:r>
              <a:rPr lang="en-US" sz="7200" dirty="0">
                <a:solidFill>
                  <a:srgbClr val="FFC845"/>
                </a:solidFill>
              </a:rPr>
              <a:t>FAFSA Timeline</a:t>
            </a:r>
          </a:p>
        </p:txBody>
      </p:sp>
      <p:pic>
        <p:nvPicPr>
          <p:cNvPr id="27" name="Graphic 26" descr="Presentation with media">
            <a:hlinkClick r:id="rId9"/>
            <a:extLst>
              <a:ext uri="{FF2B5EF4-FFF2-40B4-BE49-F238E27FC236}">
                <a16:creationId xmlns:a16="http://schemas.microsoft.com/office/drawing/2014/main" id="{BEE664B4-BE1E-47B7-A233-E1F3B761A94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108102" y="134991"/>
            <a:ext cx="603784" cy="603784"/>
          </a:xfrm>
          <a:prstGeom prst="rect">
            <a:avLst/>
          </a:prstGeom>
        </p:spPr>
      </p:pic>
      <p:pic>
        <p:nvPicPr>
          <p:cNvPr id="28" name="Graphic 27" descr="Download from cloud">
            <a:hlinkClick r:id="rId12"/>
            <a:extLst>
              <a:ext uri="{FF2B5EF4-FFF2-40B4-BE49-F238E27FC236}">
                <a16:creationId xmlns:a16="http://schemas.microsoft.com/office/drawing/2014/main" id="{BABBD70E-C900-4B5C-9FBA-C78ED97A003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779725" y="134990"/>
            <a:ext cx="603784" cy="603784"/>
          </a:xfrm>
          <a:prstGeom prst="rect">
            <a:avLst/>
          </a:prstGeom>
        </p:spPr>
      </p:pic>
      <p:sp>
        <p:nvSpPr>
          <p:cNvPr id="29" name="Text Placeholder 3">
            <a:extLst>
              <a:ext uri="{FF2B5EF4-FFF2-40B4-BE49-F238E27FC236}">
                <a16:creationId xmlns:a16="http://schemas.microsoft.com/office/drawing/2014/main" id="{B67918C4-6A3E-4679-856C-F8C37D8A73B1}"/>
              </a:ext>
            </a:extLst>
          </p:cNvPr>
          <p:cNvSpPr txBox="1">
            <a:spLocks/>
          </p:cNvSpPr>
          <p:nvPr/>
        </p:nvSpPr>
        <p:spPr>
          <a:xfrm>
            <a:off x="9634751" y="670511"/>
            <a:ext cx="2154269" cy="28892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t>Click the icons to watch the video</a:t>
            </a:r>
          </a:p>
        </p:txBody>
      </p:sp>
    </p:spTree>
    <p:extLst>
      <p:ext uri="{BB962C8B-B14F-4D97-AF65-F5344CB8AC3E}">
        <p14:creationId xmlns:p14="http://schemas.microsoft.com/office/powerpoint/2010/main" val="14563274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tout image of a female student.">
            <a:extLst>
              <a:ext uri="{FF2B5EF4-FFF2-40B4-BE49-F238E27FC236}">
                <a16:creationId xmlns:a16="http://schemas.microsoft.com/office/drawing/2014/main" id="{14E992DE-4F79-45CE-BD4B-D47469149FA0}"/>
              </a:ext>
            </a:extLst>
          </p:cNvPr>
          <p:cNvPicPr>
            <a:picLocks noChangeAspect="1"/>
          </p:cNvPicPr>
          <p:nvPr/>
        </p:nvPicPr>
        <p:blipFill rotWithShape="1">
          <a:blip r:embed="rId2"/>
          <a:srcRect l="43738" t="9166" r="24056" b="18001"/>
          <a:stretch/>
        </p:blipFill>
        <p:spPr>
          <a:xfrm>
            <a:off x="8176647" y="857250"/>
            <a:ext cx="4110602" cy="6200484"/>
          </a:xfrm>
          <a:prstGeom prst="rect">
            <a:avLst/>
          </a:prstGeom>
        </p:spPr>
      </p:pic>
      <p:sp>
        <p:nvSpPr>
          <p:cNvPr id="5" name="Text Placeholder 3">
            <a:extLst>
              <a:ext uri="{FF2B5EF4-FFF2-40B4-BE49-F238E27FC236}">
                <a16:creationId xmlns:a16="http://schemas.microsoft.com/office/drawing/2014/main" id="{79D9C8B7-F0F8-4F30-B8A0-25B31BD5F644}"/>
              </a:ext>
            </a:extLst>
          </p:cNvPr>
          <p:cNvSpPr txBox="1">
            <a:spLocks/>
          </p:cNvSpPr>
          <p:nvPr/>
        </p:nvSpPr>
        <p:spPr>
          <a:xfrm>
            <a:off x="803165" y="1600200"/>
            <a:ext cx="7483585" cy="479044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en-US" sz="2400" dirty="0"/>
              <a:t>Colleges use your SAI to calculate what aid a student qualifies for</a:t>
            </a:r>
          </a:p>
          <a:p>
            <a:pPr marL="914400" lvl="1" indent="-457200"/>
            <a:r>
              <a:rPr lang="en-US" dirty="0"/>
              <a:t>Need = Cost of Attendance (COA) – Student Aid Index (SAI) – Other Financial Assistance (OFA)</a:t>
            </a:r>
          </a:p>
          <a:p>
            <a:pPr marL="457200" indent="-457200"/>
            <a:r>
              <a:rPr lang="en-US" sz="2400" dirty="0"/>
              <a:t>Completing the FAFSA generates your SAI</a:t>
            </a:r>
          </a:p>
          <a:p>
            <a:pPr marL="457200" indent="-457200"/>
            <a:r>
              <a:rPr lang="en-US" sz="2400" dirty="0"/>
              <a:t>A lower SAI demonstrates a higher need and offers access to need-based aid</a:t>
            </a:r>
          </a:p>
          <a:p>
            <a:pPr marL="457200" indent="-457200"/>
            <a:r>
              <a:rPr lang="en-US" sz="2400" dirty="0"/>
              <a:t>With higher SAI, aid options may still be available</a:t>
            </a:r>
          </a:p>
          <a:p>
            <a:pPr marL="457200" indent="-457200"/>
            <a:r>
              <a:rPr lang="en-US" sz="2400" dirty="0"/>
              <a:t>Research alternative ways to pay for college</a:t>
            </a:r>
          </a:p>
          <a:p>
            <a:pPr marL="457200" indent="-457200"/>
            <a:r>
              <a:rPr lang="en-US" sz="2400" dirty="0"/>
              <a:t>Note: most financial resources require FAFSA completion</a:t>
            </a:r>
          </a:p>
        </p:txBody>
      </p:sp>
      <p:sp>
        <p:nvSpPr>
          <p:cNvPr id="4" name="Title 1">
            <a:extLst>
              <a:ext uri="{FF2B5EF4-FFF2-40B4-BE49-F238E27FC236}">
                <a16:creationId xmlns:a16="http://schemas.microsoft.com/office/drawing/2014/main" id="{3A3C0BD6-C9CF-4621-A3D0-943420DD4820}"/>
              </a:ext>
            </a:extLst>
          </p:cNvPr>
          <p:cNvSpPr>
            <a:spLocks noGrp="1"/>
          </p:cNvSpPr>
          <p:nvPr>
            <p:ph type="title"/>
          </p:nvPr>
        </p:nvSpPr>
        <p:spPr>
          <a:xfrm>
            <a:off x="659033" y="0"/>
            <a:ext cx="8690707" cy="1600200"/>
          </a:xfrm>
        </p:spPr>
        <p:txBody>
          <a:bodyPr anchor="ctr">
            <a:normAutofit/>
          </a:bodyPr>
          <a:lstStyle/>
          <a:p>
            <a:r>
              <a:rPr lang="en-US" sz="4400" dirty="0">
                <a:solidFill>
                  <a:srgbClr val="FFC845"/>
                </a:solidFill>
              </a:rPr>
              <a:t>What is the Student Aid Index (SAI)?</a:t>
            </a:r>
            <a:endParaRPr lang="en-US" sz="2800" dirty="0">
              <a:solidFill>
                <a:srgbClr val="FFC845"/>
              </a:solidFill>
            </a:endParaRPr>
          </a:p>
        </p:txBody>
      </p:sp>
    </p:spTree>
    <p:extLst>
      <p:ext uri="{BB962C8B-B14F-4D97-AF65-F5344CB8AC3E}">
        <p14:creationId xmlns:p14="http://schemas.microsoft.com/office/powerpoint/2010/main" val="17733238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tout image of a male student.">
            <a:extLst>
              <a:ext uri="{FF2B5EF4-FFF2-40B4-BE49-F238E27FC236}">
                <a16:creationId xmlns:a16="http://schemas.microsoft.com/office/drawing/2014/main" id="{7DAA88F3-CADB-48E2-8492-AE6F5C76EA7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844" r="12396"/>
          <a:stretch/>
        </p:blipFill>
        <p:spPr>
          <a:xfrm>
            <a:off x="7772400" y="711200"/>
            <a:ext cx="4390988" cy="6003498"/>
          </a:xfrm>
          <a:prstGeom prst="rect">
            <a:avLst/>
          </a:prstGeom>
        </p:spPr>
      </p:pic>
      <p:sp>
        <p:nvSpPr>
          <p:cNvPr id="5" name="Text Placeholder 3">
            <a:extLst>
              <a:ext uri="{FF2B5EF4-FFF2-40B4-BE49-F238E27FC236}">
                <a16:creationId xmlns:a16="http://schemas.microsoft.com/office/drawing/2014/main" id="{79D9C8B7-F0F8-4F30-B8A0-25B31BD5F644}"/>
              </a:ext>
            </a:extLst>
          </p:cNvPr>
          <p:cNvSpPr txBox="1">
            <a:spLocks/>
          </p:cNvSpPr>
          <p:nvPr/>
        </p:nvSpPr>
        <p:spPr>
          <a:xfrm>
            <a:off x="803165" y="1887346"/>
            <a:ext cx="6969235" cy="415194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en-US" sz="2400" dirty="0"/>
              <a:t>The process of confirming the information provided on the FAFSA</a:t>
            </a:r>
          </a:p>
          <a:p>
            <a:pPr marL="457200" indent="-457200"/>
            <a:endParaRPr lang="en-US" sz="2400" dirty="0"/>
          </a:p>
          <a:p>
            <a:pPr marL="457200" indent="-457200"/>
            <a:r>
              <a:rPr lang="en-US" sz="2400" dirty="0"/>
              <a:t>Not everyone is selected</a:t>
            </a:r>
          </a:p>
          <a:p>
            <a:pPr marL="457200" indent="-457200"/>
            <a:endParaRPr lang="en-US" sz="2400" dirty="0"/>
          </a:p>
          <a:p>
            <a:pPr marL="457200" indent="-457200"/>
            <a:r>
              <a:rPr lang="en-US" sz="2400" dirty="0"/>
              <a:t>In most cases, verification is processed by the college or university</a:t>
            </a:r>
          </a:p>
          <a:p>
            <a:pPr marL="457200" indent="-457200"/>
            <a:endParaRPr lang="en-US" sz="2400" dirty="0"/>
          </a:p>
          <a:p>
            <a:pPr marL="457200" indent="-457200"/>
            <a:r>
              <a:rPr lang="en-US" sz="2400" dirty="0"/>
              <a:t>Verification does not mean that a student is in trouble.</a:t>
            </a:r>
            <a:endParaRPr lang="en-US" sz="2000" dirty="0"/>
          </a:p>
        </p:txBody>
      </p:sp>
      <p:sp>
        <p:nvSpPr>
          <p:cNvPr id="4" name="Title 1">
            <a:extLst>
              <a:ext uri="{FF2B5EF4-FFF2-40B4-BE49-F238E27FC236}">
                <a16:creationId xmlns:a16="http://schemas.microsoft.com/office/drawing/2014/main" id="{3A3C0BD6-C9CF-4621-A3D0-943420DD4820}"/>
              </a:ext>
            </a:extLst>
          </p:cNvPr>
          <p:cNvSpPr>
            <a:spLocks noGrp="1"/>
          </p:cNvSpPr>
          <p:nvPr>
            <p:ph type="title"/>
          </p:nvPr>
        </p:nvSpPr>
        <p:spPr>
          <a:xfrm>
            <a:off x="659033" y="366338"/>
            <a:ext cx="7698157" cy="1600200"/>
          </a:xfrm>
        </p:spPr>
        <p:txBody>
          <a:bodyPr anchor="ctr">
            <a:normAutofit/>
          </a:bodyPr>
          <a:lstStyle/>
          <a:p>
            <a:r>
              <a:rPr lang="en-US" sz="4400" dirty="0">
                <a:solidFill>
                  <a:srgbClr val="FFC845"/>
                </a:solidFill>
              </a:rPr>
              <a:t>What is FAFSA Verification?</a:t>
            </a:r>
            <a:endParaRPr lang="en-US" sz="2800" dirty="0">
              <a:solidFill>
                <a:srgbClr val="FFC845"/>
              </a:solidFill>
            </a:endParaRPr>
          </a:p>
        </p:txBody>
      </p:sp>
    </p:spTree>
    <p:extLst>
      <p:ext uri="{BB962C8B-B14F-4D97-AF65-F5344CB8AC3E}">
        <p14:creationId xmlns:p14="http://schemas.microsoft.com/office/powerpoint/2010/main" val="319241948"/>
      </p:ext>
    </p:extLst>
  </p:cSld>
  <p:clrMapOvr>
    <a:masterClrMapping/>
  </p:clrMapOvr>
</p:sld>
</file>

<file path=ppt/theme/theme1.xml><?xml version="1.0" encoding="utf-8"?>
<a:theme xmlns:a="http://schemas.openxmlformats.org/drawingml/2006/main" name="Office Theme">
  <a:themeElements>
    <a:clrScheme name="Custom 9">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FFC84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35017</TotalTime>
  <Words>2568</Words>
  <Application>Microsoft Office PowerPoint</Application>
  <PresentationFormat>Widescreen</PresentationFormat>
  <Paragraphs>305</Paragraphs>
  <Slides>32</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AvantGarde Bk BT</vt:lpstr>
      <vt:lpstr>Calibri</vt:lpstr>
      <vt:lpstr>Calibri Light</vt:lpstr>
      <vt:lpstr>Lato</vt:lpstr>
      <vt:lpstr>Office Theme</vt:lpstr>
      <vt:lpstr>File the FAFSA </vt:lpstr>
      <vt:lpstr>What is college?</vt:lpstr>
      <vt:lpstr>Paying For College Student Bundle</vt:lpstr>
      <vt:lpstr>What is the FAFSA?</vt:lpstr>
      <vt:lpstr>Why Complete the FAFSA?</vt:lpstr>
      <vt:lpstr>What will the FAFSA ask?</vt:lpstr>
      <vt:lpstr>FAFSA Timeline</vt:lpstr>
      <vt:lpstr>What is the Student Aid Index (SAI)?</vt:lpstr>
      <vt:lpstr>What is FAFSA Verification?</vt:lpstr>
      <vt:lpstr>What is a financial aid offer letter?</vt:lpstr>
      <vt:lpstr>Student Loans</vt:lpstr>
      <vt:lpstr>What is Entrance Counseling?</vt:lpstr>
      <vt:lpstr>What is work-study?</vt:lpstr>
      <vt:lpstr>FAFSA Timeline</vt:lpstr>
      <vt:lpstr>Paying For College Student Bundle</vt:lpstr>
      <vt:lpstr>Individual Student Situations</vt:lpstr>
      <vt:lpstr>Deferment</vt:lpstr>
      <vt:lpstr>Deferment</vt:lpstr>
      <vt:lpstr>FERPA form - Student Information Release Form</vt:lpstr>
      <vt:lpstr>DREAMers, Immigrants, and International Students</vt:lpstr>
      <vt:lpstr>FAFSA Citizenship Terminology</vt:lpstr>
      <vt:lpstr>FAFSA FAQs: Undocumented Parents</vt:lpstr>
      <vt:lpstr>FAFSA FAQs: Eligible Non-Citizens</vt:lpstr>
      <vt:lpstr>Scholarship Resources for Refugee and Asylee Students</vt:lpstr>
      <vt:lpstr>FAFSA FAQs: Ineligible Students</vt:lpstr>
      <vt:lpstr>Scholarship Lists and Databases for Ineligible Students</vt:lpstr>
      <vt:lpstr>Legislation</vt:lpstr>
      <vt:lpstr>FAFSA FAQs: International Students</vt:lpstr>
      <vt:lpstr>Institution International Student Services</vt:lpstr>
      <vt:lpstr>Paying For College Student Bundle</vt:lpstr>
      <vt:lpstr>Questions?</vt:lpstr>
      <vt:lpstr>Video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Dyllen Cafferty</cp:lastModifiedBy>
  <cp:revision>555</cp:revision>
  <dcterms:created xsi:type="dcterms:W3CDTF">2019-05-28T19:51:00Z</dcterms:created>
  <dcterms:modified xsi:type="dcterms:W3CDTF">2023-10-25T19:44:40Z</dcterms:modified>
</cp:coreProperties>
</file>