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691" r:id="rId2"/>
    <p:sldId id="766" r:id="rId3"/>
    <p:sldId id="750" r:id="rId4"/>
    <p:sldId id="751" r:id="rId5"/>
    <p:sldId id="767" r:id="rId6"/>
    <p:sldId id="677" r:id="rId7"/>
    <p:sldId id="768" r:id="rId8"/>
    <p:sldId id="769" r:id="rId9"/>
    <p:sldId id="770" r:id="rId10"/>
    <p:sldId id="771" r:id="rId11"/>
    <p:sldId id="772" r:id="rId12"/>
    <p:sldId id="773" r:id="rId13"/>
    <p:sldId id="774" r:id="rId14"/>
    <p:sldId id="775" r:id="rId15"/>
    <p:sldId id="776" r:id="rId16"/>
    <p:sldId id="777" r:id="rId17"/>
    <p:sldId id="778" r:id="rId18"/>
    <p:sldId id="779" r:id="rId19"/>
    <p:sldId id="780" r:id="rId20"/>
    <p:sldId id="781" r:id="rId21"/>
    <p:sldId id="782" r:id="rId22"/>
    <p:sldId id="783" r:id="rId23"/>
    <p:sldId id="784" r:id="rId24"/>
    <p:sldId id="7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AC1F14-9939-4C0C-9097-39C6DA4F32B0}">
          <p14:sldIdLst>
            <p14:sldId id="691"/>
            <p14:sldId id="766"/>
            <p14:sldId id="750"/>
            <p14:sldId id="751"/>
            <p14:sldId id="767"/>
            <p14:sldId id="67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 id="2" name="Dyllen Cafferty" initials="DC" lastIdx="1" clrIdx="1">
    <p:extLst>
      <p:ext uri="{19B8F6BF-5375-455C-9EA6-DF929625EA0E}">
        <p15:presenceInfo xmlns:p15="http://schemas.microsoft.com/office/powerpoint/2012/main" userId="S-1-5-21-1599696121-1964574698-334091239-5940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40C1AC"/>
    <a:srgbClr val="33737F"/>
    <a:srgbClr val="323E48"/>
    <a:srgbClr val="00AFD7"/>
    <a:srgbClr val="304E93"/>
    <a:srgbClr val="FFC845"/>
    <a:srgbClr val="00AF66"/>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autoAdjust="0"/>
    <p:restoredTop sz="93878" autoAdjust="0"/>
  </p:normalViewPr>
  <p:slideViewPr>
    <p:cSldViewPr snapToGrid="0" snapToObjects="1">
      <p:cViewPr varScale="1">
        <p:scale>
          <a:sx n="78" d="100"/>
          <a:sy n="78" d="100"/>
        </p:scale>
        <p:origin x="1056" y="62"/>
      </p:cViewPr>
      <p:guideLst>
        <p:guide orient="horz" pos="2184"/>
        <p:guide pos="3840"/>
      </p:guideLst>
    </p:cSldViewPr>
  </p:slideViewPr>
  <p:notesTextViewPr>
    <p:cViewPr>
      <p:scale>
        <a:sx n="75" d="100"/>
        <a:sy n="75"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176294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Seniors, how many of you have completed the FAFSA? </a:t>
            </a:r>
          </a:p>
          <a:p>
            <a:r>
              <a:rPr lang="en-US" dirty="0"/>
              <a:t>How many plan on doing it?</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19</a:t>
            </a:fld>
            <a:endParaRPr lang="en-US"/>
          </a:p>
        </p:txBody>
      </p:sp>
    </p:spTree>
    <p:extLst>
      <p:ext uri="{BB962C8B-B14F-4D97-AF65-F5344CB8AC3E}">
        <p14:creationId xmlns:p14="http://schemas.microsoft.com/office/powerpoint/2010/main" val="392406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Modifications and Accommodations are VERY different. </a:t>
            </a:r>
          </a:p>
        </p:txBody>
      </p:sp>
      <p:sp>
        <p:nvSpPr>
          <p:cNvPr id="4" name="Slide Number Placeholder 3"/>
          <p:cNvSpPr>
            <a:spLocks noGrp="1"/>
          </p:cNvSpPr>
          <p:nvPr>
            <p:ph type="sldNum" sz="quarter" idx="5"/>
          </p:nvPr>
        </p:nvSpPr>
        <p:spPr/>
        <p:txBody>
          <a:bodyPr/>
          <a:lstStyle/>
          <a:p>
            <a:fld id="{31A46A8B-EC22-4FFD-9931-176D6EEE4EFA}" type="slidenum">
              <a:rPr lang="en-US" smtClean="0"/>
              <a:t>20</a:t>
            </a:fld>
            <a:endParaRPr lang="en-US"/>
          </a:p>
        </p:txBody>
      </p:sp>
    </p:spTree>
    <p:extLst>
      <p:ext uri="{BB962C8B-B14F-4D97-AF65-F5344CB8AC3E}">
        <p14:creationId xmlns:p14="http://schemas.microsoft.com/office/powerpoint/2010/main" val="55871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21</a:t>
            </a:fld>
            <a:endParaRPr lang="en-US"/>
          </a:p>
        </p:txBody>
      </p:sp>
    </p:spTree>
    <p:extLst>
      <p:ext uri="{BB962C8B-B14F-4D97-AF65-F5344CB8AC3E}">
        <p14:creationId xmlns:p14="http://schemas.microsoft.com/office/powerpoint/2010/main" val="113510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23</a:t>
            </a:fld>
            <a:endParaRPr lang="en-US"/>
          </a:p>
        </p:txBody>
      </p:sp>
    </p:spTree>
    <p:extLst>
      <p:ext uri="{BB962C8B-B14F-4D97-AF65-F5344CB8AC3E}">
        <p14:creationId xmlns:p14="http://schemas.microsoft.com/office/powerpoint/2010/main" val="122558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24</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many students have individual situations that may have additional steps to take. We will talk about the following common individual situations. </a:t>
            </a:r>
          </a:p>
          <a:p>
            <a:pPr marL="0" indent="0">
              <a:buNone/>
            </a:pPr>
            <a:r>
              <a:rPr lang="en-US" sz="1200" dirty="0"/>
              <a:t>Deferment</a:t>
            </a:r>
          </a:p>
          <a:p>
            <a:pPr marL="0" indent="0">
              <a:buNone/>
            </a:pPr>
            <a:r>
              <a:rPr lang="en-US" sz="1200" dirty="0"/>
              <a:t>Dreamers</a:t>
            </a:r>
          </a:p>
          <a:p>
            <a:pPr marL="0" indent="0">
              <a:buNone/>
            </a:pPr>
            <a:r>
              <a:rPr lang="en-US" sz="1200" dirty="0"/>
              <a:t>Eligible Non-Citizens</a:t>
            </a:r>
          </a:p>
          <a:p>
            <a:pPr marL="0" indent="0">
              <a:buNone/>
            </a:pPr>
            <a:r>
              <a:rPr lang="en-US" sz="1200" dirty="0"/>
              <a:t>International Students</a:t>
            </a:r>
          </a:p>
          <a:p>
            <a:pPr marL="0" indent="0">
              <a:buNone/>
            </a:pPr>
            <a:r>
              <a:rPr lang="en-US" sz="1200" dirty="0"/>
              <a:t>Students with Disabilities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5</a:t>
            </a:fld>
            <a:endParaRPr lang="en-US"/>
          </a:p>
        </p:txBody>
      </p:sp>
    </p:spTree>
    <p:extLst>
      <p:ext uri="{BB962C8B-B14F-4D97-AF65-F5344CB8AC3E}">
        <p14:creationId xmlns:p14="http://schemas.microsoft.com/office/powerpoint/2010/main" val="131231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94290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know what college you are going to attend and that you know you will be deferring, talk to your college about deferment. </a:t>
            </a:r>
          </a:p>
        </p:txBody>
      </p:sp>
      <p:sp>
        <p:nvSpPr>
          <p:cNvPr id="4" name="Slide Number Placeholder 3"/>
          <p:cNvSpPr>
            <a:spLocks noGrp="1"/>
          </p:cNvSpPr>
          <p:nvPr>
            <p:ph type="sldNum" sz="quarter" idx="5"/>
          </p:nvPr>
        </p:nvSpPr>
        <p:spPr/>
        <p:txBody>
          <a:bodyPr/>
          <a:lstStyle/>
          <a:p>
            <a:fld id="{31A46A8B-EC22-4FFD-9931-176D6EEE4EFA}" type="slidenum">
              <a:rPr lang="en-US" smtClean="0"/>
              <a:t>7</a:t>
            </a:fld>
            <a:endParaRPr lang="en-US"/>
          </a:p>
        </p:txBody>
      </p:sp>
    </p:spTree>
    <p:extLst>
      <p:ext uri="{BB962C8B-B14F-4D97-AF65-F5344CB8AC3E}">
        <p14:creationId xmlns:p14="http://schemas.microsoft.com/office/powerpoint/2010/main" val="126683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recommend applying for scholarships and completing the FAFSA if you will be deferring. There are many different benefits to doing those that will benefit other factors.</a:t>
            </a:r>
          </a:p>
        </p:txBody>
      </p:sp>
      <p:sp>
        <p:nvSpPr>
          <p:cNvPr id="4" name="Slide Number Placeholder 3"/>
          <p:cNvSpPr>
            <a:spLocks noGrp="1"/>
          </p:cNvSpPr>
          <p:nvPr>
            <p:ph type="sldNum" sz="quarter" idx="5"/>
          </p:nvPr>
        </p:nvSpPr>
        <p:spPr/>
        <p:txBody>
          <a:bodyPr/>
          <a:lstStyle/>
          <a:p>
            <a:fld id="{31A46A8B-EC22-4FFD-9931-176D6EEE4EFA}" type="slidenum">
              <a:rPr lang="en-US" smtClean="0"/>
              <a:t>8</a:t>
            </a:fld>
            <a:endParaRPr lang="en-US"/>
          </a:p>
        </p:txBody>
      </p:sp>
    </p:spTree>
    <p:extLst>
      <p:ext uri="{BB962C8B-B14F-4D97-AF65-F5344CB8AC3E}">
        <p14:creationId xmlns:p14="http://schemas.microsoft.com/office/powerpoint/2010/main" val="25618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9</a:t>
            </a:fld>
            <a:endParaRPr lang="en-US"/>
          </a:p>
        </p:txBody>
      </p:sp>
    </p:spTree>
    <p:extLst>
      <p:ext uri="{BB962C8B-B14F-4D97-AF65-F5344CB8AC3E}">
        <p14:creationId xmlns:p14="http://schemas.microsoft.com/office/powerpoint/2010/main" val="251937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DACA: Deferred Action for Childhood Arrivals, TPS:  Temporary Protected Status, DED:  Deferred Enforced Departure</a:t>
            </a:r>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10</a:t>
            </a:fld>
            <a:endParaRPr lang="en-US"/>
          </a:p>
        </p:txBody>
      </p:sp>
    </p:spTree>
    <p:extLst>
      <p:ext uri="{BB962C8B-B14F-4D97-AF65-F5344CB8AC3E}">
        <p14:creationId xmlns:p14="http://schemas.microsoft.com/office/powerpoint/2010/main" val="165131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QR Code</a:t>
            </a:r>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360394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14</a:t>
            </a:fld>
            <a:endParaRPr lang="en-US"/>
          </a:p>
        </p:txBody>
      </p:sp>
    </p:spTree>
    <p:extLst>
      <p:ext uri="{BB962C8B-B14F-4D97-AF65-F5344CB8AC3E}">
        <p14:creationId xmlns:p14="http://schemas.microsoft.com/office/powerpoint/2010/main" val="2344778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aid.gov/understand-aid/eligibility/requirements/non-us-citizens"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hyperlink" Target="https://ubtech.edu/students/" TargetMode="External"/><Relationship Id="rId26" Type="http://schemas.openxmlformats.org/officeDocument/2006/relationships/hyperlink" Target="https://www.snow.edu/international/" TargetMode="External"/><Relationship Id="rId39" Type="http://schemas.openxmlformats.org/officeDocument/2006/relationships/image" Target="../media/image50.png"/><Relationship Id="rId21" Type="http://schemas.openxmlformats.org/officeDocument/2006/relationships/image" Target="../media/image41.png"/><Relationship Id="rId34" Type="http://schemas.openxmlformats.org/officeDocument/2006/relationships/hyperlink" Target="https://www.davistech.edu/student-services" TargetMode="External"/><Relationship Id="rId7" Type="http://schemas.openxmlformats.org/officeDocument/2006/relationships/image" Target="../media/image34.png"/><Relationship Id="rId12" Type="http://schemas.openxmlformats.org/officeDocument/2006/relationships/hyperlink" Target="https://international.utahtech.edu/" TargetMode="External"/><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47.png"/><Relationship Id="rId38" Type="http://schemas.openxmlformats.org/officeDocument/2006/relationships/hyperlink" Target="https://mtec.edu/students/" TargetMode="External"/><Relationship Id="rId2" Type="http://schemas.openxmlformats.org/officeDocument/2006/relationships/hyperlink" Target="https://westminstercollege.edu/admissions/international-admissions/index.html" TargetMode="External"/><Relationship Id="rId16" Type="http://schemas.openxmlformats.org/officeDocument/2006/relationships/hyperlink" Target="https://isss.utah.edu/" TargetMode="External"/><Relationship Id="rId20" Type="http://schemas.openxmlformats.org/officeDocument/2006/relationships/hyperlink" Target="https://tooeletech.edu/current-students/career-resources/student-services/" TargetMode="External"/><Relationship Id="rId29" Type="http://schemas.openxmlformats.org/officeDocument/2006/relationships/image" Target="../media/image45.png"/><Relationship Id="rId1" Type="http://schemas.openxmlformats.org/officeDocument/2006/relationships/slideLayout" Target="../slideLayouts/slideLayout34.xml"/><Relationship Id="rId6" Type="http://schemas.openxmlformats.org/officeDocument/2006/relationships/hyperlink" Target="https://iss.byu.edu/" TargetMode="External"/><Relationship Id="rId11" Type="http://schemas.openxmlformats.org/officeDocument/2006/relationships/image" Target="../media/image36.png"/><Relationship Id="rId24" Type="http://schemas.openxmlformats.org/officeDocument/2006/relationships/hyperlink" Target="https://www.suu.edu/international/" TargetMode="External"/><Relationship Id="rId32" Type="http://schemas.openxmlformats.org/officeDocument/2006/relationships/hyperlink" Target="https://dixietech.edu/students/" TargetMode="External"/><Relationship Id="rId37" Type="http://schemas.openxmlformats.org/officeDocument/2006/relationships/image" Target="../media/image49.pn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hyperlink" Target="http://www.slcc.edu/iss/" TargetMode="External"/><Relationship Id="rId36" Type="http://schemas.openxmlformats.org/officeDocument/2006/relationships/hyperlink" Target="https://btech.edu/students/" TargetMode="External"/><Relationship Id="rId10" Type="http://schemas.openxmlformats.org/officeDocument/2006/relationships/hyperlink" Target="https://www.uvu.edu/iss/" TargetMode="External"/><Relationship Id="rId19" Type="http://schemas.openxmlformats.org/officeDocument/2006/relationships/image" Target="../media/image40.png"/><Relationship Id="rId31" Type="http://schemas.openxmlformats.org/officeDocument/2006/relationships/image" Target="../media/image46.png"/><Relationship Id="rId4" Type="http://schemas.openxmlformats.org/officeDocument/2006/relationships/hyperlink" Target="https://www.ensign.edu/international-students" TargetMode="External"/><Relationship Id="rId9" Type="http://schemas.openxmlformats.org/officeDocument/2006/relationships/image" Target="../media/image35.png"/><Relationship Id="rId14" Type="http://schemas.openxmlformats.org/officeDocument/2006/relationships/hyperlink" Target="https://www.usu.edu/admissions/international/" TargetMode="External"/><Relationship Id="rId22" Type="http://schemas.openxmlformats.org/officeDocument/2006/relationships/hyperlink" Target="https://stech.edu/students/consumer-information/#:~:text=For%20more%20information%2C%20please%20visit,(435)%20586%2D2899." TargetMode="External"/><Relationship Id="rId27" Type="http://schemas.openxmlformats.org/officeDocument/2006/relationships/image" Target="../media/image44.png"/><Relationship Id="rId30" Type="http://schemas.openxmlformats.org/officeDocument/2006/relationships/hyperlink" Target="https://www.otech.edu/current-students/student-success-center/" TargetMode="External"/><Relationship Id="rId35" Type="http://schemas.openxmlformats.org/officeDocument/2006/relationships/image" Target="../media/image48.png"/><Relationship Id="rId8" Type="http://schemas.openxmlformats.org/officeDocument/2006/relationships/hyperlink" Target="https://www.weber.edu/issc" TargetMode="Externa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hyperlink" Target="https://www.parentcenterhub.org/accommodations/"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hyperlink" Target="https://ubtech.edu/students/" TargetMode="External"/><Relationship Id="rId26" Type="http://schemas.openxmlformats.org/officeDocument/2006/relationships/hyperlink" Target="https://www.snow.edu/offices/ADA/index.html" TargetMode="External"/><Relationship Id="rId39" Type="http://schemas.openxmlformats.org/officeDocument/2006/relationships/image" Target="../media/image49.png"/><Relationship Id="rId21" Type="http://schemas.openxmlformats.org/officeDocument/2006/relationships/image" Target="../media/image41.png"/><Relationship Id="rId34" Type="http://schemas.openxmlformats.org/officeDocument/2006/relationships/hyperlink" Target="https://dixietech.edu/students/" TargetMode="External"/><Relationship Id="rId7" Type="http://schemas.openxmlformats.org/officeDocument/2006/relationships/image" Target="../media/image34.png"/><Relationship Id="rId12" Type="http://schemas.openxmlformats.org/officeDocument/2006/relationships/hyperlink" Target="https://drcenter.utahtech.edu/" TargetMode="External"/><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50.png"/><Relationship Id="rId38" Type="http://schemas.openxmlformats.org/officeDocument/2006/relationships/hyperlink" Target="https://btech.edu/students/" TargetMode="External"/><Relationship Id="rId2" Type="http://schemas.openxmlformats.org/officeDocument/2006/relationships/hyperlink" Target="https://westminstercollege.edu/student-life/student-disability-services/index.html" TargetMode="External"/><Relationship Id="rId16" Type="http://schemas.openxmlformats.org/officeDocument/2006/relationships/hyperlink" Target="https://disability.utah.edu/" TargetMode="External"/><Relationship Id="rId20" Type="http://schemas.openxmlformats.org/officeDocument/2006/relationships/hyperlink" Target="https://tooeletech.edu/current-students/career-resources/student-services/" TargetMode="External"/><Relationship Id="rId29" Type="http://schemas.openxmlformats.org/officeDocument/2006/relationships/image" Target="../media/image45.png"/><Relationship Id="rId1" Type="http://schemas.openxmlformats.org/officeDocument/2006/relationships/slideLayout" Target="../slideLayouts/slideLayout34.xml"/><Relationship Id="rId6" Type="http://schemas.openxmlformats.org/officeDocument/2006/relationships/hyperlink" Target="https://uac.byu.edu/" TargetMode="External"/><Relationship Id="rId11" Type="http://schemas.openxmlformats.org/officeDocument/2006/relationships/image" Target="../media/image36.png"/><Relationship Id="rId24" Type="http://schemas.openxmlformats.org/officeDocument/2006/relationships/hyperlink" Target="https://www.suu.edu/disabilityservices/" TargetMode="External"/><Relationship Id="rId32" Type="http://schemas.openxmlformats.org/officeDocument/2006/relationships/hyperlink" Target="https://mtec.edu/students/" TargetMode="External"/><Relationship Id="rId37"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hyperlink" Target="http://www.slcc.edu/drc/" TargetMode="External"/><Relationship Id="rId36" Type="http://schemas.openxmlformats.org/officeDocument/2006/relationships/hyperlink" Target="https://www.davistech.edu/student-services" TargetMode="External"/><Relationship Id="rId10" Type="http://schemas.openxmlformats.org/officeDocument/2006/relationships/hyperlink" Target="https://www.uvu.edu/accessibility-services/" TargetMode="External"/><Relationship Id="rId19" Type="http://schemas.openxmlformats.org/officeDocument/2006/relationships/image" Target="../media/image40.png"/><Relationship Id="rId31" Type="http://schemas.openxmlformats.org/officeDocument/2006/relationships/image" Target="../media/image46.png"/><Relationship Id="rId4" Type="http://schemas.openxmlformats.org/officeDocument/2006/relationships/hyperlink" Target="https://www.ensign.edu/disability-services" TargetMode="External"/><Relationship Id="rId9" Type="http://schemas.openxmlformats.org/officeDocument/2006/relationships/image" Target="../media/image35.png"/><Relationship Id="rId14" Type="http://schemas.openxmlformats.org/officeDocument/2006/relationships/hyperlink" Target="https://www.usu.edu/drc/index" TargetMode="External"/><Relationship Id="rId22" Type="http://schemas.openxmlformats.org/officeDocument/2006/relationships/hyperlink" Target="https://stech.edu/students/consumer-information/#:~:text=For%20more%20information%2C%20please%20visit,(435)%20586%2D2899." TargetMode="External"/><Relationship Id="rId27" Type="http://schemas.openxmlformats.org/officeDocument/2006/relationships/image" Target="../media/image44.png"/><Relationship Id="rId30" Type="http://schemas.openxmlformats.org/officeDocument/2006/relationships/hyperlink" Target="https://www.otech.edu/current-students/student-success-center/" TargetMode="External"/><Relationship Id="rId35" Type="http://schemas.openxmlformats.org/officeDocument/2006/relationships/image" Target="../media/image51.png"/><Relationship Id="rId8" Type="http://schemas.openxmlformats.org/officeDocument/2006/relationships/hyperlink" Target="https://www.weber.edu/disabilityservices" TargetMode="Externa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6.png"/><Relationship Id="rId1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4.png"/><Relationship Id="rId2" Type="http://schemas.openxmlformats.org/officeDocument/2006/relationships/notesSlide" Target="../notesSlides/notesSlide15.xml"/><Relationship Id="rId16"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svg"/><Relationship Id="rId1" Type="http://schemas.openxmlformats.org/officeDocument/2006/relationships/slideLayout" Target="../slideLayouts/slideLayout1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a:xfrm>
            <a:off x="3771900" y="1510983"/>
            <a:ext cx="7023919" cy="1918017"/>
          </a:xfrm>
        </p:spPr>
        <p:txBody>
          <a:bodyPr>
            <a:normAutofit/>
          </a:bodyPr>
          <a:lstStyle/>
          <a:p>
            <a:r>
              <a:rPr lang="en-US" sz="4400" dirty="0"/>
              <a:t>Individual Student Situations</a:t>
            </a:r>
          </a:p>
        </p:txBody>
      </p:sp>
      <p:sp>
        <p:nvSpPr>
          <p:cNvPr id="3" name="Subtitle 2">
            <a:extLst>
              <a:ext uri="{FF2B5EF4-FFF2-40B4-BE49-F238E27FC236}">
                <a16:creationId xmlns:a16="http://schemas.microsoft.com/office/drawing/2014/main" id="{135D6B82-95CB-46A5-A38D-A9C7612D4E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021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838200" y="365125"/>
            <a:ext cx="10515600" cy="900149"/>
          </a:xfrm>
        </p:spPr>
        <p:txBody>
          <a:bodyPr anchor="ctr">
            <a:normAutofit/>
          </a:bodyPr>
          <a:lstStyle/>
          <a:p>
            <a:r>
              <a:rPr lang="en-US" dirty="0"/>
              <a:t>FAFSA Citizenship Terminology</a:t>
            </a:r>
            <a:endParaRPr lang="en-US" sz="2800" dirty="0">
              <a:solidFill>
                <a:srgbClr val="DC4405"/>
              </a:solidFill>
            </a:endParaRPr>
          </a:p>
        </p:txBody>
      </p:sp>
      <p:sp>
        <p:nvSpPr>
          <p:cNvPr id="2" name="Content Placeholder 1">
            <a:extLst>
              <a:ext uri="{FF2B5EF4-FFF2-40B4-BE49-F238E27FC236}">
                <a16:creationId xmlns:a16="http://schemas.microsoft.com/office/drawing/2014/main" id="{887E9354-57F1-4440-9296-2059A9920927}"/>
              </a:ext>
            </a:extLst>
          </p:cNvPr>
          <p:cNvSpPr>
            <a:spLocks noGrp="1"/>
          </p:cNvSpPr>
          <p:nvPr>
            <p:ph idx="1"/>
          </p:nvPr>
        </p:nvSpPr>
        <p:spPr>
          <a:xfrm>
            <a:off x="838200" y="1442852"/>
            <a:ext cx="10900144" cy="5195691"/>
          </a:xfrm>
        </p:spPr>
        <p:txBody>
          <a:bodyPr>
            <a:normAutofit fontScale="92500"/>
          </a:bodyPr>
          <a:lstStyle/>
          <a:p>
            <a:r>
              <a:rPr lang="en-US" b="1" dirty="0"/>
              <a:t>U.S. Citizens</a:t>
            </a:r>
          </a:p>
          <a:p>
            <a:pPr lvl="1"/>
            <a:r>
              <a:rPr lang="en-US" dirty="0"/>
              <a:t>Naturalized and born citizens</a:t>
            </a:r>
          </a:p>
          <a:p>
            <a:r>
              <a:rPr lang="en-US" b="1" dirty="0"/>
              <a:t>Eligible Non-Citizens</a:t>
            </a:r>
          </a:p>
          <a:p>
            <a:pPr lvl="1"/>
            <a:r>
              <a:rPr lang="en-US" dirty="0"/>
              <a:t>Students with documentation that Federal Student Aid considers “eligible” for federal aid</a:t>
            </a:r>
          </a:p>
          <a:p>
            <a:pPr lvl="1"/>
            <a:r>
              <a:rPr lang="en-US" dirty="0"/>
              <a:t>Categories include: Permanent Residents (Green Card), Refugees, Asylum Grantees, etc.</a:t>
            </a:r>
          </a:p>
          <a:p>
            <a:r>
              <a:rPr lang="en-US" b="1" dirty="0"/>
              <a:t>Ineligible Students</a:t>
            </a:r>
          </a:p>
          <a:p>
            <a:pPr lvl="1"/>
            <a:r>
              <a:rPr lang="en-US" dirty="0"/>
              <a:t>Students with documentation that Federal Student Aid considers “ineligible” for federal aid or those without documentation</a:t>
            </a:r>
          </a:p>
          <a:p>
            <a:pPr lvl="1"/>
            <a:r>
              <a:rPr lang="en-US" dirty="0"/>
              <a:t>Categories include: Undocumented Students, those with DACA, TPS, DED, etc.</a:t>
            </a:r>
          </a:p>
          <a:p>
            <a:r>
              <a:rPr lang="en-US" b="1" dirty="0"/>
              <a:t>International Students</a:t>
            </a:r>
          </a:p>
          <a:p>
            <a:pPr lvl="1"/>
            <a:r>
              <a:rPr lang="en-US" dirty="0"/>
              <a:t>Foreign students who are going to attend (or attending) college in the United States </a:t>
            </a:r>
          </a:p>
          <a:p>
            <a:pPr lvl="1"/>
            <a:r>
              <a:rPr lang="en-US" dirty="0"/>
              <a:t>International students are ineligible for federal aid from the FAFSA</a:t>
            </a:r>
          </a:p>
        </p:txBody>
      </p:sp>
    </p:spTree>
    <p:extLst>
      <p:ext uri="{BB962C8B-B14F-4D97-AF65-F5344CB8AC3E}">
        <p14:creationId xmlns:p14="http://schemas.microsoft.com/office/powerpoint/2010/main" val="592135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82CEC5E-AEAA-4455-B50C-D286A2320A7E}"/>
              </a:ext>
            </a:extLst>
          </p:cNvPr>
          <p:cNvSpPr txBox="1">
            <a:spLocks/>
          </p:cNvSpPr>
          <p:nvPr/>
        </p:nvSpPr>
        <p:spPr>
          <a:xfrm>
            <a:off x="5643327" y="2266625"/>
            <a:ext cx="5795749" cy="3915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b="1" dirty="0"/>
              <a:t>Yes.</a:t>
            </a:r>
            <a:r>
              <a:rPr lang="en-US" sz="2800" dirty="0"/>
              <a:t> Their parent(s) or adoptive parent(s) will need to create an FSA ID and provide consent on the student’s FAFSA to qualify for any aid. </a:t>
            </a:r>
          </a:p>
          <a:p>
            <a:pPr marL="228600" indent="-228600">
              <a:buFont typeface="Arial" panose="020B0604020202020204" pitchFamily="34" charset="0"/>
              <a:buChar char="•"/>
            </a:pPr>
            <a:r>
              <a:rPr lang="en-US" sz="2800" dirty="0"/>
              <a:t>If parents are hesitant about sharing</a:t>
            </a:r>
            <a:br>
              <a:rPr lang="en-US" sz="2800" dirty="0"/>
            </a:br>
            <a:r>
              <a:rPr lang="en-US" sz="2800" dirty="0"/>
              <a:t>personal information, please know that the Department of Education’s current policy states that it does not share data with immigration enforcement entities</a:t>
            </a:r>
            <a:r>
              <a:rPr lang="en-US" sz="2400" dirty="0">
                <a:latin typeface="Arial" panose="020B0604020202020204" pitchFamily="34" charset="0"/>
              </a:rPr>
              <a:t>.</a:t>
            </a:r>
            <a:endParaRPr lang="en-US" sz="2400" dirty="0"/>
          </a:p>
        </p:txBody>
      </p:sp>
      <p:sp>
        <p:nvSpPr>
          <p:cNvPr id="8" name="Text Placeholder 3">
            <a:extLst>
              <a:ext uri="{FF2B5EF4-FFF2-40B4-BE49-F238E27FC236}">
                <a16:creationId xmlns:a16="http://schemas.microsoft.com/office/drawing/2014/main" id="{CCA9B0C2-1EF1-4F7F-B158-8812F6BBAA57}"/>
              </a:ext>
            </a:extLst>
          </p:cNvPr>
          <p:cNvSpPr txBox="1">
            <a:spLocks/>
          </p:cNvSpPr>
          <p:nvPr/>
        </p:nvSpPr>
        <p:spPr>
          <a:xfrm>
            <a:off x="5721062" y="1679441"/>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6" name="Text Placeholder 3">
            <a:extLst>
              <a:ext uri="{FF2B5EF4-FFF2-40B4-BE49-F238E27FC236}">
                <a16:creationId xmlns:a16="http://schemas.microsoft.com/office/drawing/2014/main" id="{7CD95F2D-951B-4E4E-8340-4995EB7AAADE}"/>
              </a:ext>
            </a:extLst>
          </p:cNvPr>
          <p:cNvSpPr txBox="1">
            <a:spLocks/>
          </p:cNvSpPr>
          <p:nvPr/>
        </p:nvSpPr>
        <p:spPr>
          <a:xfrm>
            <a:off x="752924" y="2288617"/>
            <a:ext cx="4646033" cy="231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a student complete the FAFSA if they are a U.S. citizen (or eligible non-citizen) but their parent(s) are undocumented?</a:t>
            </a:r>
            <a:endParaRPr lang="en-US" sz="3600" dirty="0"/>
          </a:p>
        </p:txBody>
      </p:sp>
      <p:sp>
        <p:nvSpPr>
          <p:cNvPr id="7" name="Text Placeholder 3">
            <a:extLst>
              <a:ext uri="{FF2B5EF4-FFF2-40B4-BE49-F238E27FC236}">
                <a16:creationId xmlns:a16="http://schemas.microsoft.com/office/drawing/2014/main" id="{EFA93247-1348-40FF-A446-268E88CC967F}"/>
              </a:ext>
            </a:extLst>
          </p:cNvPr>
          <p:cNvSpPr txBox="1">
            <a:spLocks/>
          </p:cNvSpPr>
          <p:nvPr/>
        </p:nvSpPr>
        <p:spPr>
          <a:xfrm>
            <a:off x="697101" y="165744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659033" y="366338"/>
            <a:ext cx="9907367" cy="1600200"/>
          </a:xfrm>
        </p:spPr>
        <p:txBody>
          <a:bodyPr anchor="ctr">
            <a:normAutofit/>
          </a:bodyPr>
          <a:lstStyle/>
          <a:p>
            <a:r>
              <a:rPr lang="en-US" dirty="0"/>
              <a:t>FAFSA FAQs: Undocumented Parents</a:t>
            </a:r>
            <a:endParaRPr lang="en-US" sz="2800" dirty="0">
              <a:solidFill>
                <a:srgbClr val="DC4405"/>
              </a:solidFill>
            </a:endParaRPr>
          </a:p>
        </p:txBody>
      </p:sp>
    </p:spTree>
    <p:extLst>
      <p:ext uri="{BB962C8B-B14F-4D97-AF65-F5344CB8AC3E}">
        <p14:creationId xmlns:p14="http://schemas.microsoft.com/office/powerpoint/2010/main" val="3352646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7B47D0-CC31-4E49-BABA-DB59E9FBFB3C}"/>
              </a:ext>
            </a:extLst>
          </p:cNvPr>
          <p:cNvSpPr txBox="1">
            <a:spLocks/>
          </p:cNvSpPr>
          <p:nvPr/>
        </p:nvSpPr>
        <p:spPr>
          <a:xfrm>
            <a:off x="4861367" y="2254102"/>
            <a:ext cx="6934393" cy="44168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b="1" dirty="0"/>
              <a:t>Yes.</a:t>
            </a:r>
            <a:r>
              <a:rPr lang="en-US" sz="2800" dirty="0"/>
              <a:t> Eligible non-citizens should complete the FAFSA, they will need to provide their “Alien Registration Number” and Social Security Number on the form.</a:t>
            </a:r>
          </a:p>
          <a:p>
            <a:pPr marL="228600" indent="-228600">
              <a:buFont typeface="Arial" panose="020B0604020202020204" pitchFamily="34" charset="0"/>
              <a:buChar char="•"/>
            </a:pPr>
            <a:r>
              <a:rPr lang="en-US" sz="2800" b="1" dirty="0"/>
              <a:t>Examples categories are: U.S. permanent residents (Green Card), refugees, or asylum grantees</a:t>
            </a:r>
          </a:p>
          <a:p>
            <a:pPr marL="228600" indent="-228600">
              <a:buFont typeface="Arial" panose="020B0604020202020204" pitchFamily="34" charset="0"/>
              <a:buChar char="•"/>
            </a:pPr>
            <a:r>
              <a:rPr lang="en-US" sz="2800" dirty="0"/>
              <a:t>Please review documentation that Federal Student Aid stipulates as “eligible” on the following website:</a:t>
            </a:r>
          </a:p>
          <a:p>
            <a:pPr marL="685800" lvl="1" indent="-228600">
              <a:buFont typeface="Arial" panose="020B0604020202020204" pitchFamily="34" charset="0"/>
              <a:buChar char="•"/>
            </a:pPr>
            <a:r>
              <a:rPr lang="en-US" dirty="0">
                <a:hlinkClick r:id="rId3"/>
              </a:rPr>
              <a:t>https://studentaid.gov/understand-aid/eligibility/requirements/non-us-citizens</a:t>
            </a:r>
            <a:endParaRPr lang="en-US" dirty="0"/>
          </a:p>
        </p:txBody>
      </p:sp>
      <p:sp>
        <p:nvSpPr>
          <p:cNvPr id="13" name="Text Placeholder 3">
            <a:extLst>
              <a:ext uri="{FF2B5EF4-FFF2-40B4-BE49-F238E27FC236}">
                <a16:creationId xmlns:a16="http://schemas.microsoft.com/office/drawing/2014/main" id="{498E0B73-81E6-424E-AD7E-BF46F25A2680}"/>
              </a:ext>
            </a:extLst>
          </p:cNvPr>
          <p:cNvSpPr txBox="1">
            <a:spLocks/>
          </p:cNvSpPr>
          <p:nvPr/>
        </p:nvSpPr>
        <p:spPr>
          <a:xfrm>
            <a:off x="4861368" y="1644926"/>
            <a:ext cx="3908060"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11" name="Text Placeholder 3">
            <a:extLst>
              <a:ext uri="{FF2B5EF4-FFF2-40B4-BE49-F238E27FC236}">
                <a16:creationId xmlns:a16="http://schemas.microsoft.com/office/drawing/2014/main" id="{334B30D0-4DF5-4E14-A4C3-781C046808EB}"/>
              </a:ext>
            </a:extLst>
          </p:cNvPr>
          <p:cNvSpPr txBox="1">
            <a:spLocks/>
          </p:cNvSpPr>
          <p:nvPr/>
        </p:nvSpPr>
        <p:spPr>
          <a:xfrm>
            <a:off x="760356" y="2254102"/>
            <a:ext cx="3986741" cy="3030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would I know if a student is considered an “eligible non-citizen”?</a:t>
            </a:r>
          </a:p>
          <a:p>
            <a:r>
              <a:rPr lang="en-US" dirty="0"/>
              <a:t>Can a student complete the FAFSA if they are an “eligible non-citizen”?</a:t>
            </a:r>
          </a:p>
        </p:txBody>
      </p:sp>
      <p:sp>
        <p:nvSpPr>
          <p:cNvPr id="12" name="Text Placeholder 3">
            <a:extLst>
              <a:ext uri="{FF2B5EF4-FFF2-40B4-BE49-F238E27FC236}">
                <a16:creationId xmlns:a16="http://schemas.microsoft.com/office/drawing/2014/main" id="{B3A1F3C4-DD75-46F1-85DF-3CEC278C7322}"/>
              </a:ext>
            </a:extLst>
          </p:cNvPr>
          <p:cNvSpPr txBox="1">
            <a:spLocks/>
          </p:cNvSpPr>
          <p:nvPr/>
        </p:nvSpPr>
        <p:spPr>
          <a:xfrm>
            <a:off x="760357" y="1644926"/>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10" name="Title 1">
            <a:extLst>
              <a:ext uri="{FF2B5EF4-FFF2-40B4-BE49-F238E27FC236}">
                <a16:creationId xmlns:a16="http://schemas.microsoft.com/office/drawing/2014/main" id="{CD6F20CF-6649-477E-BEFF-EEBA17D4EDAA}"/>
              </a:ext>
            </a:extLst>
          </p:cNvPr>
          <p:cNvSpPr>
            <a:spLocks noGrp="1"/>
          </p:cNvSpPr>
          <p:nvPr>
            <p:ph type="title"/>
          </p:nvPr>
        </p:nvSpPr>
        <p:spPr/>
        <p:txBody>
          <a:bodyPr anchor="ctr">
            <a:normAutofit/>
          </a:bodyPr>
          <a:lstStyle/>
          <a:p>
            <a:r>
              <a:rPr lang="en-US" dirty="0"/>
              <a:t>FAFSA FAQs: </a:t>
            </a:r>
            <a:r>
              <a:rPr lang="en-US" sz="4400" dirty="0"/>
              <a:t>Eligible Non-Citizens</a:t>
            </a:r>
            <a:endParaRPr lang="en-US" sz="2800" dirty="0"/>
          </a:p>
        </p:txBody>
      </p:sp>
    </p:spTree>
    <p:extLst>
      <p:ext uri="{BB962C8B-B14F-4D97-AF65-F5344CB8AC3E}">
        <p14:creationId xmlns:p14="http://schemas.microsoft.com/office/powerpoint/2010/main" val="4669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ADBA23-192F-4812-B1C0-44BF21FB3328}"/>
              </a:ext>
            </a:extLst>
          </p:cNvPr>
          <p:cNvSpPr>
            <a:spLocks noGrp="1"/>
          </p:cNvSpPr>
          <p:nvPr>
            <p:ph type="title"/>
          </p:nvPr>
        </p:nvSpPr>
        <p:spPr>
          <a:xfrm>
            <a:off x="255608" y="473333"/>
            <a:ext cx="4651672" cy="1207827"/>
          </a:xfrm>
        </p:spPr>
        <p:txBody>
          <a:bodyPr>
            <a:noAutofit/>
          </a:bodyPr>
          <a:lstStyle/>
          <a:p>
            <a:r>
              <a:rPr lang="en-US" sz="2800" dirty="0">
                <a:latin typeface="Arial" panose="020B0604020202020204" pitchFamily="34" charset="0"/>
              </a:rPr>
              <a:t>Scholarship Resources for Refugee and Asylee Students</a:t>
            </a:r>
            <a:endParaRPr lang="en-US" sz="2800" dirty="0"/>
          </a:p>
        </p:txBody>
      </p:sp>
      <p:pic>
        <p:nvPicPr>
          <p:cNvPr id="6" name="Picture Placeholder 5" descr="Image of a person's hand writing on a paper.">
            <a:extLst>
              <a:ext uri="{FF2B5EF4-FFF2-40B4-BE49-F238E27FC236}">
                <a16:creationId xmlns:a16="http://schemas.microsoft.com/office/drawing/2014/main" id="{5D521BA9-074C-491F-8D1B-2BB04AAE24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6676730" y="1560512"/>
            <a:ext cx="4732690" cy="3736975"/>
          </a:xfrm>
        </p:spPr>
      </p:pic>
      <p:sp>
        <p:nvSpPr>
          <p:cNvPr id="7" name="Content Placeholder 2">
            <a:extLst>
              <a:ext uri="{FF2B5EF4-FFF2-40B4-BE49-F238E27FC236}">
                <a16:creationId xmlns:a16="http://schemas.microsoft.com/office/drawing/2014/main" id="{E33F5DE7-5166-4900-8EBF-AC22D3FC159D}"/>
              </a:ext>
            </a:extLst>
          </p:cNvPr>
          <p:cNvSpPr>
            <a:spLocks noGrp="1"/>
          </p:cNvSpPr>
          <p:nvPr>
            <p:ph type="body" sz="half" idx="2"/>
          </p:nvPr>
        </p:nvSpPr>
        <p:spPr>
          <a:xfrm>
            <a:off x="255608" y="1987341"/>
            <a:ext cx="4753272" cy="4657299"/>
          </a:xfrm>
        </p:spPr>
        <p:txBody>
          <a:bodyPr>
            <a:no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One Refugee </a:t>
            </a:r>
            <a:r>
              <a:rPr lang="en-US" sz="2000" dirty="0">
                <a:latin typeface="Arial" panose="020B0604020202020204" pitchFamily="34" charset="0"/>
                <a:cs typeface="Arial" panose="020B0604020202020204" pitchFamily="34" charset="0"/>
              </a:rPr>
              <a:t>– onerefugee.org</a:t>
            </a:r>
          </a:p>
          <a:p>
            <a:pPr marL="342900" indent="-342900">
              <a:buFont typeface="Arial" panose="020B0604020202020204" pitchFamily="34" charset="0"/>
              <a:buChar char="•"/>
            </a:pPr>
            <a:r>
              <a:rPr lang="en-US" sz="2000" b="1" dirty="0">
                <a:latin typeface="Arial" panose="020B0604020202020204" pitchFamily="34" charset="0"/>
                <a:ea typeface="+mj-ea"/>
                <a:cs typeface="Arial" panose="020B0604020202020204" pitchFamily="34" charset="0"/>
              </a:rPr>
              <a:t>Immigrants</a:t>
            </a:r>
            <a:r>
              <a:rPr lang="en-US" sz="2000" b="1" dirty="0">
                <a:latin typeface="Arial" panose="020B0604020202020204" pitchFamily="34" charset="0"/>
                <a:cs typeface="Arial" panose="020B0604020202020204" pitchFamily="34" charset="0"/>
              </a:rPr>
              <a:t> Rising </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immigrantsrising.org/resource/overview/</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University Alliance for Refugees and At-Risk Migrants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UARRM</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uarrm.org/toolkit</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Opportunity Scholarship &amp; Financial Aid Estimator: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studentaid.gov/aid-estimator/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thedream.us</a:t>
            </a:r>
          </a:p>
        </p:txBody>
      </p:sp>
    </p:spTree>
    <p:extLst>
      <p:ext uri="{BB962C8B-B14F-4D97-AF65-F5344CB8AC3E}">
        <p14:creationId xmlns:p14="http://schemas.microsoft.com/office/powerpoint/2010/main" val="1758444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121344"/>
            <a:ext cx="10484817" cy="1490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dirty="0"/>
              <a:t>Private scholarships are always an option</a:t>
            </a:r>
          </a:p>
          <a:p>
            <a:pPr marL="228600" indent="-228600">
              <a:buFont typeface="Arial" panose="020B0604020202020204" pitchFamily="34" charset="0"/>
              <a:buChar char="•"/>
            </a:pPr>
            <a:r>
              <a:rPr lang="en-US" sz="2800" dirty="0"/>
              <a:t>If a student needs to do the FAFSA to qualify for a scholarship, work with their college’s financial aid office or Dream Centers (</a:t>
            </a:r>
            <a:r>
              <a:rPr lang="en-US" sz="2800" dirty="0" err="1"/>
              <a:t>UofU</a:t>
            </a:r>
            <a:r>
              <a:rPr lang="en-US" sz="2800" dirty="0"/>
              <a:t>/SLCC)</a:t>
            </a:r>
          </a:p>
          <a:p>
            <a:pPr marL="228600" indent="-228600">
              <a:buFont typeface="Arial" panose="020B0604020202020204" pitchFamily="34" charset="0"/>
              <a:buChar char="•"/>
            </a:pPr>
            <a:r>
              <a:rPr lang="en-US" sz="2800" dirty="0"/>
              <a:t>In-state tuition may also be an option – have the student ask their college or university if they qualify under House Bill 144</a:t>
            </a:r>
          </a:p>
          <a:p>
            <a:pPr marL="228600" indent="-228600">
              <a:buFont typeface="Arial" panose="020B0604020202020204" pitchFamily="34" charset="0"/>
              <a:buChar char="•"/>
            </a:pPr>
            <a:endParaRPr lang="en-US" sz="2800" dirty="0"/>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512168"/>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319762"/>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a student is </a:t>
            </a:r>
            <a:r>
              <a:rPr lang="en-US" b="1" dirty="0"/>
              <a:t>ineligible</a:t>
            </a:r>
            <a:r>
              <a:rPr lang="en-US" dirty="0"/>
              <a:t> for federal student aid (grants, work-study, student loans), what options do they have to pay for college?</a:t>
            </a: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675603"/>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p:txBody>
          <a:bodyPr anchor="ctr">
            <a:normAutofit/>
          </a:bodyPr>
          <a:lstStyle/>
          <a:p>
            <a:r>
              <a:rPr lang="en-US" dirty="0"/>
              <a:t>FAFSA FAQs: </a:t>
            </a:r>
            <a:r>
              <a:rPr lang="en-US" sz="4400" dirty="0"/>
              <a:t>Ineligible Students</a:t>
            </a:r>
            <a:endParaRPr lang="en-US" sz="2800" dirty="0"/>
          </a:p>
        </p:txBody>
      </p:sp>
    </p:spTree>
    <p:extLst>
      <p:ext uri="{BB962C8B-B14F-4D97-AF65-F5344CB8AC3E}">
        <p14:creationId xmlns:p14="http://schemas.microsoft.com/office/powerpoint/2010/main" val="227471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2683FE-0570-4F17-B07C-49859554A823}"/>
              </a:ext>
            </a:extLst>
          </p:cNvPr>
          <p:cNvSpPr>
            <a:spLocks noGrp="1"/>
          </p:cNvSpPr>
          <p:nvPr>
            <p:ph type="title"/>
          </p:nvPr>
        </p:nvSpPr>
        <p:spPr>
          <a:xfrm>
            <a:off x="355601" y="114300"/>
            <a:ext cx="4521200" cy="1428750"/>
          </a:xfrm>
        </p:spPr>
        <p:txBody>
          <a:bodyPr anchor="t">
            <a:normAutofit/>
          </a:bodyPr>
          <a:lstStyle/>
          <a:p>
            <a:r>
              <a:rPr lang="en-US" dirty="0"/>
              <a:t>Scholarship Lists and Databases for Ineligible Students</a:t>
            </a:r>
          </a:p>
        </p:txBody>
      </p:sp>
      <p:pic>
        <p:nvPicPr>
          <p:cNvPr id="10" name="Picture Placeholder 9" descr="Image of a female student holding a piggy bank.">
            <a:extLst>
              <a:ext uri="{FF2B5EF4-FFF2-40B4-BE49-F238E27FC236}">
                <a16:creationId xmlns:a16="http://schemas.microsoft.com/office/drawing/2014/main" id="{F482C293-C80E-431C-8775-7D76CB255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0" r="1240"/>
          <a:stretch>
            <a:fillRect/>
          </a:stretch>
        </p:blipFill>
        <p:spPr>
          <a:xfrm>
            <a:off x="5577552" y="987425"/>
            <a:ext cx="6172200" cy="4873625"/>
          </a:xfrm>
          <a:ln>
            <a:noFill/>
          </a:ln>
        </p:spPr>
      </p:pic>
      <p:sp>
        <p:nvSpPr>
          <p:cNvPr id="11" name="Text Placeholder 3">
            <a:extLst>
              <a:ext uri="{FF2B5EF4-FFF2-40B4-BE49-F238E27FC236}">
                <a16:creationId xmlns:a16="http://schemas.microsoft.com/office/drawing/2014/main" id="{48BAEE98-5EAD-4A77-BBEB-BB18D7FA5336}"/>
              </a:ext>
            </a:extLst>
          </p:cNvPr>
          <p:cNvSpPr>
            <a:spLocks noGrp="1"/>
          </p:cNvSpPr>
          <p:nvPr>
            <p:ph type="body" sz="half" idx="2"/>
          </p:nvPr>
        </p:nvSpPr>
        <p:spPr>
          <a:xfrm>
            <a:off x="480511" y="1543050"/>
            <a:ext cx="4599489" cy="5200650"/>
          </a:xfrm>
        </p:spPr>
        <p:txBody>
          <a:bodyPr>
            <a:normAutofit lnSpcReduction="10000"/>
          </a:bodyPr>
          <a:lstStyle/>
          <a:p>
            <a:pPr marL="342900" indent="-342900">
              <a:buFont typeface="Arial" panose="020B0604020202020204" pitchFamily="34" charset="0"/>
              <a:buChar char="•"/>
            </a:pPr>
            <a:r>
              <a:rPr lang="en-US" dirty="0"/>
              <a:t>University of Utah Dream Center: dream.utah.edu</a:t>
            </a:r>
          </a:p>
          <a:p>
            <a:pPr marL="342900" indent="-342900">
              <a:buFont typeface="Arial" panose="020B0604020202020204" pitchFamily="34" charset="0"/>
              <a:buChar char="•"/>
            </a:pPr>
            <a:r>
              <a:rPr lang="en-US" dirty="0"/>
              <a:t>Salt Lake Community College Dream Center: slcc.edu/</a:t>
            </a:r>
            <a:r>
              <a:rPr lang="en-US" dirty="0" err="1"/>
              <a:t>dreamcenter</a:t>
            </a:r>
            <a:r>
              <a:rPr lang="en-US" dirty="0"/>
              <a:t>/</a:t>
            </a:r>
          </a:p>
          <a:p>
            <a:pPr marL="342900" indent="-342900">
              <a:buFont typeface="Arial" panose="020B0604020202020204" pitchFamily="34" charset="0"/>
              <a:buChar char="•"/>
            </a:pPr>
            <a:r>
              <a:rPr lang="en-US" dirty="0"/>
              <a:t>Utah State University: usu.edu/financial-support/undocumented-student-resources</a:t>
            </a:r>
          </a:p>
          <a:p>
            <a:pPr marL="342900" indent="-342900">
              <a:buFont typeface="Arial" panose="020B0604020202020204" pitchFamily="34" charset="0"/>
              <a:buChar char="•"/>
            </a:pPr>
            <a:r>
              <a:rPr lang="en-US" dirty="0"/>
              <a:t>Weber State University: weber.edu/undocumented/scholarships.html</a:t>
            </a:r>
          </a:p>
          <a:p>
            <a:pPr marL="342900" indent="-342900">
              <a:buFont typeface="Arial" panose="020B0604020202020204" pitchFamily="34" charset="0"/>
              <a:buChar char="•"/>
            </a:pPr>
            <a:r>
              <a:rPr lang="en-US" dirty="0"/>
              <a:t>Utah Tech University: scholarships.utahtech.edu/non-resident-freshman-scholarships-2/</a:t>
            </a:r>
          </a:p>
          <a:p>
            <a:pPr marL="342900" indent="-342900">
              <a:buFont typeface="Arial" panose="020B0604020202020204" pitchFamily="34" charset="0"/>
              <a:buChar char="•"/>
            </a:pPr>
            <a:r>
              <a:rPr lang="en-US" dirty="0"/>
              <a:t>Southern Utah University: suu.edu/diversity/undocumented-daca-resources.html</a:t>
            </a:r>
          </a:p>
          <a:p>
            <a:pPr marL="342900" indent="-342900">
              <a:buFont typeface="Arial" panose="020B0604020202020204" pitchFamily="34" charset="0"/>
              <a:buChar char="•"/>
            </a:pPr>
            <a:r>
              <a:rPr lang="en-US" dirty="0"/>
              <a:t>Davis Technical College: davistech.edu/scholarships</a:t>
            </a:r>
          </a:p>
          <a:p>
            <a:pPr marL="342900" indent="-342900">
              <a:buFont typeface="Arial" panose="020B0604020202020204" pitchFamily="34" charset="0"/>
              <a:buChar char="•"/>
            </a:pPr>
            <a:r>
              <a:rPr lang="en-US" dirty="0"/>
              <a:t>Utah Valley University: uvu.edu/</a:t>
            </a:r>
            <a:r>
              <a:rPr lang="en-US" dirty="0" err="1"/>
              <a:t>studentaffairs</a:t>
            </a:r>
            <a:r>
              <a:rPr lang="en-US" dirty="0"/>
              <a:t>/initiatives/</a:t>
            </a:r>
          </a:p>
        </p:txBody>
      </p:sp>
    </p:spTree>
    <p:extLst>
      <p:ext uri="{BB962C8B-B14F-4D97-AF65-F5344CB8AC3E}">
        <p14:creationId xmlns:p14="http://schemas.microsoft.com/office/powerpoint/2010/main" val="3097370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453821" y="1279508"/>
            <a:ext cx="6719139" cy="5273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lnSpc>
                <a:spcPct val="100000"/>
              </a:lnSpc>
              <a:spcBef>
                <a:spcPts val="0"/>
              </a:spcBef>
              <a:spcAft>
                <a:spcPts val="600"/>
              </a:spcAft>
            </a:pPr>
            <a:r>
              <a:rPr lang="en-US" sz="2000" b="1" dirty="0">
                <a:latin typeface="Arial" panose="020B0604020202020204" pitchFamily="34" charset="0"/>
              </a:rPr>
              <a:t>House Bill (HB) 144</a:t>
            </a:r>
            <a:br>
              <a:rPr lang="en-US" sz="2000" dirty="0">
                <a:latin typeface="Lato"/>
              </a:rPr>
            </a:br>
            <a:r>
              <a:rPr lang="en-US" sz="1800" dirty="0">
                <a:latin typeface="Arial" panose="020B0604020202020204" pitchFamily="34" charset="0"/>
              </a:rPr>
              <a:t>Utah law allows undocumented students to pay in-state tuition if the</a:t>
            </a:r>
            <a:r>
              <a:rPr lang="en-US" sz="1800" dirty="0">
                <a:latin typeface="Lato"/>
              </a:rPr>
              <a:t> </a:t>
            </a:r>
            <a:r>
              <a:rPr lang="en-US" sz="1800" dirty="0">
                <a:latin typeface="Arial" panose="020B0604020202020204" pitchFamily="34" charset="0"/>
              </a:rPr>
              <a:t>student:</a:t>
            </a:r>
          </a:p>
          <a:p>
            <a:pPr marL="742950" lvl="1" indent="-285750">
              <a:lnSpc>
                <a:spcPct val="100000"/>
              </a:lnSpc>
              <a:spcBef>
                <a:spcPts val="0"/>
              </a:spcBef>
              <a:spcAft>
                <a:spcPts val="600"/>
              </a:spcAft>
              <a:buFont typeface="Arial" panose="020B0604020202020204" pitchFamily="34" charset="0"/>
              <a:buChar char="•"/>
            </a:pPr>
            <a:r>
              <a:rPr lang="en-US" sz="1800" dirty="0">
                <a:latin typeface="Arial" panose="020B0604020202020204" pitchFamily="34" charset="0"/>
              </a:rPr>
              <a:t>Attended a Utah high school for at least 3 years</a:t>
            </a:r>
            <a:endParaRPr lang="en-US" sz="1800" dirty="0">
              <a:latin typeface="Lato"/>
            </a:endParaRPr>
          </a:p>
          <a:p>
            <a:pPr marL="742950" lvl="1" indent="-285750">
              <a:lnSpc>
                <a:spcPct val="100000"/>
              </a:lnSpc>
              <a:spcBef>
                <a:spcPts val="0"/>
              </a:spcBef>
              <a:spcAft>
                <a:spcPts val="600"/>
              </a:spcAft>
              <a:buFont typeface="Arial" panose="020B0604020202020204" pitchFamily="34" charset="0"/>
              <a:buChar char="•"/>
            </a:pPr>
            <a:r>
              <a:rPr lang="en-US" sz="1800" dirty="0">
                <a:latin typeface="Arial" panose="020B0604020202020204" pitchFamily="34" charset="0"/>
              </a:rPr>
              <a:t>Has a Utah high school diploma or Utah GED</a:t>
            </a:r>
          </a:p>
          <a:p>
            <a:pPr marL="1200150" lvl="2" indent="-285750">
              <a:lnSpc>
                <a:spcPct val="100000"/>
              </a:lnSpc>
              <a:spcBef>
                <a:spcPts val="0"/>
              </a:spcBef>
              <a:spcAft>
                <a:spcPts val="600"/>
              </a:spcAft>
              <a:buFont typeface="Arial" panose="020B0604020202020204" pitchFamily="34" charset="0"/>
              <a:buChar char="•"/>
            </a:pPr>
            <a:r>
              <a:rPr lang="en-US" sz="1600" dirty="0">
                <a:latin typeface="Arial" panose="020B0604020202020204" pitchFamily="34" charset="0"/>
              </a:rPr>
              <a:t>Submit a high school transcript with graduation date listed</a:t>
            </a:r>
          </a:p>
          <a:p>
            <a:pPr marL="742950" lvl="1" indent="-285750">
              <a:lnSpc>
                <a:spcPct val="100000"/>
              </a:lnSpc>
              <a:spcBef>
                <a:spcPts val="0"/>
              </a:spcBef>
              <a:spcAft>
                <a:spcPts val="600"/>
              </a:spcAft>
              <a:buFont typeface="Arial" panose="020B0604020202020204" pitchFamily="34" charset="0"/>
              <a:buChar char="•"/>
            </a:pPr>
            <a:r>
              <a:rPr lang="en-US" sz="1800" dirty="0">
                <a:latin typeface="Arial" panose="020B0604020202020204" pitchFamily="34" charset="0"/>
              </a:rPr>
              <a:t>Signs and submits an HB 144 affidavit</a:t>
            </a:r>
            <a:br>
              <a:rPr lang="en-US" sz="1600" dirty="0">
                <a:latin typeface="Lato"/>
              </a:rPr>
            </a:br>
            <a:endParaRPr lang="en-US" sz="1600" dirty="0">
              <a:latin typeface="Lato"/>
            </a:endParaRPr>
          </a:p>
          <a:p>
            <a:pPr lvl="1">
              <a:lnSpc>
                <a:spcPct val="100000"/>
              </a:lnSpc>
              <a:spcBef>
                <a:spcPts val="0"/>
              </a:spcBef>
              <a:spcAft>
                <a:spcPts val="1200"/>
              </a:spcAft>
            </a:pPr>
            <a:r>
              <a:rPr lang="en-US" sz="2000" b="1" dirty="0">
                <a:latin typeface="Arial" panose="020B0604020202020204" pitchFamily="34" charset="0"/>
              </a:rPr>
              <a:t>House Bill (HB) 118</a:t>
            </a:r>
            <a:endParaRPr lang="en-US" sz="2000" b="1" dirty="0">
              <a:latin typeface="Lato"/>
            </a:endParaRPr>
          </a:p>
          <a:p>
            <a:pPr marL="742950" lvl="1" indent="-285750">
              <a:lnSpc>
                <a:spcPct val="100000"/>
              </a:lnSpc>
              <a:spcBef>
                <a:spcPts val="0"/>
              </a:spcBef>
              <a:spcAft>
                <a:spcPts val="1200"/>
              </a:spcAft>
              <a:buFont typeface="Arial" panose="020B0604020202020204" pitchFamily="34" charset="0"/>
              <a:buChar char="•"/>
            </a:pPr>
            <a:r>
              <a:rPr lang="en-US" sz="1800" dirty="0">
                <a:latin typeface="Arial" panose="020B0604020202020204" pitchFamily="34" charset="0"/>
              </a:rPr>
              <a:t>For students who are foreign nationals or legally admitted into the United States with F-1, H-4, or J-1 visas</a:t>
            </a:r>
            <a:br>
              <a:rPr lang="en-US" sz="1800" dirty="0">
                <a:latin typeface="Lato"/>
              </a:rPr>
            </a:br>
            <a:endParaRPr lang="en-US" sz="1800" dirty="0">
              <a:latin typeface="Lato"/>
            </a:endParaRPr>
          </a:p>
          <a:p>
            <a:pPr lvl="1">
              <a:lnSpc>
                <a:spcPct val="100000"/>
              </a:lnSpc>
              <a:spcBef>
                <a:spcPts val="0"/>
              </a:spcBef>
              <a:spcAft>
                <a:spcPts val="1200"/>
              </a:spcAft>
            </a:pPr>
            <a:r>
              <a:rPr lang="en-US" sz="2000" b="1" dirty="0">
                <a:latin typeface="Arial" panose="020B0604020202020204" pitchFamily="34" charset="0"/>
              </a:rPr>
              <a:t>House Bill (HB) 102</a:t>
            </a:r>
            <a:endParaRPr lang="en-US" sz="2000" b="1" dirty="0">
              <a:latin typeface="Lato"/>
            </a:endParaRPr>
          </a:p>
          <a:p>
            <a:pPr marL="742950" lvl="1" indent="-285750">
              <a:lnSpc>
                <a:spcPct val="100000"/>
              </a:lnSpc>
              <a:spcBef>
                <a:spcPts val="0"/>
              </a:spcBef>
              <a:spcAft>
                <a:spcPts val="1200"/>
              </a:spcAft>
              <a:buFont typeface="Arial" panose="020B0604020202020204" pitchFamily="34" charset="0"/>
              <a:buChar char="•"/>
            </a:pPr>
            <a:r>
              <a:rPr lang="en-US" sz="1800" dirty="0">
                <a:latin typeface="Arial" panose="020B0604020202020204" pitchFamily="34" charset="0"/>
              </a:rPr>
              <a:t>Provides earlier access to in-state tuition depending on the student’s immigration status</a:t>
            </a:r>
            <a:endParaRPr lang="en-US" sz="2000" dirty="0">
              <a:latin typeface="Lato"/>
            </a:endParaRPr>
          </a:p>
        </p:txBody>
      </p:sp>
      <p:sp>
        <p:nvSpPr>
          <p:cNvPr id="3" name="Title 2">
            <a:extLst>
              <a:ext uri="{FF2B5EF4-FFF2-40B4-BE49-F238E27FC236}">
                <a16:creationId xmlns:a16="http://schemas.microsoft.com/office/drawing/2014/main" id="{544DE8FE-BFF1-48C1-A71C-5E1377C95B8E}"/>
              </a:ext>
            </a:extLst>
          </p:cNvPr>
          <p:cNvSpPr>
            <a:spLocks noGrp="1"/>
          </p:cNvSpPr>
          <p:nvPr>
            <p:ph type="title"/>
          </p:nvPr>
        </p:nvSpPr>
        <p:spPr>
          <a:xfrm>
            <a:off x="839788" y="213360"/>
            <a:ext cx="3932237" cy="822308"/>
          </a:xfrm>
        </p:spPr>
        <p:txBody>
          <a:bodyPr>
            <a:normAutofit/>
          </a:bodyPr>
          <a:lstStyle/>
          <a:p>
            <a:r>
              <a:rPr lang="en-US" sz="4400" dirty="0"/>
              <a:t>Legislation</a:t>
            </a:r>
          </a:p>
        </p:txBody>
      </p:sp>
      <p:pic>
        <p:nvPicPr>
          <p:cNvPr id="8" name="Picture 7">
            <a:extLst>
              <a:ext uri="{FF2B5EF4-FFF2-40B4-BE49-F238E27FC236}">
                <a16:creationId xmlns:a16="http://schemas.microsoft.com/office/drawing/2014/main" id="{EA1C4FD2-537E-43A6-B759-63D572510A4B}"/>
              </a:ext>
            </a:extLst>
          </p:cNvPr>
          <p:cNvPicPr>
            <a:picLocks noChangeAspect="1"/>
          </p:cNvPicPr>
          <p:nvPr/>
        </p:nvPicPr>
        <p:blipFill rotWithShape="1">
          <a:blip r:embed="rId3"/>
          <a:srcRect l="10116" r="32151"/>
          <a:stretch/>
        </p:blipFill>
        <p:spPr>
          <a:xfrm>
            <a:off x="7172960" y="903914"/>
            <a:ext cx="4726791" cy="5273692"/>
          </a:xfrm>
          <a:prstGeom prst="rect">
            <a:avLst/>
          </a:prstGeom>
        </p:spPr>
      </p:pic>
    </p:spTree>
    <p:extLst>
      <p:ext uri="{BB962C8B-B14F-4D97-AF65-F5344CB8AC3E}">
        <p14:creationId xmlns:p14="http://schemas.microsoft.com/office/powerpoint/2010/main" val="417747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412280"/>
            <a:ext cx="10351339" cy="1490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dirty="0"/>
              <a:t>Most foreign citizens are not eligible for federal aid</a:t>
            </a:r>
            <a:br>
              <a:rPr lang="en-US" sz="2800" dirty="0"/>
            </a:br>
            <a:r>
              <a:rPr lang="en-US" sz="2800" dirty="0"/>
              <a:t>and will need a student visa to study in the U.S. Ask</a:t>
            </a:r>
            <a:br>
              <a:rPr lang="en-US" sz="2800" dirty="0"/>
            </a:br>
            <a:r>
              <a:rPr lang="en-US" sz="2800" dirty="0"/>
              <a:t>college admissions for more information about</a:t>
            </a:r>
            <a:br>
              <a:rPr lang="en-US" sz="2800" dirty="0"/>
            </a:br>
            <a:r>
              <a:rPr lang="en-US" sz="2800" dirty="0"/>
              <a:t>International Student Services.</a:t>
            </a:r>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803104"/>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610698"/>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I file the FAFSA as an international student?</a:t>
            </a: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96653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a:xfrm>
            <a:off x="659033" y="366338"/>
            <a:ext cx="9907367" cy="1600200"/>
          </a:xfrm>
        </p:spPr>
        <p:txBody>
          <a:bodyPr anchor="ctr">
            <a:normAutofit/>
          </a:bodyPr>
          <a:lstStyle/>
          <a:p>
            <a:r>
              <a:rPr lang="en-US" dirty="0"/>
              <a:t>FAFSA FAQs: </a:t>
            </a:r>
            <a:r>
              <a:rPr lang="en-US" sz="4400" dirty="0">
                <a:solidFill>
                  <a:srgbClr val="DC4405"/>
                </a:solidFill>
              </a:rPr>
              <a:t>International Students</a:t>
            </a:r>
            <a:endParaRPr lang="en-US" sz="2800" dirty="0">
              <a:solidFill>
                <a:srgbClr val="DC4405"/>
              </a:solidFill>
            </a:endParaRPr>
          </a:p>
        </p:txBody>
      </p:sp>
    </p:spTree>
    <p:extLst>
      <p:ext uri="{BB962C8B-B14F-4D97-AF65-F5344CB8AC3E}">
        <p14:creationId xmlns:p14="http://schemas.microsoft.com/office/powerpoint/2010/main" val="387199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Westminster College's logo. ">
            <a:hlinkClick r:id="rId2"/>
            <a:extLst>
              <a:ext uri="{FF2B5EF4-FFF2-40B4-BE49-F238E27FC236}">
                <a16:creationId xmlns:a16="http://schemas.microsoft.com/office/drawing/2014/main" id="{6FD6714B-EA31-455F-8771-B91D13232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pic>
        <p:nvPicPr>
          <p:cNvPr id="3" name="Picture 2" descr="Ensign College's logo.">
            <a:hlinkClick r:id="rId4"/>
            <a:extLst>
              <a:ext uri="{FF2B5EF4-FFF2-40B4-BE49-F238E27FC236}">
                <a16:creationId xmlns:a16="http://schemas.microsoft.com/office/drawing/2014/main" id="{50F6EC11-3B85-4B4E-AC2D-3E7A0F031646}"/>
              </a:ext>
            </a:extLst>
          </p:cNvPr>
          <p:cNvPicPr>
            <a:picLocks noChangeAspect="1"/>
          </p:cNvPicPr>
          <p:nvPr/>
        </p:nvPicPr>
        <p:blipFill rotWithShape="1">
          <a:blip r:embed="rId5">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pic>
        <p:nvPicPr>
          <p:cNvPr id="13" name="Picture 12" descr="Brigham Young University's logo.">
            <a:hlinkClick r:id="rId6"/>
            <a:extLst>
              <a:ext uri="{FF2B5EF4-FFF2-40B4-BE49-F238E27FC236}">
                <a16:creationId xmlns:a16="http://schemas.microsoft.com/office/drawing/2014/main" id="{9E1B95F1-C52A-4027-A526-AFAF0F1355DB}"/>
              </a:ext>
            </a:extLst>
          </p:cNvPr>
          <p:cNvPicPr>
            <a:picLocks noChangeAspect="1"/>
          </p:cNvPicPr>
          <p:nvPr/>
        </p:nvPicPr>
        <p:blipFill>
          <a:blip r:embed="rId7"/>
          <a:stretch>
            <a:fillRect/>
          </a:stretch>
        </p:blipFill>
        <p:spPr>
          <a:xfrm>
            <a:off x="6859730" y="5236773"/>
            <a:ext cx="1216152" cy="1216152"/>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Private Institutions</a:t>
            </a:r>
          </a:p>
        </p:txBody>
      </p:sp>
      <p:grpSp>
        <p:nvGrpSpPr>
          <p:cNvPr id="18" name="Group 17">
            <a:extLst>
              <a:ext uri="{FF2B5EF4-FFF2-40B4-BE49-F238E27FC236}">
                <a16:creationId xmlns:a16="http://schemas.microsoft.com/office/drawing/2014/main" id="{9E223023-02E3-4EA5-9BD9-4A1CBB054281}"/>
              </a:ext>
              <a:ext uri="{C183D7F6-B498-43B3-948B-1728B52AA6E4}">
                <adec:decorative xmlns:adec="http://schemas.microsoft.com/office/drawing/2017/decorative" val="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12" name="Picture 11" descr="Weber State University's logo.">
            <a:hlinkClick r:id="rId8"/>
            <a:extLst>
              <a:ext uri="{FF2B5EF4-FFF2-40B4-BE49-F238E27FC236}">
                <a16:creationId xmlns:a16="http://schemas.microsoft.com/office/drawing/2014/main" id="{F05F3F9B-4F4A-45E5-9905-B02DA19FF0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1" name="Picture 10" descr="Utah Valley University's logo.">
            <a:hlinkClick r:id="rId10"/>
            <a:extLst>
              <a:ext uri="{FF2B5EF4-FFF2-40B4-BE49-F238E27FC236}">
                <a16:creationId xmlns:a16="http://schemas.microsoft.com/office/drawing/2014/main" id="{825F9E20-895C-48CA-9105-FE822C176E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9" name="Picture 8" descr="Utah Tech University's logo.">
            <a:hlinkClick r:id="rId12"/>
            <a:extLst>
              <a:ext uri="{FF2B5EF4-FFF2-40B4-BE49-F238E27FC236}">
                <a16:creationId xmlns:a16="http://schemas.microsoft.com/office/drawing/2014/main" id="{963E95AF-A265-46AA-9A99-8416D5841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8" name="Picture 7" descr="Utah State University's logo.">
            <a:hlinkClick r:id="rId14"/>
            <a:extLst>
              <a:ext uri="{FF2B5EF4-FFF2-40B4-BE49-F238E27FC236}">
                <a16:creationId xmlns:a16="http://schemas.microsoft.com/office/drawing/2014/main" id="{A04391DA-FF54-4A65-8E8A-DA0BB3D194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10" name="Picture 9" descr="The University of Utah's logo.">
            <a:hlinkClick r:id="rId16"/>
            <a:extLst>
              <a:ext uri="{FF2B5EF4-FFF2-40B4-BE49-F238E27FC236}">
                <a16:creationId xmlns:a16="http://schemas.microsoft.com/office/drawing/2014/main" id="{B38325F6-68EA-4DB3-9A07-159D09BD74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27" name="Picture 26" descr="Uintah Basin Technical College's logo.">
            <a:hlinkClick r:id="rId18"/>
            <a:extLst>
              <a:ext uri="{FF2B5EF4-FFF2-40B4-BE49-F238E27FC236}">
                <a16:creationId xmlns:a16="http://schemas.microsoft.com/office/drawing/2014/main" id="{59EE34FF-AAFD-4B1E-A014-BC0762C88919}"/>
              </a:ext>
            </a:extLst>
          </p:cNvPr>
          <p:cNvPicPr>
            <a:picLocks noChangeAspect="1"/>
          </p:cNvPicPr>
          <p:nvPr/>
        </p:nvPicPr>
        <p:blipFill>
          <a:blip r:embed="rId19"/>
          <a:stretch>
            <a:fillRect/>
          </a:stretch>
        </p:blipFill>
        <p:spPr>
          <a:xfrm>
            <a:off x="10182340" y="3001146"/>
            <a:ext cx="1465653" cy="1005840"/>
          </a:xfrm>
          <a:prstGeom prst="rect">
            <a:avLst/>
          </a:prstGeom>
        </p:spPr>
      </p:pic>
      <p:pic>
        <p:nvPicPr>
          <p:cNvPr id="26" name="Picture 25" descr="Tooele Technical College's logo.">
            <a:hlinkClick r:id="rId20"/>
            <a:extLst>
              <a:ext uri="{FF2B5EF4-FFF2-40B4-BE49-F238E27FC236}">
                <a16:creationId xmlns:a16="http://schemas.microsoft.com/office/drawing/2014/main" id="{041D82DA-6A1C-479B-AFD1-8C8F2BC0E7E5}"/>
              </a:ext>
            </a:extLst>
          </p:cNvPr>
          <p:cNvPicPr>
            <a:picLocks noChangeAspect="1"/>
          </p:cNvPicPr>
          <p:nvPr/>
        </p:nvPicPr>
        <p:blipFill>
          <a:blip r:embed="rId21"/>
          <a:stretch>
            <a:fillRect/>
          </a:stretch>
        </p:blipFill>
        <p:spPr>
          <a:xfrm>
            <a:off x="8690466" y="2914278"/>
            <a:ext cx="1250305" cy="1179576"/>
          </a:xfrm>
          <a:prstGeom prst="rect">
            <a:avLst/>
          </a:prstGeom>
        </p:spPr>
      </p:pic>
      <p:pic>
        <p:nvPicPr>
          <p:cNvPr id="25" name="Picture 24" descr="Southwest Technical College's logo.">
            <a:hlinkClick r:id="rId22"/>
            <a:extLst>
              <a:ext uri="{FF2B5EF4-FFF2-40B4-BE49-F238E27FC236}">
                <a16:creationId xmlns:a16="http://schemas.microsoft.com/office/drawing/2014/main" id="{BEA178C6-41B5-482F-B358-3A5DCA985BC0}"/>
              </a:ext>
            </a:extLst>
          </p:cNvPr>
          <p:cNvPicPr>
            <a:picLocks noChangeAspect="1"/>
          </p:cNvPicPr>
          <p:nvPr/>
        </p:nvPicPr>
        <p:blipFill>
          <a:blip r:embed="rId23"/>
          <a:stretch>
            <a:fillRect/>
          </a:stretch>
        </p:blipFill>
        <p:spPr>
          <a:xfrm>
            <a:off x="6002948" y="3202314"/>
            <a:ext cx="2445950" cy="603504"/>
          </a:xfrm>
          <a:prstGeom prst="rect">
            <a:avLst/>
          </a:prstGeom>
        </p:spPr>
      </p:pic>
      <p:pic>
        <p:nvPicPr>
          <p:cNvPr id="7" name="Picture 6" descr="Southern Utah University's logo.">
            <a:hlinkClick r:id="rId24"/>
            <a:extLst>
              <a:ext uri="{FF2B5EF4-FFF2-40B4-BE49-F238E27FC236}">
                <a16:creationId xmlns:a16="http://schemas.microsoft.com/office/drawing/2014/main" id="{62B7DAD1-0DFF-49E6-B032-8D652CE799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6" name="Picture 5" descr="Snow College's logo">
            <a:hlinkClick r:id="rId26"/>
            <a:extLst>
              <a:ext uri="{FF2B5EF4-FFF2-40B4-BE49-F238E27FC236}">
                <a16:creationId xmlns:a16="http://schemas.microsoft.com/office/drawing/2014/main" id="{0198BF12-9AAF-4805-9092-5069BD0836F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5" name="Picture 4" descr="Salt Lake Community College's logo.">
            <a:hlinkClick r:id="rId28"/>
            <a:extLst>
              <a:ext uri="{FF2B5EF4-FFF2-40B4-BE49-F238E27FC236}">
                <a16:creationId xmlns:a16="http://schemas.microsoft.com/office/drawing/2014/main" id="{546A24B3-0BE5-40AB-A6E8-8290231AE28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24" name="Picture 23" descr="Ogden-Weber Technical College's logo.">
            <a:hlinkClick r:id="rId30"/>
            <a:extLst>
              <a:ext uri="{FF2B5EF4-FFF2-40B4-BE49-F238E27FC236}">
                <a16:creationId xmlns:a16="http://schemas.microsoft.com/office/drawing/2014/main" id="{702A2767-F0B1-46F4-8D2D-AB6CBEA5F88F}"/>
              </a:ext>
            </a:extLst>
          </p:cNvPr>
          <p:cNvPicPr>
            <a:picLocks noChangeAspect="1"/>
          </p:cNvPicPr>
          <p:nvPr/>
        </p:nvPicPr>
        <p:blipFill>
          <a:blip r:embed="rId31"/>
          <a:stretch>
            <a:fillRect/>
          </a:stretch>
        </p:blipFill>
        <p:spPr>
          <a:xfrm>
            <a:off x="7786902" y="1844263"/>
            <a:ext cx="1645920" cy="899928"/>
          </a:xfrm>
          <a:prstGeom prst="rect">
            <a:avLst/>
          </a:prstGeom>
        </p:spPr>
      </p:pic>
      <p:pic>
        <p:nvPicPr>
          <p:cNvPr id="17" name="Picture 16">
            <a:hlinkClick r:id="rId32"/>
            <a:extLst>
              <a:ext uri="{FF2B5EF4-FFF2-40B4-BE49-F238E27FC236}">
                <a16:creationId xmlns:a16="http://schemas.microsoft.com/office/drawing/2014/main" id="{8F86B4E8-609E-46B6-83C3-89346ADE96F4}"/>
              </a:ext>
            </a:extLst>
          </p:cNvPr>
          <p:cNvPicPr>
            <a:picLocks noChangeAspect="1"/>
          </p:cNvPicPr>
          <p:nvPr/>
        </p:nvPicPr>
        <p:blipFill rotWithShape="1">
          <a:blip r:embed="rId33"/>
          <a:srcRect t="129" b="129"/>
          <a:stretch/>
        </p:blipFill>
        <p:spPr>
          <a:xfrm>
            <a:off x="4344108" y="1832893"/>
            <a:ext cx="1609344" cy="922669"/>
          </a:xfrm>
          <a:prstGeom prst="rect">
            <a:avLst/>
          </a:prstGeom>
        </p:spPr>
      </p:pic>
      <p:pic>
        <p:nvPicPr>
          <p:cNvPr id="22" name="Picture 21" descr="Davis Technical College's logo. ">
            <a:hlinkClick r:id="rId34"/>
            <a:extLst>
              <a:ext uri="{FF2B5EF4-FFF2-40B4-BE49-F238E27FC236}">
                <a16:creationId xmlns:a16="http://schemas.microsoft.com/office/drawing/2014/main" id="{9967C05B-E931-467C-9BAC-ADDDD04F0AA9}"/>
              </a:ext>
            </a:extLst>
          </p:cNvPr>
          <p:cNvPicPr>
            <a:picLocks noChangeAspect="1"/>
          </p:cNvPicPr>
          <p:nvPr/>
        </p:nvPicPr>
        <p:blipFill>
          <a:blip r:embed="rId35"/>
          <a:stretch>
            <a:fillRect/>
          </a:stretch>
        </p:blipFill>
        <p:spPr>
          <a:xfrm>
            <a:off x="2792746" y="1837027"/>
            <a:ext cx="1320437" cy="914400"/>
          </a:xfrm>
          <a:prstGeom prst="rect">
            <a:avLst/>
          </a:prstGeom>
        </p:spPr>
      </p:pic>
      <p:pic>
        <p:nvPicPr>
          <p:cNvPr id="21" name="Picture 20" descr="Bridgerland Technical College's logo.">
            <a:hlinkClick r:id="rId36"/>
            <a:extLst>
              <a:ext uri="{FF2B5EF4-FFF2-40B4-BE49-F238E27FC236}">
                <a16:creationId xmlns:a16="http://schemas.microsoft.com/office/drawing/2014/main" id="{50BA84B7-445D-48D8-8C5E-CDC64CAE836C}"/>
              </a:ext>
            </a:extLst>
          </p:cNvPr>
          <p:cNvPicPr>
            <a:picLocks noChangeAspect="1"/>
          </p:cNvPicPr>
          <p:nvPr/>
        </p:nvPicPr>
        <p:blipFill>
          <a:blip r:embed="rId37"/>
          <a:stretch>
            <a:fillRect/>
          </a:stretch>
        </p:blipFill>
        <p:spPr>
          <a:xfrm>
            <a:off x="550141" y="1922776"/>
            <a:ext cx="2011680" cy="742903"/>
          </a:xfrm>
          <a:prstGeom prst="rect">
            <a:avLst/>
          </a:prstGeom>
        </p:spPr>
      </p:pic>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Public Colleges and Universities</a:t>
            </a:r>
          </a:p>
        </p:txBody>
      </p:sp>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a:solidFill>
                  <a:srgbClr val="DC4405"/>
                </a:solidFill>
              </a:rPr>
              <a:t>Institution International Student Services</a:t>
            </a:r>
          </a:p>
        </p:txBody>
      </p:sp>
      <p:pic>
        <p:nvPicPr>
          <p:cNvPr id="2" name="Picture 1">
            <a:hlinkClick r:id="rId38"/>
            <a:extLst>
              <a:ext uri="{FF2B5EF4-FFF2-40B4-BE49-F238E27FC236}">
                <a16:creationId xmlns:a16="http://schemas.microsoft.com/office/drawing/2014/main" id="{573ED59B-202C-C7A5-6898-387A05856C27}"/>
              </a:ext>
            </a:extLst>
          </p:cNvPr>
          <p:cNvPicPr>
            <a:picLocks noChangeAspect="1"/>
          </p:cNvPicPr>
          <p:nvPr/>
        </p:nvPicPr>
        <p:blipFill>
          <a:blip r:embed="rId39"/>
          <a:srcRect t="10447" b="10447"/>
          <a:stretch/>
        </p:blipFill>
        <p:spPr>
          <a:xfrm>
            <a:off x="6096000" y="1737254"/>
            <a:ext cx="1459979" cy="1154920"/>
          </a:xfrm>
          <a:prstGeom prst="rect">
            <a:avLst/>
          </a:prstGeom>
        </p:spPr>
      </p:pic>
    </p:spTree>
    <p:extLst>
      <p:ext uri="{BB962C8B-B14F-4D97-AF65-F5344CB8AC3E}">
        <p14:creationId xmlns:p14="http://schemas.microsoft.com/office/powerpoint/2010/main" val="144727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7B355D-FE05-473F-B765-CCF088E48DE8}"/>
              </a:ext>
            </a:extLst>
          </p:cNvPr>
          <p:cNvSpPr>
            <a:spLocks noGrp="1"/>
          </p:cNvSpPr>
          <p:nvPr>
            <p:ph type="body" idx="1"/>
          </p:nvPr>
        </p:nvSpPr>
        <p:spPr/>
        <p:txBody>
          <a:bodyPr/>
          <a:lstStyle/>
          <a:p>
            <a:endParaRPr lang="en-US"/>
          </a:p>
        </p:txBody>
      </p:sp>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n-US" sz="6000" dirty="0">
                <a:solidFill>
                  <a:schemeClr val="bg1"/>
                </a:solidFill>
              </a:rPr>
              <a:t>Students with Disabilities</a:t>
            </a:r>
          </a:p>
        </p:txBody>
      </p:sp>
    </p:spTree>
    <p:extLst>
      <p:ext uri="{BB962C8B-B14F-4D97-AF65-F5344CB8AC3E}">
        <p14:creationId xmlns:p14="http://schemas.microsoft.com/office/powerpoint/2010/main" val="1134338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image showing four columns with headers listed with 1, 2, 4, + (or more). Under 1 it provides the following information: Certificates and&#10;other Credentials; 1 year or more&#10;(depending on program); Provides preparation&#10;for specific jobs and&#10;careers. Programs&#10;can typically be&#10;completed in a few&#10;weeks to a little over&#10;a year of full-time&#10;attendance. Many&#10;certificates build into&#10;and count toward&#10;associate degrees.; Examples:&#10;• Certificates of&#10;Proficiency&#10;• Certificates of&#10;Completion&#10;• Apprenticeships&#10;• Licenses&#10;• Professional&#10;Certifications&#10;&#10;Under 2 it provides the following information: Associate Degrees; 2 years; Provides preparation&#10;for employment or a&#10;bachelor’s degree.&#10;Programs can typically&#10;be completed in two&#10;years of full-time&#10;attendance.; Examples:&#10;• Associate of Applied&#10;Science&#10;• Associate of Science&#10;• Associate of Arts &#10;&#10;Under 4 it provides the following information: Bachelor’s Degrees; 4 years; Provides a wellrounded education&#10;for success in a career&#10;or for graduate study.&#10;Programs can typically&#10;be completed in four&#10;years of full-time&#10;attendance.; Examples:&#10;• Bachelor of Science&#10;• Bachelor of Arts&#10;• Bachelor of Applied&#10;Science&#10;• Professional&#10;Bachelor’s Degree&#10;&#10;Under + it provides the following information: Graduate and&#10;Professional Degrees&#10;and Credentials; Typically 1–6 years&#10;beyond a bachelor’s&#10;degree; Provides advanced&#10;preparation in a&#10;variety of careers that&#10;require education&#10;beyond a bachelor’s&#10;degree. Programs can&#10;typically be completed&#10;in one to six years of&#10;full-time attendance,&#10;depending on the field&#10;of study.; Examples:&#10;• Master’s degrees&#10;• Doctoral degrees&#10;• Graduate Certificates&#10;">
            <a:extLst>
              <a:ext uri="{FF2B5EF4-FFF2-40B4-BE49-F238E27FC236}">
                <a16:creationId xmlns:a16="http://schemas.microsoft.com/office/drawing/2014/main" id="{24036D01-1490-415C-BC23-3F9150C4ED63}"/>
              </a:ext>
            </a:extLst>
          </p:cNvPr>
          <p:cNvPicPr>
            <a:picLocks noChangeAspect="1"/>
          </p:cNvPicPr>
          <p:nvPr/>
        </p:nvPicPr>
        <p:blipFill>
          <a:blip r:embed="rId3"/>
          <a:stretch>
            <a:fillRect/>
          </a:stretch>
        </p:blipFill>
        <p:spPr>
          <a:xfrm>
            <a:off x="5268913" y="275521"/>
            <a:ext cx="6472891" cy="6068831"/>
          </a:xfrm>
          <a:prstGeom prst="rect">
            <a:avLst/>
          </a:prstGeom>
        </p:spPr>
      </p:pic>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303020"/>
            <a:ext cx="4429125" cy="4960620"/>
          </a:xfrm>
        </p:spPr>
        <p:txBody>
          <a:bodyPr>
            <a:normAutofit fontScale="85000" lnSpcReduction="20000"/>
          </a:bodyPr>
          <a:lstStyle/>
          <a:p>
            <a:r>
              <a:rPr lang="en-US" sz="2800" dirty="0"/>
              <a:t>Any postsecondary education (after high school)</a:t>
            </a:r>
          </a:p>
          <a:p>
            <a:pPr marL="457200" indent="-457200">
              <a:buFont typeface="Arial" panose="020B0604020202020204" pitchFamily="34" charset="0"/>
              <a:buChar char="•"/>
            </a:pPr>
            <a:r>
              <a:rPr lang="en-US" sz="2800" dirty="0"/>
              <a:t>Technical college</a:t>
            </a:r>
          </a:p>
          <a:p>
            <a:pPr marL="457200" indent="-457200">
              <a:buFont typeface="Arial" panose="020B0604020202020204" pitchFamily="34" charset="0"/>
              <a:buChar char="•"/>
            </a:pPr>
            <a:r>
              <a:rPr lang="en-US" sz="2800" dirty="0"/>
              <a:t>Community college</a:t>
            </a:r>
          </a:p>
          <a:p>
            <a:pPr marL="457200" indent="-457200">
              <a:buFont typeface="Arial" panose="020B0604020202020204" pitchFamily="34" charset="0"/>
              <a:buChar char="•"/>
            </a:pPr>
            <a:r>
              <a:rPr lang="en-US" sz="2800" dirty="0"/>
              <a:t>University </a:t>
            </a:r>
          </a:p>
          <a:p>
            <a:endParaRPr lang="en-US" sz="2800" dirty="0"/>
          </a:p>
          <a:p>
            <a:r>
              <a:rPr lang="en-US" sz="2800" dirty="0"/>
              <a:t>Types:</a:t>
            </a:r>
          </a:p>
          <a:p>
            <a:pPr marL="457200" indent="-457200">
              <a:buFont typeface="Arial" panose="020B0604020202020204" pitchFamily="34" charset="0"/>
              <a:buChar char="•"/>
            </a:pPr>
            <a:r>
              <a:rPr lang="en-US" sz="2800" dirty="0"/>
              <a:t>Certificates and other credentials</a:t>
            </a:r>
          </a:p>
          <a:p>
            <a:pPr marL="457200" indent="-457200">
              <a:buFont typeface="Arial" panose="020B0604020202020204" pitchFamily="34" charset="0"/>
              <a:buChar char="•"/>
            </a:pPr>
            <a:r>
              <a:rPr lang="en-US" sz="2800" dirty="0"/>
              <a:t>Associate degrees</a:t>
            </a:r>
          </a:p>
          <a:p>
            <a:pPr marL="457200" indent="-457200">
              <a:buFont typeface="Arial" panose="020B0604020202020204" pitchFamily="34" charset="0"/>
              <a:buChar char="•"/>
            </a:pPr>
            <a:r>
              <a:rPr lang="en-US" sz="2800" dirty="0"/>
              <a:t>Bachelor’s degrees</a:t>
            </a:r>
          </a:p>
          <a:p>
            <a:pPr marL="457200" indent="-457200">
              <a:buFont typeface="Arial" panose="020B0604020202020204" pitchFamily="34" charset="0"/>
              <a:buChar char="•"/>
            </a:pPr>
            <a:r>
              <a:rPr lang="en-US" sz="2800" dirty="0"/>
              <a:t>Graduate and professional degrees</a:t>
            </a:r>
          </a:p>
          <a:p>
            <a:endParaRPr lang="en-US" sz="2800" dirty="0"/>
          </a:p>
          <a:p>
            <a:endParaRPr lang="en-US" sz="2800" dirty="0"/>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75521"/>
            <a:ext cx="4257992" cy="836587"/>
          </a:xfrm>
        </p:spPr>
        <p:txBody>
          <a:bodyPr anchor="ctr">
            <a:normAutofit/>
          </a:bodyPr>
          <a:lstStyle/>
          <a:p>
            <a:r>
              <a:rPr lang="en-US" sz="4400" dirty="0"/>
              <a:t>What is college?</a:t>
            </a:r>
          </a:p>
        </p:txBody>
      </p:sp>
    </p:spTree>
    <p:extLst>
      <p:ext uri="{BB962C8B-B14F-4D97-AF65-F5344CB8AC3E}">
        <p14:creationId xmlns:p14="http://schemas.microsoft.com/office/powerpoint/2010/main" val="379183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2E3B60-CD74-4F69-A12E-10EAD6FBA401}"/>
              </a:ext>
            </a:extLst>
          </p:cNvPr>
          <p:cNvSpPr txBox="1"/>
          <p:nvPr/>
        </p:nvSpPr>
        <p:spPr>
          <a:xfrm>
            <a:off x="6412089" y="6123543"/>
            <a:ext cx="54124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Roboto"/>
                <a:cs typeface="Calibri" panose="020F0502020204030204" pitchFamily="34" charset="0"/>
                <a:sym typeface="Roboto"/>
              </a:rPr>
              <a:t>Source:  </a:t>
            </a:r>
            <a:r>
              <a:rPr kumimoji="0" lang="en-US" sz="1600" b="0" i="1" u="sng" strike="noStrike" kern="1200" cap="none" spc="0" normalizeH="0" baseline="0" noProof="0" dirty="0">
                <a:ln>
                  <a:noFill/>
                </a:ln>
                <a:solidFill>
                  <a:srgbClr val="0563C1"/>
                </a:solidFill>
                <a:effectLst/>
                <a:uLnTx/>
                <a:uFillTx/>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rPr>
              <a:t>https://www.parentcenterhub.org/accommodations/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C5837F12-A089-4AF9-8E54-38F0E20CA394}"/>
              </a:ext>
            </a:extLst>
          </p:cNvPr>
          <p:cNvSpPr txBox="1">
            <a:spLocks/>
          </p:cNvSpPr>
          <p:nvPr/>
        </p:nvSpPr>
        <p:spPr>
          <a:xfrm>
            <a:off x="6172200" y="2602778"/>
            <a:ext cx="5243187" cy="3594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Accommodations are made on college campuses to create accessibility for students with disabilities, but adjustments aren’t made to the course requirements or the curriculum</a:t>
            </a:r>
          </a:p>
          <a:p>
            <a:pPr lvl="1"/>
            <a:r>
              <a:rPr lang="en-US" sz="2000" dirty="0">
                <a:latin typeface="Calibri" panose="020F0502020204030204" pitchFamily="34" charset="0"/>
                <a:ea typeface="Roboto"/>
                <a:cs typeface="Calibri" panose="020F0502020204030204" pitchFamily="34" charset="0"/>
                <a:sym typeface="Roboto"/>
              </a:rPr>
              <a:t>E.g., specialized tutoring, recorded/audiobooks, class notetakers, preferential seating, lecture notes, study guides, etc.</a:t>
            </a:r>
          </a:p>
          <a:p>
            <a:pPr marL="186262" indent="0">
              <a:buFont typeface="Arial" panose="020B0604020202020204" pitchFamily="34" charset="0"/>
              <a:buNone/>
            </a:pPr>
            <a:endParaRPr lang="en-US" sz="2667" u="sng" dirty="0">
              <a:solidFill>
                <a:schemeClr val="hlink"/>
              </a:solidFill>
              <a:latin typeface="Calibri" panose="020F0502020204030204" pitchFamily="34" charset="0"/>
              <a:ea typeface="Roboto"/>
              <a:cs typeface="Calibri" panose="020F0502020204030204" pitchFamily="34" charset="0"/>
              <a:sym typeface="Roboto"/>
            </a:endParaRPr>
          </a:p>
          <a:p>
            <a:pPr marL="186262" indent="0" algn="r">
              <a:buFont typeface="Arial" panose="020B0604020202020204" pitchFamily="34" charset="0"/>
              <a:buNone/>
            </a:pPr>
            <a:endParaRPr lang="en-US" sz="1600" u="sng" dirty="0">
              <a:solidFill>
                <a:schemeClr val="hlink"/>
              </a:solidFill>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endParaRPr>
          </a:p>
        </p:txBody>
      </p:sp>
      <p:sp>
        <p:nvSpPr>
          <p:cNvPr id="8" name="Text Placeholder 4">
            <a:extLst>
              <a:ext uri="{FF2B5EF4-FFF2-40B4-BE49-F238E27FC236}">
                <a16:creationId xmlns:a16="http://schemas.microsoft.com/office/drawing/2014/main" id="{CF82F7C6-E21B-442B-8858-50A90156C407}"/>
              </a:ext>
            </a:extLst>
          </p:cNvPr>
          <p:cNvSpPr txBox="1">
            <a:spLocks/>
          </p:cNvSpPr>
          <p:nvPr/>
        </p:nvSpPr>
        <p:spPr>
          <a:xfrm>
            <a:off x="6172200" y="1778867"/>
            <a:ext cx="5486400" cy="8240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Accommodations: Higher Education</a:t>
            </a:r>
          </a:p>
        </p:txBody>
      </p:sp>
      <p:sp>
        <p:nvSpPr>
          <p:cNvPr id="7" name="Text Placeholder 3">
            <a:extLst>
              <a:ext uri="{FF2B5EF4-FFF2-40B4-BE49-F238E27FC236}">
                <a16:creationId xmlns:a16="http://schemas.microsoft.com/office/drawing/2014/main" id="{27E054C9-22F5-4778-A910-6D495AD56EF0}"/>
              </a:ext>
            </a:extLst>
          </p:cNvPr>
          <p:cNvSpPr txBox="1">
            <a:spLocks/>
          </p:cNvSpPr>
          <p:nvPr/>
        </p:nvSpPr>
        <p:spPr>
          <a:xfrm>
            <a:off x="839788" y="2602779"/>
            <a:ext cx="5157600" cy="368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Modifications are made to assignments and the curriculum to meet the Free Access to Publication Education, also known as FAPE, requirements in secondary education</a:t>
            </a:r>
            <a:endParaRPr lang="en" sz="2600" dirty="0"/>
          </a:p>
          <a:p>
            <a:pPr lvl="1"/>
            <a:r>
              <a:rPr lang="en" sz="2000" dirty="0"/>
              <a:t>E.g., </a:t>
            </a:r>
            <a:r>
              <a:rPr lang="en-US" sz="2000" dirty="0"/>
              <a:t>reduced number of</a:t>
            </a:r>
            <a:r>
              <a:rPr lang="en" sz="2000" dirty="0"/>
              <a:t> questions on assignments, reduction topics covered in </a:t>
            </a:r>
            <a:r>
              <a:rPr lang="en-US" sz="2000" dirty="0"/>
              <a:t>class</a:t>
            </a:r>
            <a:r>
              <a:rPr lang="en" sz="2000" dirty="0"/>
              <a:t>, use a word list or list of math formulas</a:t>
            </a:r>
            <a:endParaRPr lang="en-US" sz="2000" dirty="0"/>
          </a:p>
          <a:p>
            <a:endParaRPr lang="en-US" sz="2667" dirty="0"/>
          </a:p>
        </p:txBody>
      </p:sp>
      <p:sp>
        <p:nvSpPr>
          <p:cNvPr id="6" name="Text Placeholder 2">
            <a:extLst>
              <a:ext uri="{FF2B5EF4-FFF2-40B4-BE49-F238E27FC236}">
                <a16:creationId xmlns:a16="http://schemas.microsoft.com/office/drawing/2014/main" id="{F74A9A1E-480F-4BBB-9D29-A70EE6220EF1}"/>
              </a:ext>
            </a:extLst>
          </p:cNvPr>
          <p:cNvSpPr txBox="1">
            <a:spLocks/>
          </p:cNvSpPr>
          <p:nvPr/>
        </p:nvSpPr>
        <p:spPr>
          <a:xfrm>
            <a:off x="839788" y="1778867"/>
            <a:ext cx="5157600" cy="824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Modifications: K-12</a:t>
            </a:r>
          </a:p>
        </p:txBody>
      </p:sp>
      <p:sp>
        <p:nvSpPr>
          <p:cNvPr id="5" name="Title 1">
            <a:extLst>
              <a:ext uri="{FF2B5EF4-FFF2-40B4-BE49-F238E27FC236}">
                <a16:creationId xmlns:a16="http://schemas.microsoft.com/office/drawing/2014/main" id="{C2B5FB73-AC48-4FBD-8291-A9CFEAD7CCA1}"/>
              </a:ext>
            </a:extLst>
          </p:cNvPr>
          <p:cNvSpPr>
            <a:spLocks noGrp="1"/>
          </p:cNvSpPr>
          <p:nvPr>
            <p:ph type="title"/>
          </p:nvPr>
        </p:nvSpPr>
        <p:spPr>
          <a:xfrm>
            <a:off x="839788" y="365125"/>
            <a:ext cx="10515600" cy="1325563"/>
          </a:xfrm>
        </p:spPr>
        <p:txBody>
          <a:bodyPr/>
          <a:lstStyle/>
          <a:p>
            <a:r>
              <a:rPr lang="en" dirty="0">
                <a:solidFill>
                  <a:srgbClr val="DC4405"/>
                </a:solidFill>
              </a:rPr>
              <a:t>Modifications vs. </a:t>
            </a:r>
            <a:r>
              <a:rPr lang="en-US" dirty="0">
                <a:solidFill>
                  <a:srgbClr val="DC4405"/>
                </a:solidFill>
              </a:rPr>
              <a:t>A</a:t>
            </a:r>
            <a:r>
              <a:rPr lang="en" dirty="0">
                <a:solidFill>
                  <a:srgbClr val="DC4405"/>
                </a:solidFill>
              </a:rPr>
              <a:t>ccommodations</a:t>
            </a:r>
            <a:endParaRPr lang="en-US" dirty="0">
              <a:solidFill>
                <a:srgbClr val="DC4405"/>
              </a:solidFill>
            </a:endParaRPr>
          </a:p>
        </p:txBody>
      </p:sp>
    </p:spTree>
    <p:extLst>
      <p:ext uri="{BB962C8B-B14F-4D97-AF65-F5344CB8AC3E}">
        <p14:creationId xmlns:p14="http://schemas.microsoft.com/office/powerpoint/2010/main" val="3715968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2E02D1-A974-4842-AC13-E322391B5356}"/>
              </a:ext>
            </a:extLst>
          </p:cNvPr>
          <p:cNvSpPr txBox="1"/>
          <p:nvPr/>
        </p:nvSpPr>
        <p:spPr>
          <a:xfrm>
            <a:off x="5102578" y="6323598"/>
            <a:ext cx="67209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a:t>
            </a:r>
            <a:r>
              <a:rPr kumimoji="0" lang="en-US" sz="1600" b="0" i="1" u="sng" strike="noStrike" kern="1200" cap="none" spc="0" normalizeH="0" baseline="0" noProof="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199" y="1331585"/>
            <a:ext cx="10850217"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Font typeface="Arial" panose="020B0604020202020204" pitchFamily="34" charset="0"/>
              <a:buNone/>
            </a:pPr>
            <a:r>
              <a:rPr lang="en-US" sz="2133" b="1" i="1" dirty="0">
                <a:solidFill>
                  <a:srgbClr val="030A13"/>
                </a:solidFill>
                <a:highlight>
                  <a:srgbClr val="FFFFFF"/>
                </a:highlight>
              </a:rPr>
              <a:t>“FERPA gives parents certain rights with respect to their children's education records. These rights transfer to the student when he or she reaches the age of 18 or attends a school beyond the high school level.” </a:t>
            </a:r>
            <a:r>
              <a:rPr lang="en-US" sz="2133" b="1" dirty="0">
                <a:solidFill>
                  <a:srgbClr val="030A13"/>
                </a:solidFill>
                <a:highlight>
                  <a:srgbClr val="FFFFFF"/>
                </a:highlight>
              </a:rPr>
              <a:t>– U.S. Department of Education </a:t>
            </a:r>
            <a:br>
              <a:rPr lang="en-US" sz="2133" b="1" i="1" dirty="0">
                <a:solidFill>
                  <a:srgbClr val="030A13"/>
                </a:solidFill>
                <a:highlight>
                  <a:srgbClr val="FFFFFF"/>
                </a:highlight>
              </a:rPr>
            </a:br>
            <a:endParaRPr lang="en-US" sz="2133" b="1" i="1" dirty="0">
              <a:solidFill>
                <a:srgbClr val="030A13"/>
              </a:solidFill>
              <a:highlight>
                <a:srgbClr val="FFFFFF"/>
              </a:highlight>
            </a:endParaRPr>
          </a:p>
          <a:p>
            <a:pPr marL="609585" indent="-474121">
              <a:spcBef>
                <a:spcPts val="0"/>
              </a:spcBef>
              <a:buSzPct val="70000"/>
              <a:buFont typeface="Calibri"/>
              <a:buChar char="•"/>
            </a:pPr>
            <a:r>
              <a:rPr lang="en-US" sz="2667" dirty="0"/>
              <a:t>The student needs to request the FERPA form. A parent cannot.</a:t>
            </a:r>
          </a:p>
          <a:p>
            <a:pPr marL="1219170" lvl="1" indent="-474121">
              <a:spcBef>
                <a:spcPts val="0"/>
              </a:spcBef>
              <a:buSzPct val="70000"/>
            </a:pPr>
            <a:r>
              <a:rPr lang="en-US" dirty="0"/>
              <a:t>The student must agree to who is listed as the recipient in order to release records if it’s an individual other than the student with access to records</a:t>
            </a:r>
          </a:p>
          <a:p>
            <a:pPr marL="609585" indent="-474121">
              <a:spcBef>
                <a:spcPts val="0"/>
              </a:spcBef>
              <a:buSzPct val="70000"/>
              <a:buFont typeface="Calibri"/>
              <a:buChar char="•"/>
            </a:pPr>
            <a:endParaRPr lang="en-US" sz="2667" dirty="0"/>
          </a:p>
          <a:p>
            <a:pPr marL="609585" indent="-474121">
              <a:spcBef>
                <a:spcPts val="0"/>
              </a:spcBef>
              <a:buSzPct val="70000"/>
              <a:buFont typeface="Calibri"/>
              <a:buChar char="•"/>
            </a:pPr>
            <a:r>
              <a:rPr lang="en-US" sz="2667" dirty="0"/>
              <a:t>This can be beneficial if the student is deferring enrollment or taking a gap year</a:t>
            </a:r>
          </a:p>
          <a:p>
            <a:pPr marL="1066785" lvl="1" indent="-474121">
              <a:spcBef>
                <a:spcPts val="0"/>
              </a:spcBef>
              <a:buSzPct val="70000"/>
              <a:buFont typeface="Calibri"/>
              <a:buChar char="•"/>
            </a:pPr>
            <a:r>
              <a:rPr lang="en-US" dirty="0"/>
              <a:t>e.g., military service, ecclesiastical mission, humanitarian service, etc.</a:t>
            </a:r>
          </a:p>
          <a:p>
            <a:pPr marL="135463" indent="0">
              <a:spcBef>
                <a:spcPts val="0"/>
              </a:spcBef>
              <a:buSzPct val="70000"/>
              <a:buFont typeface="Arial" panose="020B0604020202020204" pitchFamily="34" charset="0"/>
              <a:buNone/>
            </a:pPr>
            <a:endParaRPr lang="en-US" sz="2667" dirty="0"/>
          </a:p>
          <a:p>
            <a:pPr marL="135463" indent="0">
              <a:spcBef>
                <a:spcPts val="0"/>
              </a:spcBef>
              <a:buSzPct val="70000"/>
              <a:buFont typeface="Arial" panose="020B0604020202020204" pitchFamily="34" charset="0"/>
              <a:buNone/>
            </a:pPr>
            <a:r>
              <a:rPr lang="en-US" sz="2667" dirty="0"/>
              <a:t>Remember that if you want a trusted adult involved in your college information, meetings, and conversations, you should want this form signed</a:t>
            </a:r>
          </a:p>
        </p:txBody>
      </p:sp>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199" y="598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sz="4000" dirty="0">
                <a:solidFill>
                  <a:srgbClr val="DC4405"/>
                </a:solidFill>
              </a:rPr>
              <a:t>FERPA </a:t>
            </a:r>
            <a:r>
              <a:rPr lang="en-US" sz="4000" dirty="0">
                <a:solidFill>
                  <a:srgbClr val="DC4405"/>
                </a:solidFill>
              </a:rPr>
              <a:t>f</a:t>
            </a:r>
            <a:r>
              <a:rPr lang="en" sz="4000" dirty="0">
                <a:solidFill>
                  <a:srgbClr val="DC4405"/>
                </a:solidFill>
              </a:rPr>
              <a:t>orm - </a:t>
            </a:r>
            <a:r>
              <a:rPr lang="en-US" sz="4000" b="0" dirty="0"/>
              <a:t>Student Information Release Form</a:t>
            </a:r>
            <a:endParaRPr sz="4000" dirty="0">
              <a:solidFill>
                <a:srgbClr val="DC4405"/>
              </a:solidFill>
            </a:endParaRPr>
          </a:p>
        </p:txBody>
      </p:sp>
    </p:spTree>
    <p:extLst>
      <p:ext uri="{BB962C8B-B14F-4D97-AF65-F5344CB8AC3E}">
        <p14:creationId xmlns:p14="http://schemas.microsoft.com/office/powerpoint/2010/main" val="3707553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Westminster College's logo.">
            <a:hlinkClick r:id="rId2"/>
            <a:extLst>
              <a:ext uri="{FF2B5EF4-FFF2-40B4-BE49-F238E27FC236}">
                <a16:creationId xmlns:a16="http://schemas.microsoft.com/office/drawing/2014/main" id="{6FD6714B-EA31-455F-8771-B91D13232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pic>
        <p:nvPicPr>
          <p:cNvPr id="3" name="Picture 2" descr="Ensign College's logo.">
            <a:hlinkClick r:id="rId4"/>
            <a:extLst>
              <a:ext uri="{FF2B5EF4-FFF2-40B4-BE49-F238E27FC236}">
                <a16:creationId xmlns:a16="http://schemas.microsoft.com/office/drawing/2014/main" id="{50F6EC11-3B85-4B4E-AC2D-3E7A0F031646}"/>
              </a:ext>
            </a:extLst>
          </p:cNvPr>
          <p:cNvPicPr>
            <a:picLocks noChangeAspect="1"/>
          </p:cNvPicPr>
          <p:nvPr/>
        </p:nvPicPr>
        <p:blipFill rotWithShape="1">
          <a:blip r:embed="rId5">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pic>
        <p:nvPicPr>
          <p:cNvPr id="13" name="Picture 12" descr="Brigham Young University's logo. ">
            <a:hlinkClick r:id="rId6"/>
            <a:extLst>
              <a:ext uri="{FF2B5EF4-FFF2-40B4-BE49-F238E27FC236}">
                <a16:creationId xmlns:a16="http://schemas.microsoft.com/office/drawing/2014/main" id="{9E1B95F1-C52A-4027-A526-AFAF0F1355DB}"/>
              </a:ext>
            </a:extLst>
          </p:cNvPr>
          <p:cNvPicPr>
            <a:picLocks noChangeAspect="1"/>
          </p:cNvPicPr>
          <p:nvPr/>
        </p:nvPicPr>
        <p:blipFill>
          <a:blip r:embed="rId7"/>
          <a:stretch>
            <a:fillRect/>
          </a:stretch>
        </p:blipFill>
        <p:spPr>
          <a:xfrm>
            <a:off x="6859730" y="5236773"/>
            <a:ext cx="1216152" cy="1216152"/>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Private Institutions</a:t>
            </a:r>
          </a:p>
        </p:txBody>
      </p:sp>
      <p:grpSp>
        <p:nvGrpSpPr>
          <p:cNvPr id="18" name="Group 17">
            <a:extLst>
              <a:ext uri="{FF2B5EF4-FFF2-40B4-BE49-F238E27FC236}">
                <a16:creationId xmlns:a16="http://schemas.microsoft.com/office/drawing/2014/main" id="{9E223023-02E3-4EA5-9BD9-4A1CBB054281}"/>
              </a:ext>
              <a:ext uri="{C183D7F6-B498-43B3-948B-1728B52AA6E4}">
                <adec:decorative xmlns:adec="http://schemas.microsoft.com/office/drawing/2017/decorative" val="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12" name="Picture 11" descr="Weber State University's logo.">
            <a:hlinkClick r:id="rId8"/>
            <a:extLst>
              <a:ext uri="{FF2B5EF4-FFF2-40B4-BE49-F238E27FC236}">
                <a16:creationId xmlns:a16="http://schemas.microsoft.com/office/drawing/2014/main" id="{F05F3F9B-4F4A-45E5-9905-B02DA19FF0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1" name="Picture 10" descr="Utah Valley University's logo.">
            <a:hlinkClick r:id="rId10"/>
            <a:extLst>
              <a:ext uri="{FF2B5EF4-FFF2-40B4-BE49-F238E27FC236}">
                <a16:creationId xmlns:a16="http://schemas.microsoft.com/office/drawing/2014/main" id="{825F9E20-895C-48CA-9105-FE822C176E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9" name="Picture 8" descr="Utah Tech University's logo.">
            <a:hlinkClick r:id="rId12"/>
            <a:extLst>
              <a:ext uri="{FF2B5EF4-FFF2-40B4-BE49-F238E27FC236}">
                <a16:creationId xmlns:a16="http://schemas.microsoft.com/office/drawing/2014/main" id="{963E95AF-A265-46AA-9A99-8416D5841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8" name="Picture 7" descr="Utah State University's Logo.">
            <a:hlinkClick r:id="rId14"/>
            <a:extLst>
              <a:ext uri="{FF2B5EF4-FFF2-40B4-BE49-F238E27FC236}">
                <a16:creationId xmlns:a16="http://schemas.microsoft.com/office/drawing/2014/main" id="{A04391DA-FF54-4A65-8E8A-DA0BB3D194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10" name="Picture 9" descr="The University of Utah's logo.">
            <a:hlinkClick r:id="rId16"/>
            <a:extLst>
              <a:ext uri="{FF2B5EF4-FFF2-40B4-BE49-F238E27FC236}">
                <a16:creationId xmlns:a16="http://schemas.microsoft.com/office/drawing/2014/main" id="{B38325F6-68EA-4DB3-9A07-159D09BD74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27" name="Picture 26" descr="Uintah-Basin Technical College's logo. ">
            <a:hlinkClick r:id="rId18"/>
            <a:extLst>
              <a:ext uri="{FF2B5EF4-FFF2-40B4-BE49-F238E27FC236}">
                <a16:creationId xmlns:a16="http://schemas.microsoft.com/office/drawing/2014/main" id="{59EE34FF-AAFD-4B1E-A014-BC0762C88919}"/>
              </a:ext>
            </a:extLst>
          </p:cNvPr>
          <p:cNvPicPr>
            <a:picLocks noChangeAspect="1"/>
          </p:cNvPicPr>
          <p:nvPr/>
        </p:nvPicPr>
        <p:blipFill>
          <a:blip r:embed="rId19"/>
          <a:stretch>
            <a:fillRect/>
          </a:stretch>
        </p:blipFill>
        <p:spPr>
          <a:xfrm>
            <a:off x="10182340" y="3001146"/>
            <a:ext cx="1465653" cy="1005840"/>
          </a:xfrm>
          <a:prstGeom prst="rect">
            <a:avLst/>
          </a:prstGeom>
        </p:spPr>
      </p:pic>
      <p:pic>
        <p:nvPicPr>
          <p:cNvPr id="26" name="Picture 25" descr="Tooele Technical College's logo. ">
            <a:hlinkClick r:id="rId20"/>
            <a:extLst>
              <a:ext uri="{FF2B5EF4-FFF2-40B4-BE49-F238E27FC236}">
                <a16:creationId xmlns:a16="http://schemas.microsoft.com/office/drawing/2014/main" id="{041D82DA-6A1C-479B-AFD1-8C8F2BC0E7E5}"/>
              </a:ext>
            </a:extLst>
          </p:cNvPr>
          <p:cNvPicPr>
            <a:picLocks noChangeAspect="1"/>
          </p:cNvPicPr>
          <p:nvPr/>
        </p:nvPicPr>
        <p:blipFill>
          <a:blip r:embed="rId21"/>
          <a:stretch>
            <a:fillRect/>
          </a:stretch>
        </p:blipFill>
        <p:spPr>
          <a:xfrm>
            <a:off x="8690466" y="2914278"/>
            <a:ext cx="1250305" cy="1179576"/>
          </a:xfrm>
          <a:prstGeom prst="rect">
            <a:avLst/>
          </a:prstGeom>
        </p:spPr>
      </p:pic>
      <p:pic>
        <p:nvPicPr>
          <p:cNvPr id="25" name="Picture 24" descr="Southwest Technical College's logo. ">
            <a:hlinkClick r:id="rId22"/>
            <a:extLst>
              <a:ext uri="{FF2B5EF4-FFF2-40B4-BE49-F238E27FC236}">
                <a16:creationId xmlns:a16="http://schemas.microsoft.com/office/drawing/2014/main" id="{BEA178C6-41B5-482F-B358-3A5DCA985BC0}"/>
              </a:ext>
            </a:extLst>
          </p:cNvPr>
          <p:cNvPicPr>
            <a:picLocks noChangeAspect="1"/>
          </p:cNvPicPr>
          <p:nvPr/>
        </p:nvPicPr>
        <p:blipFill>
          <a:blip r:embed="rId23"/>
          <a:stretch>
            <a:fillRect/>
          </a:stretch>
        </p:blipFill>
        <p:spPr>
          <a:xfrm>
            <a:off x="6002948" y="3202314"/>
            <a:ext cx="2445950" cy="603504"/>
          </a:xfrm>
          <a:prstGeom prst="rect">
            <a:avLst/>
          </a:prstGeom>
        </p:spPr>
      </p:pic>
      <p:pic>
        <p:nvPicPr>
          <p:cNvPr id="7" name="Picture 6" descr="Southern Utah University's logo.">
            <a:hlinkClick r:id="rId24"/>
            <a:extLst>
              <a:ext uri="{FF2B5EF4-FFF2-40B4-BE49-F238E27FC236}">
                <a16:creationId xmlns:a16="http://schemas.microsoft.com/office/drawing/2014/main" id="{62B7DAD1-0DFF-49E6-B032-8D652CE799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6" name="Picture 5" descr="Snow College's logo.">
            <a:hlinkClick r:id="rId26"/>
            <a:extLst>
              <a:ext uri="{FF2B5EF4-FFF2-40B4-BE49-F238E27FC236}">
                <a16:creationId xmlns:a16="http://schemas.microsoft.com/office/drawing/2014/main" id="{0198BF12-9AAF-4805-9092-5069BD0836F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5" name="Picture 4" descr="Salt Lake Community College's logo.">
            <a:hlinkClick r:id="rId28"/>
            <a:extLst>
              <a:ext uri="{FF2B5EF4-FFF2-40B4-BE49-F238E27FC236}">
                <a16:creationId xmlns:a16="http://schemas.microsoft.com/office/drawing/2014/main" id="{546A24B3-0BE5-40AB-A6E8-8290231AE28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24" name="Picture 23" descr="Ogden-Weber Technical College's logo. ">
            <a:hlinkClick r:id="rId30"/>
            <a:extLst>
              <a:ext uri="{FF2B5EF4-FFF2-40B4-BE49-F238E27FC236}">
                <a16:creationId xmlns:a16="http://schemas.microsoft.com/office/drawing/2014/main" id="{702A2767-F0B1-46F4-8D2D-AB6CBEA5F88F}"/>
              </a:ext>
            </a:extLst>
          </p:cNvPr>
          <p:cNvPicPr>
            <a:picLocks noChangeAspect="1"/>
          </p:cNvPicPr>
          <p:nvPr/>
        </p:nvPicPr>
        <p:blipFill>
          <a:blip r:embed="rId31"/>
          <a:stretch>
            <a:fillRect/>
          </a:stretch>
        </p:blipFill>
        <p:spPr>
          <a:xfrm>
            <a:off x="7786902" y="1844263"/>
            <a:ext cx="1645920" cy="899928"/>
          </a:xfrm>
          <a:prstGeom prst="rect">
            <a:avLst/>
          </a:prstGeom>
        </p:spPr>
      </p:pic>
      <p:pic>
        <p:nvPicPr>
          <p:cNvPr id="23" name="Picture 22">
            <a:hlinkClick r:id="rId32"/>
            <a:extLst>
              <a:ext uri="{FF2B5EF4-FFF2-40B4-BE49-F238E27FC236}">
                <a16:creationId xmlns:a16="http://schemas.microsoft.com/office/drawing/2014/main" id="{4C70C713-84E3-4A2E-9773-FD22A0102A9F}"/>
              </a:ext>
            </a:extLst>
          </p:cNvPr>
          <p:cNvPicPr>
            <a:picLocks noChangeAspect="1"/>
          </p:cNvPicPr>
          <p:nvPr/>
        </p:nvPicPr>
        <p:blipFill>
          <a:blip r:embed="rId33"/>
          <a:srcRect t="10447" b="10447"/>
          <a:stretch/>
        </p:blipFill>
        <p:spPr>
          <a:xfrm>
            <a:off x="6184377" y="1751723"/>
            <a:ext cx="1371600" cy="1085008"/>
          </a:xfrm>
          <a:prstGeom prst="rect">
            <a:avLst/>
          </a:prstGeom>
        </p:spPr>
      </p:pic>
      <p:pic>
        <p:nvPicPr>
          <p:cNvPr id="17" name="Picture 16">
            <a:hlinkClick r:id="rId34"/>
            <a:extLst>
              <a:ext uri="{FF2B5EF4-FFF2-40B4-BE49-F238E27FC236}">
                <a16:creationId xmlns:a16="http://schemas.microsoft.com/office/drawing/2014/main" id="{8F86B4E8-609E-46B6-83C3-89346ADE96F4}"/>
              </a:ext>
            </a:extLst>
          </p:cNvPr>
          <p:cNvPicPr>
            <a:picLocks noChangeAspect="1"/>
          </p:cNvPicPr>
          <p:nvPr/>
        </p:nvPicPr>
        <p:blipFill>
          <a:blip r:embed="rId35"/>
          <a:srcRect l="944" r="944"/>
          <a:stretch/>
        </p:blipFill>
        <p:spPr>
          <a:xfrm>
            <a:off x="4344108" y="1832893"/>
            <a:ext cx="1609344" cy="922669"/>
          </a:xfrm>
          <a:prstGeom prst="rect">
            <a:avLst/>
          </a:prstGeom>
        </p:spPr>
      </p:pic>
      <p:pic>
        <p:nvPicPr>
          <p:cNvPr id="22" name="Picture 21" descr="Davis Technical College's logo.">
            <a:hlinkClick r:id="rId36"/>
            <a:extLst>
              <a:ext uri="{FF2B5EF4-FFF2-40B4-BE49-F238E27FC236}">
                <a16:creationId xmlns:a16="http://schemas.microsoft.com/office/drawing/2014/main" id="{9967C05B-E931-467C-9BAC-ADDDD04F0AA9}"/>
              </a:ext>
            </a:extLst>
          </p:cNvPr>
          <p:cNvPicPr>
            <a:picLocks noChangeAspect="1"/>
          </p:cNvPicPr>
          <p:nvPr/>
        </p:nvPicPr>
        <p:blipFill>
          <a:blip r:embed="rId37"/>
          <a:stretch>
            <a:fillRect/>
          </a:stretch>
        </p:blipFill>
        <p:spPr>
          <a:xfrm>
            <a:off x="2792746" y="1837027"/>
            <a:ext cx="1320437" cy="914400"/>
          </a:xfrm>
          <a:prstGeom prst="rect">
            <a:avLst/>
          </a:prstGeom>
        </p:spPr>
      </p:pic>
      <p:pic>
        <p:nvPicPr>
          <p:cNvPr id="21" name="Picture 20" descr="Bridgerland Technical College's logo. ">
            <a:hlinkClick r:id="rId38"/>
            <a:extLst>
              <a:ext uri="{FF2B5EF4-FFF2-40B4-BE49-F238E27FC236}">
                <a16:creationId xmlns:a16="http://schemas.microsoft.com/office/drawing/2014/main" id="{50BA84B7-445D-48D8-8C5E-CDC64CAE836C}"/>
              </a:ext>
            </a:extLst>
          </p:cNvPr>
          <p:cNvPicPr>
            <a:picLocks noChangeAspect="1"/>
          </p:cNvPicPr>
          <p:nvPr/>
        </p:nvPicPr>
        <p:blipFill>
          <a:blip r:embed="rId39"/>
          <a:stretch>
            <a:fillRect/>
          </a:stretch>
        </p:blipFill>
        <p:spPr>
          <a:xfrm>
            <a:off x="550141" y="1922776"/>
            <a:ext cx="2011680" cy="742903"/>
          </a:xfrm>
          <a:prstGeom prst="rect">
            <a:avLst/>
          </a:prstGeom>
        </p:spPr>
      </p:pic>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Public Colleges and Universities</a:t>
            </a:r>
          </a:p>
        </p:txBody>
      </p:sp>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a:t>Institution Disability Resource Centers </a:t>
            </a:r>
            <a:endParaRPr lang="en-US" dirty="0">
              <a:solidFill>
                <a:srgbClr val="DC4405"/>
              </a:solidFill>
            </a:endParaRPr>
          </a:p>
        </p:txBody>
      </p:sp>
    </p:spTree>
    <p:extLst>
      <p:ext uri="{BB962C8B-B14F-4D97-AF65-F5344CB8AC3E}">
        <p14:creationId xmlns:p14="http://schemas.microsoft.com/office/powerpoint/2010/main" val="3018871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Arrow: Pentagon 61">
            <a:extLst>
              <a:ext uri="{FF2B5EF4-FFF2-40B4-BE49-F238E27FC236}">
                <a16:creationId xmlns:a16="http://schemas.microsoft.com/office/drawing/2014/main" id="{9FACF3B4-8C79-4FD9-8922-EE2A8AC285B0}"/>
              </a:ext>
              <a:ext uri="{C183D7F6-B498-43B3-948B-1728B52AA6E4}">
                <adec:decorative xmlns:adec="http://schemas.microsoft.com/office/drawing/2017/decorative" val="1"/>
              </a:ext>
            </a:extLst>
          </p:cNvPr>
          <p:cNvSpPr>
            <a:spLocks noChangeAspect="1"/>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Users">
            <a:extLst>
              <a:ext uri="{FF2B5EF4-FFF2-40B4-BE49-F238E27FC236}">
                <a16:creationId xmlns:a16="http://schemas.microsoft.com/office/drawing/2014/main" id="{7AD64F11-5D43-4A65-A8AC-152E0C77C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4" name="Content Placeholder 2">
            <a:extLst>
              <a:ext uri="{FF2B5EF4-FFF2-40B4-BE49-F238E27FC236}">
                <a16:creationId xmlns:a16="http://schemas.microsoft.com/office/drawing/2014/main" id="{EFC92672-96B1-4C80-BFB8-E562B2C17CB8}"/>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sp>
        <p:nvSpPr>
          <p:cNvPr id="53" name="Arrow: Pentagon 52">
            <a:extLst>
              <a:ext uri="{FF2B5EF4-FFF2-40B4-BE49-F238E27FC236}">
                <a16:creationId xmlns:a16="http://schemas.microsoft.com/office/drawing/2014/main" id="{E46DA56B-EBF8-4738-9E76-63A9E72F8218}"/>
              </a:ext>
              <a:ext uri="{C183D7F6-B498-43B3-948B-1728B52AA6E4}">
                <adec:decorative xmlns:adec="http://schemas.microsoft.com/office/drawing/2017/decorative" val="1"/>
              </a:ext>
            </a:extLst>
          </p:cNvPr>
          <p:cNvSpPr>
            <a:spLocks noChangeAspect="1"/>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Downward trend">
            <a:extLst>
              <a:ext uri="{FF2B5EF4-FFF2-40B4-BE49-F238E27FC236}">
                <a16:creationId xmlns:a16="http://schemas.microsoft.com/office/drawing/2014/main" id="{D3335413-E206-43E6-A588-0074171014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76" name="Content Placeholder 2">
            <a:extLst>
              <a:ext uri="{FF2B5EF4-FFF2-40B4-BE49-F238E27FC236}">
                <a16:creationId xmlns:a16="http://schemas.microsoft.com/office/drawing/2014/main" id="{3E63E1BD-4DDC-48BF-A5EF-04920035AE81}"/>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Find Creative Ways to Cut Costs</a:t>
            </a:r>
          </a:p>
        </p:txBody>
      </p:sp>
      <p:sp>
        <p:nvSpPr>
          <p:cNvPr id="60" name="Arrow: Pentagon 59">
            <a:extLst>
              <a:ext uri="{FF2B5EF4-FFF2-40B4-BE49-F238E27FC236}">
                <a16:creationId xmlns:a16="http://schemas.microsoft.com/office/drawing/2014/main" id="{30F10605-50D5-4A82-A1B6-B60D4FB837C9}"/>
              </a:ext>
              <a:ext uri="{C183D7F6-B498-43B3-948B-1728B52AA6E4}">
                <adec:decorative xmlns:adec="http://schemas.microsoft.com/office/drawing/2017/decorative" val="1"/>
              </a:ext>
            </a:extLst>
          </p:cNvPr>
          <p:cNvSpPr>
            <a:spLocks noChangeAspect="1"/>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Construction worker">
            <a:extLst>
              <a:ext uri="{FF2B5EF4-FFF2-40B4-BE49-F238E27FC236}">
                <a16:creationId xmlns:a16="http://schemas.microsoft.com/office/drawing/2014/main" id="{6AB938C8-4E3C-45DC-B15B-1002FC6A6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74" name="Content Placeholder 2">
            <a:extLst>
              <a:ext uri="{FF2B5EF4-FFF2-40B4-BE49-F238E27FC236}">
                <a16:creationId xmlns:a16="http://schemas.microsoft.com/office/drawing/2014/main" id="{943D892F-145D-44F9-9603-9265511FFBD2}"/>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66" name="Arrow: Pentagon 65">
            <a:extLst>
              <a:ext uri="{FF2B5EF4-FFF2-40B4-BE49-F238E27FC236}">
                <a16:creationId xmlns:a16="http://schemas.microsoft.com/office/drawing/2014/main" id="{A532BCF9-3887-47EA-9A71-5434B838FF68}"/>
              </a:ext>
              <a:ext uri="{C183D7F6-B498-43B3-948B-1728B52AA6E4}">
                <adec:decorative xmlns:adec="http://schemas.microsoft.com/office/drawing/2017/decorative" val="1"/>
              </a:ext>
            </a:extLst>
          </p:cNvPr>
          <p:cNvSpPr>
            <a:spLocks noChangeAspect="1"/>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Laptop">
            <a:extLst>
              <a:ext uri="{FF2B5EF4-FFF2-40B4-BE49-F238E27FC236}">
                <a16:creationId xmlns:a16="http://schemas.microsoft.com/office/drawing/2014/main" id="{22B33F02-9783-442D-AA59-EBA7CE9EC5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73" name="Content Placeholder 2">
            <a:extLst>
              <a:ext uri="{FF2B5EF4-FFF2-40B4-BE49-F238E27FC236}">
                <a16:creationId xmlns:a16="http://schemas.microsoft.com/office/drawing/2014/main" id="{0569D8E1-6241-4FDD-BA0D-EE9F3D0CA7BB}"/>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55" name="Arrow: Pentagon 54">
            <a:extLst>
              <a:ext uri="{FF2B5EF4-FFF2-40B4-BE49-F238E27FC236}">
                <a16:creationId xmlns:a16="http://schemas.microsoft.com/office/drawing/2014/main" id="{E28B5FA1-3DE1-4203-8A6D-FA480852446A}"/>
              </a:ext>
              <a:ext uri="{C183D7F6-B498-43B3-948B-1728B52AA6E4}">
                <adec:decorative xmlns:adec="http://schemas.microsoft.com/office/drawing/2017/decorative" val="1"/>
              </a:ext>
            </a:extLst>
          </p:cNvPr>
          <p:cNvSpPr>
            <a:spLocks noChangeAspect="1"/>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ocument">
            <a:extLst>
              <a:ext uri="{FF2B5EF4-FFF2-40B4-BE49-F238E27FC236}">
                <a16:creationId xmlns:a16="http://schemas.microsoft.com/office/drawing/2014/main" id="{0FEB3BA2-3290-470A-8DF1-99C601EAB1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72" name="Content Placeholder 2">
            <a:extLst>
              <a:ext uri="{FF2B5EF4-FFF2-40B4-BE49-F238E27FC236}">
                <a16:creationId xmlns:a16="http://schemas.microsoft.com/office/drawing/2014/main" id="{478A8B01-DD9F-47AE-8139-A7BBFF8CBB1A}"/>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28" name="Rectangle 27">
            <a:extLst>
              <a:ext uri="{FF2B5EF4-FFF2-40B4-BE49-F238E27FC236}">
                <a16:creationId xmlns:a16="http://schemas.microsoft.com/office/drawing/2014/main" id="{EF395A3A-1C05-47C5-A2DF-D1AE7049D80F}"/>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337F26C-0EF3-4B23-AF26-A7DD987393D4}"/>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17" name="Content Placeholder 16" descr="Confused person">
            <a:extLst>
              <a:ext uri="{FF2B5EF4-FFF2-40B4-BE49-F238E27FC236}">
                <a16:creationId xmlns:a16="http://schemas.microsoft.com/office/drawing/2014/main" id="{94F03681-327E-4A32-904A-8FCAEE92F521}"/>
              </a:ext>
            </a:extLst>
          </p:cNvPr>
          <p:cNvPicPr>
            <a:picLocks noGrp="1" noChangeAspect="1"/>
          </p:cNvPicPr>
          <p:nvPr>
            <p:ph idx="1"/>
          </p:nvPr>
        </p:nvPicPr>
        <p:blipFill>
          <a:blip r:embed="rId13">
            <a:extLst>
              <a:ext uri="{96DAC541-7B7A-43D3-8B79-37D633B846F1}">
                <asvg:svgBlip xmlns:asvg="http://schemas.microsoft.com/office/drawing/2016/SVG/main" r:embed="rId14"/>
              </a:ext>
            </a:extLst>
          </a:blip>
          <a:stretch>
            <a:fillRect/>
          </a:stretch>
        </p:blipFill>
        <p:spPr>
          <a:xfrm>
            <a:off x="643224" y="2404660"/>
            <a:ext cx="3569087" cy="3569087"/>
          </a:xfrm>
        </p:spPr>
      </p:pic>
      <p:pic>
        <p:nvPicPr>
          <p:cNvPr id="4" name="Graphic 3" descr="Dollar">
            <a:extLst>
              <a:ext uri="{FF2B5EF4-FFF2-40B4-BE49-F238E27FC236}">
                <a16:creationId xmlns:a16="http://schemas.microsoft.com/office/drawing/2014/main" id="{45560632-27C4-43A8-91BE-2430E41FF6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B8DA3FDF-DB35-4B1D-BC11-2429D4A078E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3009" y="2814970"/>
            <a:ext cx="914400" cy="914400"/>
          </a:xfrm>
          <a:prstGeom prst="rect">
            <a:avLst/>
          </a:prstGeom>
        </p:spPr>
      </p:pic>
      <p:sp>
        <p:nvSpPr>
          <p:cNvPr id="2" name="Title 1">
            <a:extLst>
              <a:ext uri="{FF2B5EF4-FFF2-40B4-BE49-F238E27FC236}">
                <a16:creationId xmlns:a16="http://schemas.microsoft.com/office/drawing/2014/main" id="{FA5C4D38-819E-6C45-B379-958459FC1E46}"/>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413852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fltVal val="0"/>
                                          </p:val>
                                        </p:tav>
                                        <p:tav tm="100000">
                                          <p:val>
                                            <p:strVal val="#ppt_w"/>
                                          </p:val>
                                        </p:tav>
                                      </p:tavLst>
                                    </p:anim>
                                    <p:anim calcmode="lin" valueType="num">
                                      <p:cBhvr>
                                        <p:cTn id="8" dur="2000" fill="hold"/>
                                        <p:tgtEl>
                                          <p:spTgt spid="24"/>
                                        </p:tgtEl>
                                        <p:attrNameLst>
                                          <p:attrName>ppt_h</p:attrName>
                                        </p:attrNameLst>
                                      </p:cBhvr>
                                      <p:tavLst>
                                        <p:tav tm="0">
                                          <p:val>
                                            <p:fltVal val="0"/>
                                          </p:val>
                                        </p:tav>
                                        <p:tav tm="100000">
                                          <p:val>
                                            <p:strVal val="#ppt_h"/>
                                          </p:val>
                                        </p:tav>
                                      </p:tavLst>
                                    </p:anim>
                                    <p:animEffect transition="in" filter="fade">
                                      <p:cBhvr>
                                        <p:cTn id="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4400" dirty="0"/>
              <a:t>Questions?</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a:t>Contact Information</a:t>
            </a:r>
          </a:p>
        </p:txBody>
      </p:sp>
    </p:spTree>
    <p:extLst>
      <p:ext uri="{BB962C8B-B14F-4D97-AF65-F5344CB8AC3E}">
        <p14:creationId xmlns:p14="http://schemas.microsoft.com/office/powerpoint/2010/main" val="3345500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47A9050-D8F6-4F2D-9843-0900CD097D95}"/>
              </a:ext>
            </a:extLst>
          </p:cNvPr>
          <p:cNvSpPr>
            <a:spLocks noGrp="1"/>
          </p:cNvSpPr>
          <p:nvPr>
            <p:ph type="title"/>
          </p:nvPr>
        </p:nvSpPr>
        <p:spPr/>
        <p:txBody>
          <a:bodyPr/>
          <a:lstStyle/>
          <a:p>
            <a:endParaRPr lang="en-US"/>
          </a:p>
        </p:txBody>
      </p:sp>
      <p:sp>
        <p:nvSpPr>
          <p:cNvPr id="3" name="Content Placeholder 2" hidden="1">
            <a:extLst>
              <a:ext uri="{FF2B5EF4-FFF2-40B4-BE49-F238E27FC236}">
                <a16:creationId xmlns:a16="http://schemas.microsoft.com/office/drawing/2014/main" id="{CF98D156-C33A-4126-AC31-4721BFB94E82}"/>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C21CA6D9-0DC0-4924-A65E-4344F7AB8070}"/>
              </a:ext>
            </a:extLst>
          </p:cNvPr>
          <p:cNvPicPr>
            <a:picLocks noChangeAspect="1"/>
          </p:cNvPicPr>
          <p:nvPr/>
        </p:nvPicPr>
        <p:blipFill>
          <a:blip r:embed="rId3"/>
          <a:stretch>
            <a:fillRect/>
          </a:stretch>
        </p:blipFill>
        <p:spPr>
          <a:xfrm>
            <a:off x="1770018" y="0"/>
            <a:ext cx="8651964" cy="6695440"/>
          </a:xfrm>
          <a:prstGeom prst="rect">
            <a:avLst/>
          </a:prstGeom>
        </p:spPr>
      </p:pic>
    </p:spTree>
    <p:extLst>
      <p:ext uri="{BB962C8B-B14F-4D97-AF65-F5344CB8AC3E}">
        <p14:creationId xmlns:p14="http://schemas.microsoft.com/office/powerpoint/2010/main" val="406337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D1A478F4-A6D1-469F-B4C6-42FD4B3350A7}"/>
              </a:ext>
            </a:extLst>
          </p:cNvPr>
          <p:cNvPicPr>
            <a:picLocks noChangeAspect="1"/>
          </p:cNvPicPr>
          <p:nvPr/>
        </p:nvPicPr>
        <p:blipFill>
          <a:blip r:embed="rId3"/>
          <a:stretch>
            <a:fillRect/>
          </a:stretch>
        </p:blipFill>
        <p:spPr>
          <a:xfrm>
            <a:off x="1746831" y="0"/>
            <a:ext cx="8698338" cy="6677312"/>
          </a:xfrm>
          <a:prstGeom prst="rect">
            <a:avLst/>
          </a:prstGeom>
        </p:spPr>
      </p:pic>
    </p:spTree>
    <p:extLst>
      <p:ext uri="{BB962C8B-B14F-4D97-AF65-F5344CB8AC3E}">
        <p14:creationId xmlns:p14="http://schemas.microsoft.com/office/powerpoint/2010/main" val="135232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F5AA4A2F-025B-4231-9299-600463E8EABD}"/>
              </a:ext>
              <a:ext uri="{C183D7F6-B498-43B3-948B-1728B52AA6E4}">
                <adec:decorative xmlns:adec="http://schemas.microsoft.com/office/drawing/2017/decorative" val="1"/>
              </a:ext>
            </a:extLst>
          </p:cNvPr>
          <p:cNvSpPr>
            <a:spLocks noChangeAspect="1"/>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s">
            <a:extLst>
              <a:ext uri="{FF2B5EF4-FFF2-40B4-BE49-F238E27FC236}">
                <a16:creationId xmlns:a16="http://schemas.microsoft.com/office/drawing/2014/main" id="{71E9EE8C-3343-4295-925E-F248A41D46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5" name="Content Placeholder 2">
            <a:extLst>
              <a:ext uri="{FF2B5EF4-FFF2-40B4-BE49-F238E27FC236}">
                <a16:creationId xmlns:a16="http://schemas.microsoft.com/office/drawing/2014/main" id="{FF89B69C-B2F2-4666-B750-4839C8C96420}"/>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sp>
        <p:nvSpPr>
          <p:cNvPr id="8" name="Arrow: Pentagon 7">
            <a:extLst>
              <a:ext uri="{FF2B5EF4-FFF2-40B4-BE49-F238E27FC236}">
                <a16:creationId xmlns:a16="http://schemas.microsoft.com/office/drawing/2014/main" id="{6F5715B9-B0D7-4B2A-9F91-A6864BC35290}"/>
              </a:ext>
              <a:ext uri="{C183D7F6-B498-43B3-948B-1728B52AA6E4}">
                <adec:decorative xmlns:adec="http://schemas.microsoft.com/office/drawing/2017/decorative" val="1"/>
              </a:ext>
            </a:extLst>
          </p:cNvPr>
          <p:cNvSpPr>
            <a:spLocks noChangeAspect="1"/>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Downward trend">
            <a:extLst>
              <a:ext uri="{FF2B5EF4-FFF2-40B4-BE49-F238E27FC236}">
                <a16:creationId xmlns:a16="http://schemas.microsoft.com/office/drawing/2014/main" id="{01F36070-CF82-47A0-A91A-614C059822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20" name="Content Placeholder 2">
            <a:extLst>
              <a:ext uri="{FF2B5EF4-FFF2-40B4-BE49-F238E27FC236}">
                <a16:creationId xmlns:a16="http://schemas.microsoft.com/office/drawing/2014/main" id="{D3581842-2F4D-4AB9-AE15-A467BDF8446F}"/>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Find Creative Ways to Cut Costs</a:t>
            </a:r>
          </a:p>
        </p:txBody>
      </p:sp>
      <p:sp>
        <p:nvSpPr>
          <p:cNvPr id="6" name="Arrow: Pentagon 5">
            <a:extLst>
              <a:ext uri="{FF2B5EF4-FFF2-40B4-BE49-F238E27FC236}">
                <a16:creationId xmlns:a16="http://schemas.microsoft.com/office/drawing/2014/main" id="{DD900A17-A7C3-4935-A37D-A20AC72553B6}"/>
              </a:ext>
              <a:ext uri="{C183D7F6-B498-43B3-948B-1728B52AA6E4}">
                <adec:decorative xmlns:adec="http://schemas.microsoft.com/office/drawing/2017/decorative" val="1"/>
              </a:ext>
            </a:extLst>
          </p:cNvPr>
          <p:cNvSpPr>
            <a:spLocks noChangeAspect="1"/>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onstruction worker">
            <a:extLst>
              <a:ext uri="{FF2B5EF4-FFF2-40B4-BE49-F238E27FC236}">
                <a16:creationId xmlns:a16="http://schemas.microsoft.com/office/drawing/2014/main" id="{DCDE4656-C309-44FC-9034-F08474A68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18" name="Content Placeholder 2">
            <a:extLst>
              <a:ext uri="{FF2B5EF4-FFF2-40B4-BE49-F238E27FC236}">
                <a16:creationId xmlns:a16="http://schemas.microsoft.com/office/drawing/2014/main" id="{F5AA9F91-E5F8-48B1-B077-ECCD7B3A2FB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23" name="Arrow: Pentagon 22">
            <a:extLst>
              <a:ext uri="{FF2B5EF4-FFF2-40B4-BE49-F238E27FC236}">
                <a16:creationId xmlns:a16="http://schemas.microsoft.com/office/drawing/2014/main" id="{FAE520D2-93B6-4334-B0F7-E559ABEB849F}"/>
              </a:ext>
              <a:ext uri="{C183D7F6-B498-43B3-948B-1728B52AA6E4}">
                <adec:decorative xmlns:adec="http://schemas.microsoft.com/office/drawing/2017/decorative" val="1"/>
              </a:ext>
            </a:extLst>
          </p:cNvPr>
          <p:cNvSpPr>
            <a:spLocks noChangeAspect="1"/>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Laptop">
            <a:extLst>
              <a:ext uri="{FF2B5EF4-FFF2-40B4-BE49-F238E27FC236}">
                <a16:creationId xmlns:a16="http://schemas.microsoft.com/office/drawing/2014/main" id="{76B25A0D-E283-463E-ADC4-1A174AC09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17" name="Content Placeholder 2">
            <a:extLst>
              <a:ext uri="{FF2B5EF4-FFF2-40B4-BE49-F238E27FC236}">
                <a16:creationId xmlns:a16="http://schemas.microsoft.com/office/drawing/2014/main" id="{B4103993-7799-45A4-975E-7AAE9116AD7C}"/>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10" name="Arrow: Pentagon 9">
            <a:extLst>
              <a:ext uri="{FF2B5EF4-FFF2-40B4-BE49-F238E27FC236}">
                <a16:creationId xmlns:a16="http://schemas.microsoft.com/office/drawing/2014/main" id="{E19023D5-7CB1-452A-93D0-09B07458EE1E}"/>
              </a:ext>
              <a:ext uri="{C183D7F6-B498-43B3-948B-1728B52AA6E4}">
                <adec:decorative xmlns:adec="http://schemas.microsoft.com/office/drawing/2017/decorative" val="1"/>
              </a:ext>
            </a:extLst>
          </p:cNvPr>
          <p:cNvSpPr>
            <a:spLocks noChangeAspect="1"/>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ocument">
            <a:extLst>
              <a:ext uri="{FF2B5EF4-FFF2-40B4-BE49-F238E27FC236}">
                <a16:creationId xmlns:a16="http://schemas.microsoft.com/office/drawing/2014/main" id="{2D13C738-3456-444D-BB78-1F0A7D59E9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22" name="Content Placeholder 2">
            <a:extLst>
              <a:ext uri="{FF2B5EF4-FFF2-40B4-BE49-F238E27FC236}">
                <a16:creationId xmlns:a16="http://schemas.microsoft.com/office/drawing/2014/main" id="{E82DF979-7AA7-4D5D-941F-55C21EB17F2C}"/>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21" name="Rectangle 20">
            <a:extLst>
              <a:ext uri="{FF2B5EF4-FFF2-40B4-BE49-F238E27FC236}">
                <a16:creationId xmlns:a16="http://schemas.microsoft.com/office/drawing/2014/main" id="{54FD7ACB-AEB2-451A-9137-30D08163D034}"/>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B63D2AA4-4CF8-4FAE-B464-DD474F13BEB0}"/>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14" name="Graphic 13" descr="Dollar">
            <a:extLst>
              <a:ext uri="{FF2B5EF4-FFF2-40B4-BE49-F238E27FC236}">
                <a16:creationId xmlns:a16="http://schemas.microsoft.com/office/drawing/2014/main" id="{934549D2-7E75-48EA-9397-8A31F1B93A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15" name="Graphic 14" descr="Graduation cap">
            <a:extLst>
              <a:ext uri="{FF2B5EF4-FFF2-40B4-BE49-F238E27FC236}">
                <a16:creationId xmlns:a16="http://schemas.microsoft.com/office/drawing/2014/main" id="{75FB81ED-EB40-4029-84E8-61FF25DE40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pic>
        <p:nvPicPr>
          <p:cNvPr id="13" name="Content Placeholder 16" descr="Confused person">
            <a:extLst>
              <a:ext uri="{FF2B5EF4-FFF2-40B4-BE49-F238E27FC236}">
                <a16:creationId xmlns:a16="http://schemas.microsoft.com/office/drawing/2014/main" id="{617982B4-3805-4269-8297-D17954A50E90}"/>
              </a:ext>
            </a:extLst>
          </p:cNvPr>
          <p:cNvPicPr>
            <a:picLocks noGrp="1" noChangeAspect="1"/>
          </p:cNvPicPr>
          <p:nvPr>
            <p:ph idx="1"/>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p:spPr>
      </p:pic>
      <p:sp>
        <p:nvSpPr>
          <p:cNvPr id="12" name="Title 1">
            <a:extLst>
              <a:ext uri="{FF2B5EF4-FFF2-40B4-BE49-F238E27FC236}">
                <a16:creationId xmlns:a16="http://schemas.microsoft.com/office/drawing/2014/main" id="{2CA91424-A6CA-45A0-8CE0-6AAC3C92087E}"/>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1676743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r>
              <a:rPr lang="en-US" sz="6000" dirty="0">
                <a:solidFill>
                  <a:schemeClr val="bg1"/>
                </a:solidFill>
              </a:rPr>
              <a:t>Deferment</a:t>
            </a:r>
          </a:p>
        </p:txBody>
      </p:sp>
    </p:spTree>
    <p:extLst>
      <p:ext uri="{BB962C8B-B14F-4D97-AF65-F5344CB8AC3E}">
        <p14:creationId xmlns:p14="http://schemas.microsoft.com/office/powerpoint/2010/main" val="260038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 person holding a globe.">
            <a:extLst>
              <a:ext uri="{FF2B5EF4-FFF2-40B4-BE49-F238E27FC236}">
                <a16:creationId xmlns:a16="http://schemas.microsoft.com/office/drawing/2014/main" id="{584A2B20-4884-4F9B-A877-9FEDE5B0F303}"/>
              </a:ext>
            </a:extLst>
          </p:cNvPr>
          <p:cNvPicPr>
            <a:picLocks noChangeAspect="1"/>
          </p:cNvPicPr>
          <p:nvPr/>
        </p:nvPicPr>
        <p:blipFill>
          <a:blip r:embed="rId3"/>
          <a:stretch>
            <a:fillRect/>
          </a:stretch>
        </p:blipFill>
        <p:spPr>
          <a:xfrm>
            <a:off x="6669944" y="1681019"/>
            <a:ext cx="5236980" cy="3495963"/>
          </a:xfrm>
          <a:prstGeom prst="rect">
            <a:avLst/>
          </a:prstGeom>
        </p:spPr>
      </p:pic>
      <p:sp>
        <p:nvSpPr>
          <p:cNvPr id="6" name="Content Placeholder 2">
            <a:extLst>
              <a:ext uri="{FF2B5EF4-FFF2-40B4-BE49-F238E27FC236}">
                <a16:creationId xmlns:a16="http://schemas.microsoft.com/office/drawing/2014/main" id="{5462214C-375C-45FE-8D4B-4DF7B7A7FE15}"/>
              </a:ext>
            </a:extLst>
          </p:cNvPr>
          <p:cNvSpPr>
            <a:spLocks noGrp="1"/>
          </p:cNvSpPr>
          <p:nvPr>
            <p:ph sz="half" idx="1"/>
          </p:nvPr>
        </p:nvSpPr>
        <p:spPr>
          <a:xfrm>
            <a:off x="838200" y="1473200"/>
            <a:ext cx="5521960" cy="5222240"/>
          </a:xfrm>
        </p:spPr>
        <p:txBody>
          <a:bodyPr>
            <a:normAutofit fontScale="85000" lnSpcReduction="10000"/>
          </a:bodyPr>
          <a:lstStyle/>
          <a:p>
            <a:pPr marL="0" indent="0">
              <a:buNone/>
            </a:pPr>
            <a:r>
              <a:rPr lang="en-US" sz="2600" dirty="0"/>
              <a:t>The option to postpone or delay college enrollment and scholarships for a period of time</a:t>
            </a:r>
          </a:p>
          <a:p>
            <a:r>
              <a:rPr lang="en-US" sz="2400" dirty="0"/>
              <a:t>What reasons do students have to defer college?</a:t>
            </a:r>
          </a:p>
          <a:p>
            <a:pPr lvl="1"/>
            <a:r>
              <a:rPr lang="en-US" sz="2000" dirty="0"/>
              <a:t>Military service</a:t>
            </a:r>
          </a:p>
          <a:p>
            <a:pPr lvl="1"/>
            <a:r>
              <a:rPr lang="en-US" sz="2000" dirty="0"/>
              <a:t>Religious services</a:t>
            </a:r>
          </a:p>
          <a:p>
            <a:pPr lvl="1"/>
            <a:r>
              <a:rPr lang="en-US" sz="2000" dirty="0"/>
              <a:t>Humanitarian service</a:t>
            </a:r>
          </a:p>
          <a:p>
            <a:pPr lvl="1"/>
            <a:r>
              <a:rPr lang="en-US" sz="2000" dirty="0"/>
              <a:t>Personal circumstances such as illness, family responsibilities, or financial constraints</a:t>
            </a:r>
          </a:p>
          <a:p>
            <a:pPr lvl="1"/>
            <a:r>
              <a:rPr lang="en-US" sz="2000" dirty="0"/>
              <a:t>Research, internships, or other educational experiences</a:t>
            </a:r>
          </a:p>
          <a:p>
            <a:r>
              <a:rPr lang="en-US" sz="2400" dirty="0"/>
              <a:t>Some reasons for deferment may not be eligible depending on the college. Contact the college for eligible reasons to defer attendance.</a:t>
            </a:r>
          </a:p>
          <a:p>
            <a:pPr lvl="1"/>
            <a:endParaRPr lang="en-US" sz="2000" dirty="0"/>
          </a:p>
          <a:p>
            <a:pPr lvl="0"/>
            <a:r>
              <a:rPr lang="en-US" sz="2400" b="1" dirty="0">
                <a:solidFill>
                  <a:prstClr val="black"/>
                </a:solidFill>
              </a:rPr>
              <a:t>Make sure to inform the college or university about plans to defer admission and scholarships</a:t>
            </a:r>
            <a:endParaRPr lang="en-US" sz="2400" dirty="0"/>
          </a:p>
          <a:p>
            <a:endParaRPr lang="en-US" sz="2400" dirty="0"/>
          </a:p>
          <a:p>
            <a:endParaRPr lang="en-US" dirty="0"/>
          </a:p>
          <a:p>
            <a:endParaRPr lang="en-US" dirty="0"/>
          </a:p>
          <a:p>
            <a:endParaRPr lang="en-US" dirty="0"/>
          </a:p>
          <a:p>
            <a:endParaRPr lang="en-US" dirty="0"/>
          </a:p>
        </p:txBody>
      </p:sp>
      <p:sp>
        <p:nvSpPr>
          <p:cNvPr id="5" name="Title 1">
            <a:extLst>
              <a:ext uri="{FF2B5EF4-FFF2-40B4-BE49-F238E27FC236}">
                <a16:creationId xmlns:a16="http://schemas.microsoft.com/office/drawing/2014/main" id="{AD5D5BB3-0D00-4D8B-84E0-902E65190D54}"/>
              </a:ext>
            </a:extLst>
          </p:cNvPr>
          <p:cNvSpPr>
            <a:spLocks noGrp="1"/>
          </p:cNvSpPr>
          <p:nvPr>
            <p:ph type="title"/>
          </p:nvPr>
        </p:nvSpPr>
        <p:spPr>
          <a:xfrm>
            <a:off x="838200" y="365125"/>
            <a:ext cx="10515600" cy="1108075"/>
          </a:xfrm>
        </p:spPr>
        <p:txBody>
          <a:bodyPr>
            <a:normAutofit/>
          </a:bodyPr>
          <a:lstStyle/>
          <a:p>
            <a:r>
              <a:rPr lang="en-US" sz="4400" dirty="0">
                <a:solidFill>
                  <a:srgbClr val="DC4405"/>
                </a:solidFill>
              </a:rPr>
              <a:t>Deferment</a:t>
            </a:r>
          </a:p>
        </p:txBody>
      </p:sp>
    </p:spTree>
    <p:extLst>
      <p:ext uri="{BB962C8B-B14F-4D97-AF65-F5344CB8AC3E}">
        <p14:creationId xmlns:p14="http://schemas.microsoft.com/office/powerpoint/2010/main" val="587864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BEA4324A-7A87-42FB-A821-4FDE7BAE018B}"/>
              </a:ext>
            </a:extLst>
          </p:cNvPr>
          <p:cNvSpPr txBox="1">
            <a:spLocks/>
          </p:cNvSpPr>
          <p:nvPr/>
        </p:nvSpPr>
        <p:spPr>
          <a:xfrm>
            <a:off x="6172200" y="751840"/>
            <a:ext cx="5638800" cy="59436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Most colleges require that students apply, be admitted, and be accepted before they can defer. In short, students usually have to decide on a college before being able to defer attendance.</a:t>
            </a:r>
          </a:p>
          <a:p>
            <a:endParaRPr lang="en-US" sz="2400" dirty="0"/>
          </a:p>
          <a:p>
            <a:r>
              <a:rPr lang="en-US" sz="2400" dirty="0"/>
              <a:t>Federal financial aid such as grants, work-study, and student loans CANNOT be deferred.</a:t>
            </a:r>
          </a:p>
          <a:p>
            <a:r>
              <a:rPr lang="en-US" sz="2400" dirty="0"/>
              <a:t>However, we recommend that students still complete the FAFSA and apply for scholarships. </a:t>
            </a:r>
          </a:p>
          <a:p>
            <a:r>
              <a:rPr lang="en-US" sz="2400" dirty="0"/>
              <a:t>Why?</a:t>
            </a:r>
          </a:p>
          <a:p>
            <a:pPr marL="742950" lvl="1" indent="-285750">
              <a:buFont typeface="Arial" panose="020B0604020202020204" pitchFamily="34" charset="0"/>
              <a:buChar char="•"/>
            </a:pPr>
            <a:r>
              <a:rPr lang="en-US" sz="1800" dirty="0"/>
              <a:t>Backup plan</a:t>
            </a:r>
          </a:p>
          <a:p>
            <a:pPr marL="742950" lvl="1" indent="-285750">
              <a:buFont typeface="Arial" panose="020B0604020202020204" pitchFamily="34" charset="0"/>
              <a:buChar char="•"/>
            </a:pPr>
            <a:r>
              <a:rPr lang="en-US" sz="1800" dirty="0"/>
              <a:t>Some deferrable scholarships require FAFSA completion, such as the Opportunity Scholarship</a:t>
            </a:r>
          </a:p>
          <a:p>
            <a:pPr marL="742950" lvl="1" indent="-285750">
              <a:buFont typeface="Arial" panose="020B0604020202020204" pitchFamily="34" charset="0"/>
              <a:buChar char="•"/>
            </a:pPr>
            <a:r>
              <a:rPr lang="en-US" sz="1800" dirty="0"/>
              <a:t>The form auto-fills information the next time, making it easier to complete upon return</a:t>
            </a:r>
          </a:p>
          <a:p>
            <a:pPr marL="742950" lvl="1" indent="-285750">
              <a:buFont typeface="Arial" panose="020B0604020202020204" pitchFamily="34" charset="0"/>
              <a:buChar char="•"/>
            </a:pPr>
            <a:r>
              <a:rPr lang="en-US" sz="1800" dirty="0"/>
              <a:t>More resources and assistance are available while students are still in high school. So, learning and understanding how to apply to college and file the FAFSA are skills students can rely on later when they return to college after</a:t>
            </a:r>
          </a:p>
        </p:txBody>
      </p:sp>
      <p:sp>
        <p:nvSpPr>
          <p:cNvPr id="24" name="Content Placeholder 3">
            <a:extLst>
              <a:ext uri="{FF2B5EF4-FFF2-40B4-BE49-F238E27FC236}">
                <a16:creationId xmlns:a16="http://schemas.microsoft.com/office/drawing/2014/main" id="{3FDFB24A-BD9F-4A29-870C-8ED6E60B50BD}"/>
              </a:ext>
            </a:extLst>
          </p:cNvPr>
          <p:cNvSpPr txBox="1">
            <a:spLocks/>
          </p:cNvSpPr>
          <p:nvPr/>
        </p:nvSpPr>
        <p:spPr>
          <a:xfrm>
            <a:off x="802639" y="5350677"/>
            <a:ext cx="5217161" cy="1171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t>*Each college has different policies and procedures. The examples above may not be or could be deferred depending on the institution. </a:t>
            </a:r>
          </a:p>
        </p:txBody>
      </p:sp>
      <p:sp>
        <p:nvSpPr>
          <p:cNvPr id="20" name="Rectangle 19">
            <a:extLst>
              <a:ext uri="{FF2B5EF4-FFF2-40B4-BE49-F238E27FC236}">
                <a16:creationId xmlns:a16="http://schemas.microsoft.com/office/drawing/2014/main" id="{48F599A3-5327-400D-8D04-4983FAD24929}"/>
              </a:ext>
            </a:extLst>
          </p:cNvPr>
          <p:cNvSpPr/>
          <p:nvPr/>
        </p:nvSpPr>
        <p:spPr>
          <a:xfrm>
            <a:off x="3229647" y="3119272"/>
            <a:ext cx="2340864" cy="1429868"/>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Admissions</a:t>
            </a:r>
          </a:p>
          <a:p>
            <a:pPr marL="285750" indent="-285750">
              <a:buFont typeface="Arial" panose="020B0604020202020204" pitchFamily="34" charset="0"/>
              <a:buChar char="•"/>
            </a:pPr>
            <a:r>
              <a:rPr lang="en-US" dirty="0">
                <a:solidFill>
                  <a:schemeClr val="tx1"/>
                </a:solidFill>
              </a:rPr>
              <a:t>Federal aid</a:t>
            </a:r>
          </a:p>
          <a:p>
            <a:pPr marL="285750" indent="-285750">
              <a:buFont typeface="Arial" panose="020B0604020202020204" pitchFamily="34" charset="0"/>
              <a:buChar char="•"/>
            </a:pPr>
            <a:r>
              <a:rPr lang="en-US" dirty="0">
                <a:solidFill>
                  <a:schemeClr val="tx1"/>
                </a:solidFill>
              </a:rPr>
              <a:t>Deadlines for aid or scholarships</a:t>
            </a:r>
          </a:p>
          <a:p>
            <a:pPr marL="285750" indent="-285750">
              <a:buFont typeface="Arial" panose="020B0604020202020204" pitchFamily="34" charset="0"/>
              <a:buChar char="•"/>
            </a:pPr>
            <a:endParaRPr lang="en-US" dirty="0">
              <a:solidFill>
                <a:schemeClr val="tx1"/>
              </a:solidFill>
            </a:endParaRPr>
          </a:p>
        </p:txBody>
      </p:sp>
      <p:sp>
        <p:nvSpPr>
          <p:cNvPr id="21" name="Rectangle 20">
            <a:extLst>
              <a:ext uri="{FF2B5EF4-FFF2-40B4-BE49-F238E27FC236}">
                <a16:creationId xmlns:a16="http://schemas.microsoft.com/office/drawing/2014/main" id="{5BE84189-8D85-4396-B148-0223C12E258B}"/>
              </a:ext>
            </a:extLst>
          </p:cNvPr>
          <p:cNvSpPr/>
          <p:nvPr/>
        </p:nvSpPr>
        <p:spPr>
          <a:xfrm>
            <a:off x="3229647" y="1857877"/>
            <a:ext cx="2340864" cy="1171252"/>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CANNOT be deferred?</a:t>
            </a:r>
          </a:p>
        </p:txBody>
      </p:sp>
      <p:sp>
        <p:nvSpPr>
          <p:cNvPr id="23" name="Rectangle 22">
            <a:extLst>
              <a:ext uri="{FF2B5EF4-FFF2-40B4-BE49-F238E27FC236}">
                <a16:creationId xmlns:a16="http://schemas.microsoft.com/office/drawing/2014/main" id="{4893BBD5-08CC-43AD-8166-86CE055E867E}"/>
              </a:ext>
            </a:extLst>
          </p:cNvPr>
          <p:cNvSpPr/>
          <p:nvPr/>
        </p:nvSpPr>
        <p:spPr>
          <a:xfrm>
            <a:off x="802641" y="3119272"/>
            <a:ext cx="2342312" cy="1429868"/>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Enrollment</a:t>
            </a:r>
          </a:p>
          <a:p>
            <a:pPr marL="285750" indent="-285750">
              <a:buFont typeface="Arial" panose="020B0604020202020204" pitchFamily="34" charset="0"/>
              <a:buChar char="•"/>
            </a:pPr>
            <a:r>
              <a:rPr lang="en-US" dirty="0">
                <a:solidFill>
                  <a:schemeClr val="tx1"/>
                </a:solidFill>
              </a:rPr>
              <a:t>Scholarships </a:t>
            </a:r>
          </a:p>
          <a:p>
            <a:pPr marL="285750" indent="-285750">
              <a:buFont typeface="Arial" panose="020B0604020202020204" pitchFamily="34" charset="0"/>
              <a:buChar char="•"/>
            </a:pPr>
            <a:r>
              <a:rPr lang="en-US" dirty="0">
                <a:solidFill>
                  <a:schemeClr val="tx1"/>
                </a:solidFill>
              </a:rPr>
              <a:t>Housing</a:t>
            </a:r>
          </a:p>
          <a:p>
            <a:pPr marL="285750" indent="-285750">
              <a:buFont typeface="Arial" panose="020B0604020202020204" pitchFamily="34" charset="0"/>
              <a:buChar char="•"/>
            </a:pPr>
            <a:endParaRPr lang="en-US" dirty="0">
              <a:solidFill>
                <a:schemeClr val="tx1"/>
              </a:solidFill>
            </a:endParaRPr>
          </a:p>
        </p:txBody>
      </p:sp>
      <p:sp>
        <p:nvSpPr>
          <p:cNvPr id="22" name="Rectangle 21">
            <a:extLst>
              <a:ext uri="{FF2B5EF4-FFF2-40B4-BE49-F238E27FC236}">
                <a16:creationId xmlns:a16="http://schemas.microsoft.com/office/drawing/2014/main" id="{113A9DD0-E3B4-4DDF-A485-BCD4EEE8488E}"/>
              </a:ext>
            </a:extLst>
          </p:cNvPr>
          <p:cNvSpPr/>
          <p:nvPr/>
        </p:nvSpPr>
        <p:spPr>
          <a:xfrm>
            <a:off x="802641" y="1857876"/>
            <a:ext cx="2342312" cy="1171251"/>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be deferred?</a:t>
            </a:r>
          </a:p>
        </p:txBody>
      </p:sp>
      <p:sp>
        <p:nvSpPr>
          <p:cNvPr id="18" name="Title 1">
            <a:extLst>
              <a:ext uri="{FF2B5EF4-FFF2-40B4-BE49-F238E27FC236}">
                <a16:creationId xmlns:a16="http://schemas.microsoft.com/office/drawing/2014/main" id="{65657359-4151-4BB9-98EE-E10586660B56}"/>
              </a:ext>
            </a:extLst>
          </p:cNvPr>
          <p:cNvSpPr>
            <a:spLocks noGrp="1"/>
          </p:cNvSpPr>
          <p:nvPr>
            <p:ph type="title"/>
          </p:nvPr>
        </p:nvSpPr>
        <p:spPr>
          <a:xfrm>
            <a:off x="802640" y="365125"/>
            <a:ext cx="10551160" cy="1325563"/>
          </a:xfrm>
        </p:spPr>
        <p:txBody>
          <a:bodyPr anchor="ctr">
            <a:normAutofit/>
          </a:bodyPr>
          <a:lstStyle/>
          <a:p>
            <a:r>
              <a:rPr lang="en-US" sz="4400" dirty="0">
                <a:solidFill>
                  <a:srgbClr val="DC4405"/>
                </a:solidFill>
              </a:rPr>
              <a:t>Deferment</a:t>
            </a:r>
          </a:p>
        </p:txBody>
      </p:sp>
    </p:spTree>
    <p:extLst>
      <p:ext uri="{BB962C8B-B14F-4D97-AF65-F5344CB8AC3E}">
        <p14:creationId xmlns:p14="http://schemas.microsoft.com/office/powerpoint/2010/main" val="400131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n-US" sz="6000" dirty="0" err="1">
                <a:solidFill>
                  <a:schemeClr val="bg1"/>
                </a:solidFill>
              </a:rPr>
              <a:t>DREAMers</a:t>
            </a:r>
            <a:r>
              <a:rPr lang="en-US" sz="6000" dirty="0">
                <a:solidFill>
                  <a:schemeClr val="bg1"/>
                </a:solidFill>
              </a:rPr>
              <a:t>, Immigrants, and International Students</a:t>
            </a:r>
          </a:p>
        </p:txBody>
      </p:sp>
    </p:spTree>
    <p:extLst>
      <p:ext uri="{BB962C8B-B14F-4D97-AF65-F5344CB8AC3E}">
        <p14:creationId xmlns:p14="http://schemas.microsoft.com/office/powerpoint/2010/main" val="3390604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34970</TotalTime>
  <Words>1749</Words>
  <Application>Microsoft Office PowerPoint</Application>
  <PresentationFormat>Widescreen</PresentationFormat>
  <Paragraphs>183</Paragraphs>
  <Slides>24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Lato</vt:lpstr>
      <vt:lpstr>Roboto</vt:lpstr>
      <vt:lpstr>Office Theme</vt:lpstr>
      <vt:lpstr>Individual Student Situations</vt:lpstr>
      <vt:lpstr>What is college?</vt:lpstr>
      <vt:lpstr>PowerPoint Presentation</vt:lpstr>
      <vt:lpstr>PowerPoint Presentation</vt:lpstr>
      <vt:lpstr>Paying For College Student Bundle</vt:lpstr>
      <vt:lpstr>Deferment</vt:lpstr>
      <vt:lpstr>Deferment</vt:lpstr>
      <vt:lpstr>Deferment</vt:lpstr>
      <vt:lpstr>DREAMers, Immigrants, and International Students</vt:lpstr>
      <vt:lpstr>FAFSA Citizenship Terminology</vt:lpstr>
      <vt:lpstr>FAFSA FAQs: Undocumented Parents</vt:lpstr>
      <vt:lpstr>FAFSA FAQs: Eligible Non-Citizens</vt:lpstr>
      <vt:lpstr>Scholarship Resources for Refugee and Asylee Students</vt:lpstr>
      <vt:lpstr>FAFSA FAQs: Ineligible Students</vt:lpstr>
      <vt:lpstr>Scholarship Lists and Databases for Ineligible Students</vt:lpstr>
      <vt:lpstr>Legislation</vt:lpstr>
      <vt:lpstr>FAFSA FAQs: International Students</vt:lpstr>
      <vt:lpstr>Institution International Student Services</vt:lpstr>
      <vt:lpstr>Students with Disabilities</vt:lpstr>
      <vt:lpstr>Modifications vs. Accommodations</vt:lpstr>
      <vt:lpstr>FERPA form - Student Information Release Form</vt:lpstr>
      <vt:lpstr>Institution Disability Resource Centers </vt:lpstr>
      <vt:lpstr>Paying For College Student Bundle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549</cp:revision>
  <dcterms:created xsi:type="dcterms:W3CDTF">2019-05-28T19:51:00Z</dcterms:created>
  <dcterms:modified xsi:type="dcterms:W3CDTF">2023-10-25T19:58:33Z</dcterms:modified>
</cp:coreProperties>
</file>