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9" r:id="rId2"/>
    <p:sldId id="257" r:id="rId3"/>
    <p:sldId id="258" r:id="rId4"/>
    <p:sldId id="259" r:id="rId5"/>
    <p:sldId id="260" r:id="rId6"/>
    <p:sldId id="298" r:id="rId7"/>
    <p:sldId id="300" r:id="rId8"/>
    <p:sldId id="301" r:id="rId9"/>
    <p:sldId id="302" r:id="rId10"/>
    <p:sldId id="332" r:id="rId11"/>
    <p:sldId id="333" r:id="rId12"/>
    <p:sldId id="334" r:id="rId13"/>
    <p:sldId id="329" r:id="rId14"/>
    <p:sldId id="330" r:id="rId15"/>
    <p:sldId id="327" r:id="rId16"/>
    <p:sldId id="3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78D14B-131A-6612-A39D-0AA12B5CBE73}" name="Tess Roundy" initials="TR" userId="AMkqV6Fk0X4X2/N2zUJVG+3SheLUIvYqXpW2L4d8j5I=" providerId="None"/>
  <p188:author id="{505A4DB5-041A-BAFB-B24C-E409A5CCF9CD}" name="Dyllen Cafferty" initials="DC" userId="S::u0725123@umail.utah.edu::0799802b-8af9-42ca-90f0-022c68e8dc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Bradley" initials="KB" lastIdx="3" clrIdx="0">
    <p:extLst>
      <p:ext uri="{19B8F6BF-5375-455C-9EA6-DF929625EA0E}">
        <p15:presenceInfo xmlns:p15="http://schemas.microsoft.com/office/powerpoint/2012/main" userId="S-1-5-21-1599696121-1964574698-334091239-716900" providerId="AD"/>
      </p:ext>
    </p:extLst>
  </p:cmAuthor>
  <p:cmAuthor id="2" name="Dyllen Cafferty" initials="DC" lastIdx="1" clrIdx="1">
    <p:extLst>
      <p:ext uri="{19B8F6BF-5375-455C-9EA6-DF929625EA0E}">
        <p15:presenceInfo xmlns:p15="http://schemas.microsoft.com/office/powerpoint/2012/main" userId="S-1-5-21-1599696121-1964574698-334091239-5940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66"/>
    <a:srgbClr val="00AFD7"/>
    <a:srgbClr val="DC4405"/>
    <a:srgbClr val="FFC845"/>
    <a:srgbClr val="40C1AC"/>
    <a:srgbClr val="304E93"/>
    <a:srgbClr val="33737F"/>
    <a:srgbClr val="323E48"/>
    <a:srgbClr val="97D700"/>
    <a:srgbClr val="00B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1" autoAdjust="0"/>
    <p:restoredTop sz="93901" autoAdjust="0"/>
  </p:normalViewPr>
  <p:slideViewPr>
    <p:cSldViewPr snapToGrid="0" snapToObjects="1">
      <p:cViewPr varScale="1">
        <p:scale>
          <a:sx n="74" d="100"/>
          <a:sy n="74" d="100"/>
        </p:scale>
        <p:origin x="1056" y="67"/>
      </p:cViewPr>
      <p:guideLst>
        <p:guide orient="horz" pos="2184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6" d="100"/>
        <a:sy n="106" d="100"/>
      </p:scale>
      <p:origin x="0" y="-16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0E59-0EF7-4CCA-A75E-F9F68C3EDF5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46A8B-EC22-4FFD-9931-176D6EEE4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22E7E-2F87-344B-B55C-96B6B82A6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5670" y="-1288071"/>
            <a:ext cx="14267669" cy="9511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255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6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1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9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DF196-9C85-F44A-A33C-1B7B60CAE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27355" y="-24176"/>
            <a:ext cx="13619356" cy="69633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057AD-A209-CA41-9582-4C9AF85751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976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8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8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4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90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9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267BE-47FE-E342-9271-B9A3A603B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FFC84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69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4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69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5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26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026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5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9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6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409C2-2859-DF45-82B5-4AE5FDBF8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694" y="-737170"/>
            <a:ext cx="12416930" cy="8277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71055" cy="4608871"/>
          </a:xfrm>
          <a:prstGeom prst="rect">
            <a:avLst/>
          </a:prstGeom>
          <a:solidFill>
            <a:srgbClr val="00AF6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37834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30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4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00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5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70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1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838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05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418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2ED81-1719-2E4C-967A-767F3E36F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930" y="-628650"/>
            <a:ext cx="12277859" cy="8172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14748" cy="4608871"/>
          </a:xfrm>
          <a:prstGeom prst="rect">
            <a:avLst/>
          </a:prstGeom>
          <a:solidFill>
            <a:srgbClr val="40C1A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CD07609A-7E67-0943-9C43-82FE70D084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3056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175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2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708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528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243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26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48C28-B6F6-1D42-983A-5347D0B34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24440" y="-1986793"/>
            <a:ext cx="16068991" cy="10695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24370" cy="4608871"/>
          </a:xfrm>
          <a:prstGeom prst="rect">
            <a:avLst/>
          </a:prstGeom>
          <a:solidFill>
            <a:srgbClr val="DC440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5A93A73-F132-F341-A3CF-635C6EF5E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8196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956DA-C110-114C-BC48-AE1D406B9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826" y="-720275"/>
            <a:ext cx="12329652" cy="82197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40645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7668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53789B-8E23-A04B-AF67-68DBEBE9D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8726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EDA164-53B5-D541-97CB-C4302E7AAB31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3A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40645" cy="460887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953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5B58A-99D0-9E46-9633-25816195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4746E-E9D0-1B42-9F87-01327BF8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75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59" r:id="rId4"/>
    <p:sldLayoutId id="2147483660" r:id="rId5"/>
    <p:sldLayoutId id="2147483658" r:id="rId6"/>
    <p:sldLayoutId id="2147483662" r:id="rId7"/>
    <p:sldLayoutId id="2147483664" r:id="rId8"/>
    <p:sldLayoutId id="2147483665" r:id="rId9"/>
    <p:sldLayoutId id="2147483650" r:id="rId10"/>
    <p:sldLayoutId id="2147483668" r:id="rId11"/>
    <p:sldLayoutId id="2147483669" r:id="rId12"/>
    <p:sldLayoutId id="2147483670" r:id="rId13"/>
    <p:sldLayoutId id="2147483671" r:id="rId14"/>
    <p:sldLayoutId id="2147483651" r:id="rId15"/>
    <p:sldLayoutId id="2147483672" r:id="rId16"/>
    <p:sldLayoutId id="2147483673" r:id="rId17"/>
    <p:sldLayoutId id="2147483674" r:id="rId18"/>
    <p:sldLayoutId id="2147483675" r:id="rId19"/>
    <p:sldLayoutId id="2147483652" r:id="rId20"/>
    <p:sldLayoutId id="2147483676" r:id="rId21"/>
    <p:sldLayoutId id="2147483677" r:id="rId22"/>
    <p:sldLayoutId id="2147483678" r:id="rId23"/>
    <p:sldLayoutId id="2147483679" r:id="rId24"/>
    <p:sldLayoutId id="2147483653" r:id="rId25"/>
    <p:sldLayoutId id="2147483680" r:id="rId26"/>
    <p:sldLayoutId id="2147483681" r:id="rId27"/>
    <p:sldLayoutId id="2147483682" r:id="rId28"/>
    <p:sldLayoutId id="2147483683" r:id="rId29"/>
    <p:sldLayoutId id="2147483654" r:id="rId30"/>
    <p:sldLayoutId id="2147483684" r:id="rId31"/>
    <p:sldLayoutId id="2147483685" r:id="rId32"/>
    <p:sldLayoutId id="2147483686" r:id="rId33"/>
    <p:sldLayoutId id="2147483687" r:id="rId34"/>
    <p:sldLayoutId id="2147483655" r:id="rId35"/>
    <p:sldLayoutId id="2147483656" r:id="rId36"/>
    <p:sldLayoutId id="2147483688" r:id="rId37"/>
    <p:sldLayoutId id="2147483689" r:id="rId38"/>
    <p:sldLayoutId id="2147483690" r:id="rId39"/>
    <p:sldLayoutId id="2147483691" r:id="rId40"/>
    <p:sldLayoutId id="2147483657" r:id="rId41"/>
    <p:sldLayoutId id="2147483692" r:id="rId42"/>
    <p:sldLayoutId id="2147483693" r:id="rId43"/>
    <p:sldLayoutId id="2147483694" r:id="rId44"/>
    <p:sldLayoutId id="2147483695" r:id="rId45"/>
    <p:sldLayoutId id="2147483666" r:id="rId46"/>
    <p:sldLayoutId id="2147483696" r:id="rId47"/>
    <p:sldLayoutId id="2147483697" r:id="rId48"/>
    <p:sldLayoutId id="2147483698" r:id="rId49"/>
    <p:sldLayoutId id="2147483699" r:id="rId50"/>
    <p:sldLayoutId id="2147483667" r:id="rId51"/>
    <p:sldLayoutId id="2147483700" r:id="rId52"/>
    <p:sldLayoutId id="2147483701" r:id="rId53"/>
    <p:sldLayoutId id="2147483702" r:id="rId54"/>
    <p:sldLayoutId id="2147483703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Wo3wZTdCNzXoN0m6isQLr46KSXwGuh1q" TargetMode="External"/><Relationship Id="rId13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2" Type="http://schemas.openxmlformats.org/officeDocument/2006/relationships/hyperlink" Target="https://ushe.edu/wp-content/uploads/pdf/k-12/payingforcollege/Handout_Cut_Costs.docx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hyperlink" Target="https://ushe.edu/wp-content/uploads/pdf/k-12/payingforcollege/activitysheet/bingo.docx" TargetMode="External"/><Relationship Id="rId5" Type="http://schemas.openxmlformats.org/officeDocument/2006/relationships/hyperlink" Target="https://drive.google.com/file/d/1BalaG2MKfuwJDWQTIOpKH4XP6gUloJI4/view?usp=drive_link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she.edu/wp-content/uploads/pdf/k-12/payingforcollege/Handout_Tribal_Citizen.docx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powerdms.com/Uta7295/tree/documents/2022238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4.sv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data.org/average-in-state-vs-out-of-state-tuition" TargetMode="External"/><Relationship Id="rId7" Type="http://schemas.openxmlformats.org/officeDocument/2006/relationships/image" Target="../media/image14.svg"/><Relationship Id="rId2" Type="http://schemas.openxmlformats.org/officeDocument/2006/relationships/hyperlink" Target="https://ushe.edu/wp-content/uploads/pdf/k-12/ucaw/Facts-at-a-Glance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hyperlink" Target="https://youtube.com/playlist?list=PLWo3wZTdCNzXNspD1DBWfSqyZQFfsQ98E&amp;si=slbOQzmbZS9AMcxX" TargetMode="External"/><Relationship Id="rId4" Type="http://schemas.openxmlformats.org/officeDocument/2006/relationships/hyperlink" Target="https://educationdata.org/average-cost-of-colleg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ushe.edu/wp-content/uploads/pdf/k-12/ucaw/Facts-at-a-Glance.pdf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ushe.edu/wp-content/uploads/pdf/k-12/ucaw/Facts-at-a-Glance.pdf" TargetMode="Externa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4.sv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hyperlink" Target="https://userve.utah.gov/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8D64-FE15-39A2-5651-129D0255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Ways to Cut College Costs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2C1285-6FBF-2A40-90CF-029CDE4C227B}"/>
              </a:ext>
            </a:extLst>
          </p:cNvPr>
          <p:cNvGrpSpPr/>
          <p:nvPr/>
        </p:nvGrpSpPr>
        <p:grpSpPr>
          <a:xfrm>
            <a:off x="831850" y="4730616"/>
            <a:ext cx="1405269" cy="1533092"/>
            <a:chOff x="831850" y="4878100"/>
            <a:chExt cx="1405269" cy="1533092"/>
          </a:xfrm>
        </p:grpSpPr>
        <p:pic>
          <p:nvPicPr>
            <p:cNvPr id="19" name="Graphic 18" descr="Document with solid fill">
              <a:hlinkClick r:id="rId2"/>
              <a:extLst>
                <a:ext uri="{FF2B5EF4-FFF2-40B4-BE49-F238E27FC236}">
                  <a16:creationId xmlns:a16="http://schemas.microsoft.com/office/drawing/2014/main" id="{CEF96052-269A-898A-F9EB-338BF8EA9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284" y="4878100"/>
              <a:ext cx="914400" cy="914400"/>
            </a:xfrm>
            <a:prstGeom prst="rect">
              <a:avLst/>
            </a:prstGeom>
          </p:spPr>
        </p:pic>
        <p:sp>
          <p:nvSpPr>
            <p:cNvPr id="20" name="Text Placeholder 3">
              <a:hlinkClick r:id="rId2"/>
              <a:extLst>
                <a:ext uri="{FF2B5EF4-FFF2-40B4-BE49-F238E27FC236}">
                  <a16:creationId xmlns:a16="http://schemas.microsoft.com/office/drawing/2014/main" id="{B4FF930B-BD1E-789C-3ED2-F9E3D3B92327}"/>
                </a:ext>
              </a:extLst>
            </p:cNvPr>
            <p:cNvSpPr txBox="1">
              <a:spLocks/>
            </p:cNvSpPr>
            <p:nvPr/>
          </p:nvSpPr>
          <p:spPr>
            <a:xfrm>
              <a:off x="831850" y="5792500"/>
              <a:ext cx="1405269" cy="6186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Cut Costs Handout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C27963-F73B-9231-A8E3-250815940E50}"/>
              </a:ext>
            </a:extLst>
          </p:cNvPr>
          <p:cNvGrpSpPr/>
          <p:nvPr/>
        </p:nvGrpSpPr>
        <p:grpSpPr>
          <a:xfrm>
            <a:off x="6106774" y="4730616"/>
            <a:ext cx="1831172" cy="1668174"/>
            <a:chOff x="6106774" y="4730616"/>
            <a:chExt cx="1831172" cy="166817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042D62-5654-50C6-C5C8-CEAA54F74113}"/>
                </a:ext>
              </a:extLst>
            </p:cNvPr>
            <p:cNvGrpSpPr/>
            <p:nvPr/>
          </p:nvGrpSpPr>
          <p:grpSpPr>
            <a:xfrm>
              <a:off x="6107960" y="4730616"/>
              <a:ext cx="1828800" cy="914400"/>
              <a:chOff x="6109146" y="4730616"/>
              <a:chExt cx="1828800" cy="914400"/>
            </a:xfrm>
          </p:grpSpPr>
          <p:pic>
            <p:nvPicPr>
              <p:cNvPr id="24" name="Graphic 23" descr="Download from cloud with solid fill">
                <a:hlinkClick r:id="rId5"/>
                <a:extLst>
                  <a:ext uri="{FF2B5EF4-FFF2-40B4-BE49-F238E27FC236}">
                    <a16:creationId xmlns:a16="http://schemas.microsoft.com/office/drawing/2014/main" id="{E89BC09C-AD68-9D93-900D-099D79E93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23546" y="47306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5" name="Graphic 24" descr="Presentation with media with solid fill">
                <a:hlinkClick r:id="rId8"/>
                <a:extLst>
                  <a:ext uri="{FF2B5EF4-FFF2-40B4-BE49-F238E27FC236}">
                    <a16:creationId xmlns:a16="http://schemas.microsoft.com/office/drawing/2014/main" id="{3EA407AC-05F8-EAB8-2644-E245A4626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09146" y="473061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F82C5365-26E0-5ACF-2390-E5554570C8E5}"/>
                </a:ext>
              </a:extLst>
            </p:cNvPr>
            <p:cNvSpPr txBox="1">
              <a:spLocks/>
            </p:cNvSpPr>
            <p:nvPr/>
          </p:nvSpPr>
          <p:spPr>
            <a:xfrm>
              <a:off x="6106774" y="5645016"/>
              <a:ext cx="183117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Cut Costs YouTube </a:t>
              </a:r>
              <a:r>
                <a:rPr lang="en-US" dirty="0"/>
                <a:t>or </a:t>
              </a:r>
              <a:r>
                <a:rPr lang="en-US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 Downloads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6EEC61-9E33-3D3F-DCC4-406B15A0C314}"/>
              </a:ext>
            </a:extLst>
          </p:cNvPr>
          <p:cNvGrpSpPr/>
          <p:nvPr/>
        </p:nvGrpSpPr>
        <p:grpSpPr>
          <a:xfrm>
            <a:off x="3395570" y="4730616"/>
            <a:ext cx="1552752" cy="1631303"/>
            <a:chOff x="3401715" y="4779777"/>
            <a:chExt cx="1552752" cy="1631303"/>
          </a:xfrm>
        </p:grpSpPr>
        <p:pic>
          <p:nvPicPr>
            <p:cNvPr id="27" name="Graphic 26" descr="Mental Health with solid fill">
              <a:hlinkClick r:id="rId11"/>
              <a:extLst>
                <a:ext uri="{FF2B5EF4-FFF2-40B4-BE49-F238E27FC236}">
                  <a16:creationId xmlns:a16="http://schemas.microsoft.com/office/drawing/2014/main" id="{29948DB0-AB5F-0E82-5E8F-0DE7E12CB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20891" y="4779777"/>
              <a:ext cx="914400" cy="914400"/>
            </a:xfrm>
            <a:prstGeom prst="rect">
              <a:avLst/>
            </a:prstGeom>
          </p:spPr>
        </p:pic>
        <p:sp>
          <p:nvSpPr>
            <p:cNvPr id="28" name="Text Placeholder 3">
              <a:hlinkClick r:id="rId11"/>
              <a:extLst>
                <a:ext uri="{FF2B5EF4-FFF2-40B4-BE49-F238E27FC236}">
                  <a16:creationId xmlns:a16="http://schemas.microsoft.com/office/drawing/2014/main" id="{3715EDC9-2A29-45C7-F1E3-4C032972909C}"/>
                </a:ext>
              </a:extLst>
            </p:cNvPr>
            <p:cNvSpPr txBox="1">
              <a:spLocks/>
            </p:cNvSpPr>
            <p:nvPr/>
          </p:nvSpPr>
          <p:spPr>
            <a:xfrm>
              <a:off x="3401715" y="5657306"/>
              <a:ext cx="155275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College Benefits Bingo Activity </a:t>
              </a:r>
              <a:endParaRPr lang="en-US" dirty="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0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E2A35-FDFE-22CC-CC32-B44184134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8DED-0059-BC47-3E04-D4190B4C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0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40C1AC"/>
                </a:solidFill>
                <a:latin typeface="+mn-lt"/>
              </a:rPr>
              <a:t>College prep and attendance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801BD-F9B8-5CA8-E223-CCDDD7CDE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072" y="1559366"/>
            <a:ext cx="9836727" cy="5059644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sz="2400" b="1" dirty="0"/>
              <a:t>Housing</a:t>
            </a:r>
            <a:r>
              <a:rPr lang="en-US" sz="2400" dirty="0"/>
              <a:t>: Consider living at home or with roommates to reduce housing expenses and save on on-campus housing costs.</a:t>
            </a:r>
          </a:p>
          <a:p>
            <a:pPr marL="457200" indent="-457200">
              <a:buNone/>
            </a:pPr>
            <a:endParaRPr lang="en-US" sz="2000" dirty="0"/>
          </a:p>
          <a:p>
            <a:pPr marL="457200" indent="-457200">
              <a:buNone/>
            </a:pPr>
            <a:r>
              <a:rPr lang="en-US" sz="2400" b="1" dirty="0"/>
              <a:t>Take advantage of plateau tuition</a:t>
            </a:r>
            <a:r>
              <a:rPr lang="en-US" sz="2400" dirty="0"/>
              <a:t>: Plateau tuition –  also known as "banded" tuition – offers a set tuition price for undergraduate students within a specific range of credits. At almost all Utah colleges, students pay the same tuition and fees whether they take 15 credits a semester or 12.</a:t>
            </a:r>
          </a:p>
          <a:p>
            <a:pPr marL="457200" indent="-457200">
              <a:buFont typeface="Arial" panose="020B0604020202020204" pitchFamily="34" charset="0"/>
              <a:buNone/>
            </a:pPr>
            <a:endParaRPr lang="en-US" sz="2000" b="1" dirty="0"/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n-US" sz="2400" b="1" dirty="0"/>
              <a:t>Student involvement and leadership</a:t>
            </a:r>
            <a:r>
              <a:rPr lang="en-US" sz="2400" dirty="0"/>
              <a:t>: </a:t>
            </a:r>
          </a:p>
          <a:p>
            <a:pPr lvl="1"/>
            <a:r>
              <a:rPr lang="en-US" dirty="0"/>
              <a:t>Apply to be a </a:t>
            </a:r>
            <a:r>
              <a:rPr lang="en-US" b="1" dirty="0"/>
              <a:t>presidential ambassador </a:t>
            </a:r>
            <a:r>
              <a:rPr lang="en-US" dirty="0"/>
              <a:t>for tuition benefits and leadership opportunities</a:t>
            </a:r>
          </a:p>
          <a:p>
            <a:pPr lvl="1"/>
            <a:r>
              <a:rPr lang="en-US" dirty="0"/>
              <a:t>Consider running for </a:t>
            </a:r>
            <a:r>
              <a:rPr lang="en-US" b="1" dirty="0"/>
              <a:t>student leadership </a:t>
            </a:r>
            <a:r>
              <a:rPr lang="en-US" dirty="0"/>
              <a:t>positions that offer scholarships or tuition stipends</a:t>
            </a:r>
          </a:p>
          <a:p>
            <a:pPr lvl="1"/>
            <a:r>
              <a:rPr lang="en-US" dirty="0"/>
              <a:t>Become a </a:t>
            </a:r>
            <a:r>
              <a:rPr lang="en-US" b="1" dirty="0"/>
              <a:t>resident assistant </a:t>
            </a:r>
            <a:r>
              <a:rPr lang="en-US" dirty="0"/>
              <a:t>for on-campus housing</a:t>
            </a:r>
            <a:endParaRPr lang="en-US" sz="2000" dirty="0"/>
          </a:p>
        </p:txBody>
      </p:sp>
      <p:pic>
        <p:nvPicPr>
          <p:cNvPr id="4" name="Graphic 3" descr="House with solid fill">
            <a:extLst>
              <a:ext uri="{FF2B5EF4-FFF2-40B4-BE49-F238E27FC236}">
                <a16:creationId xmlns:a16="http://schemas.microsoft.com/office/drawing/2014/main" id="{C0984932-2A99-F9D6-D927-1CF2B6DD8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112" y="1413891"/>
            <a:ext cx="914400" cy="914400"/>
          </a:xfrm>
          <a:prstGeom prst="rect">
            <a:avLst/>
          </a:prstGeom>
        </p:spPr>
      </p:pic>
      <p:pic>
        <p:nvPicPr>
          <p:cNvPr id="5" name="Graphic 4" descr="Logarithmic Graph with solid fill">
            <a:extLst>
              <a:ext uri="{FF2B5EF4-FFF2-40B4-BE49-F238E27FC236}">
                <a16:creationId xmlns:a16="http://schemas.microsoft.com/office/drawing/2014/main" id="{C7F78732-4F6D-D16C-D08F-1A6FFF129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112" y="2557646"/>
            <a:ext cx="914400" cy="914400"/>
          </a:xfrm>
          <a:prstGeom prst="rect">
            <a:avLst/>
          </a:prstGeom>
        </p:spPr>
      </p:pic>
      <p:pic>
        <p:nvPicPr>
          <p:cNvPr id="6" name="Graphic 5" descr="Lecturer with solid fill">
            <a:extLst>
              <a:ext uri="{FF2B5EF4-FFF2-40B4-BE49-F238E27FC236}">
                <a16:creationId xmlns:a16="http://schemas.microsoft.com/office/drawing/2014/main" id="{8478A058-757C-6C40-F285-514275A6BF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112" y="42417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5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2FDF9-D0B0-EE2B-0DE4-1BA2C457E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BDE4-535F-66ED-528D-8E9FD5E4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0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40C1AC"/>
                </a:solidFill>
                <a:latin typeface="+mn-lt"/>
              </a:rPr>
              <a:t>College prep and attendance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7CE7A-9F79-8217-A3D8-552CC7942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072" y="1559366"/>
            <a:ext cx="9836727" cy="505964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None/>
            </a:pPr>
            <a:r>
              <a:rPr lang="en-US" sz="2400" b="1" dirty="0"/>
              <a:t>Textbooks</a:t>
            </a:r>
            <a:r>
              <a:rPr lang="en-US" sz="2400" dirty="0"/>
              <a:t>: Save on textbooks by renting or purchasing used copies and utilize the college’s library reserve as an alternative to buying brand-new textbooks.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80000"/>
              </a:lnSpc>
              <a:buNone/>
            </a:pPr>
            <a:r>
              <a:rPr lang="en-US" sz="2400" b="1" dirty="0"/>
              <a:t>Earn credits to graduate on time</a:t>
            </a:r>
            <a:r>
              <a:rPr lang="en-US" sz="2400" dirty="0"/>
              <a:t>: Ensure taking enough credits each semester to graduate on time to avoid additional costs for additional semesters.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80000"/>
              </a:lnSpc>
              <a:buNone/>
            </a:pPr>
            <a:r>
              <a:rPr lang="en-US" sz="2400" b="1" dirty="0"/>
              <a:t>Student discounts</a:t>
            </a:r>
            <a:r>
              <a:rPr lang="en-US" sz="2400" dirty="0"/>
              <a:t>: Research and inquire about student discounts around town.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80000"/>
              </a:lnSpc>
              <a:buNone/>
            </a:pPr>
            <a:r>
              <a:rPr lang="en-US" sz="2400" b="1" dirty="0"/>
              <a:t>Transportation</a:t>
            </a:r>
            <a:r>
              <a:rPr lang="en-US" sz="2400" dirty="0"/>
              <a:t>: Check if your college provides transportation benefits, which reduce transportation and commuter expenses.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7" name="Graphic 6" descr="Streetcar with solid fill">
            <a:extLst>
              <a:ext uri="{FF2B5EF4-FFF2-40B4-BE49-F238E27FC236}">
                <a16:creationId xmlns:a16="http://schemas.microsoft.com/office/drawing/2014/main" id="{78D58375-EF8F-1883-FA77-47BE2B156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721" y="4942183"/>
            <a:ext cx="914400" cy="914400"/>
          </a:xfrm>
          <a:prstGeom prst="rect">
            <a:avLst/>
          </a:prstGeom>
        </p:spPr>
      </p:pic>
      <p:pic>
        <p:nvPicPr>
          <p:cNvPr id="8" name="Graphic 7" descr="City with solid fill">
            <a:extLst>
              <a:ext uri="{FF2B5EF4-FFF2-40B4-BE49-F238E27FC236}">
                <a16:creationId xmlns:a16="http://schemas.microsoft.com/office/drawing/2014/main" id="{FEF3EF74-F68F-A2A2-800D-49371E1AD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446" y="3819974"/>
            <a:ext cx="914400" cy="914400"/>
          </a:xfrm>
          <a:prstGeom prst="rect">
            <a:avLst/>
          </a:prstGeom>
        </p:spPr>
      </p:pic>
      <p:pic>
        <p:nvPicPr>
          <p:cNvPr id="9" name="Graphic 8" descr="Books on shelf with solid fill">
            <a:extLst>
              <a:ext uri="{FF2B5EF4-FFF2-40B4-BE49-F238E27FC236}">
                <a16:creationId xmlns:a16="http://schemas.microsoft.com/office/drawing/2014/main" id="{D798720E-9912-8628-CD7C-5F9C78E39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446" y="1358450"/>
            <a:ext cx="914400" cy="9144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53CAD5-283C-D5F0-C6AD-9B5BE899132D}"/>
              </a:ext>
            </a:extLst>
          </p:cNvPr>
          <p:cNvGrpSpPr/>
          <p:nvPr/>
        </p:nvGrpSpPr>
        <p:grpSpPr>
          <a:xfrm>
            <a:off x="340065" y="2574913"/>
            <a:ext cx="1252583" cy="1229218"/>
            <a:chOff x="119017" y="5757867"/>
            <a:chExt cx="1252583" cy="1229218"/>
          </a:xfrm>
        </p:grpSpPr>
        <p:pic>
          <p:nvPicPr>
            <p:cNvPr id="11" name="Graphic 10" descr="Graduation cap with solid fill">
              <a:extLst>
                <a:ext uri="{FF2B5EF4-FFF2-40B4-BE49-F238E27FC236}">
                  <a16:creationId xmlns:a16="http://schemas.microsoft.com/office/drawing/2014/main" id="{665BFA82-3B2A-A374-ADE2-187292F8F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518693">
              <a:off x="119017" y="5757867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Diploma roll with solid fill">
              <a:extLst>
                <a:ext uri="{FF2B5EF4-FFF2-40B4-BE49-F238E27FC236}">
                  <a16:creationId xmlns:a16="http://schemas.microsoft.com/office/drawing/2014/main" id="{B0D0132A-A1B7-62A2-3743-4987674BA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00" y="607268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9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DE831-5F21-C5F1-0BA9-937CA67AD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B6C7-20C6-C773-D7A7-AD088B61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0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40C1AC"/>
                </a:solidFill>
                <a:latin typeface="+mn-lt"/>
              </a:rPr>
              <a:t>College prep and attendance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DFD0F-89FE-8C37-DA60-56888BB5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072" y="1559366"/>
            <a:ext cx="9836727" cy="505964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None/>
            </a:pPr>
            <a:r>
              <a:rPr lang="en-US" sz="2400" b="1" dirty="0"/>
              <a:t>Out-of-state savings</a:t>
            </a:r>
            <a:r>
              <a:rPr lang="en-US" sz="2400" dirty="0"/>
              <a:t>: Consider the Western Undergraduate Exchange (WUE) by WICHE if attending college out-of-state.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Through the WUE program, students enroll in colleges or universities outside their home state and pay no more than 150% of that institution’s resident tuition rate. Since nonresident tuition can cost 300% (or more) of resident rates, the WUE discount saves out-of-state students an average of $9,000 a year.</a:t>
            </a:r>
          </a:p>
        </p:txBody>
      </p:sp>
      <p:pic>
        <p:nvPicPr>
          <p:cNvPr id="4" name="Graphic 3" descr="Map with pin with solid fill">
            <a:extLst>
              <a:ext uri="{FF2B5EF4-FFF2-40B4-BE49-F238E27FC236}">
                <a16:creationId xmlns:a16="http://schemas.microsoft.com/office/drawing/2014/main" id="{6000FBE6-2187-783F-6DEF-B42B0433C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720" y="13738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E921-5369-2FAF-4650-D0259476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Students Who Are Citizens/Members of Federally Designated Native American Tribes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DD463E-792C-EC6E-82D1-9D4D512E522B}"/>
              </a:ext>
            </a:extLst>
          </p:cNvPr>
          <p:cNvGrpSpPr/>
          <p:nvPr/>
        </p:nvGrpSpPr>
        <p:grpSpPr>
          <a:xfrm>
            <a:off x="270782" y="4878100"/>
            <a:ext cx="2494188" cy="1828800"/>
            <a:chOff x="270782" y="4878100"/>
            <a:chExt cx="2494188" cy="1828800"/>
          </a:xfrm>
        </p:grpSpPr>
        <p:pic>
          <p:nvPicPr>
            <p:cNvPr id="3" name="Graphic 2" descr="Document with solid fill">
              <a:hlinkClick r:id="rId2"/>
              <a:extLst>
                <a:ext uri="{FF2B5EF4-FFF2-40B4-BE49-F238E27FC236}">
                  <a16:creationId xmlns:a16="http://schemas.microsoft.com/office/drawing/2014/main" id="{07C809C1-D64C-8112-B341-CB23C8993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4914" y="4878100"/>
              <a:ext cx="914400" cy="914400"/>
            </a:xfrm>
            <a:prstGeom prst="rect">
              <a:avLst/>
            </a:prstGeom>
          </p:spPr>
        </p:pic>
        <p:sp>
          <p:nvSpPr>
            <p:cNvPr id="4" name="Text Placeholder 3">
              <a:hlinkClick r:id="rId2"/>
              <a:extLst>
                <a:ext uri="{FF2B5EF4-FFF2-40B4-BE49-F238E27FC236}">
                  <a16:creationId xmlns:a16="http://schemas.microsoft.com/office/drawing/2014/main" id="{80A64681-4044-9CFF-83EF-F77B4EF39C15}"/>
                </a:ext>
              </a:extLst>
            </p:cNvPr>
            <p:cNvSpPr txBox="1">
              <a:spLocks/>
            </p:cNvSpPr>
            <p:nvPr/>
          </p:nvSpPr>
          <p:spPr>
            <a:xfrm>
              <a:off x="270782" y="5792500"/>
              <a:ext cx="2494188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Tribal Citizen/Member Handout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987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72BD-2ED5-DE71-3CBF-12CD6743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Who Are Citizens/Members of Federally Designated Native American Tribes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250E-996B-D6DA-9817-EE5CA558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In-State Tuition Residency Tribal Access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Board Policy R512, Resident Student Status: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https://public.powerdms.com/Uta7295/tree/documents/2022238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In-state tuition may be available to American Indians if they meet the following criteria for resident student status: </a:t>
            </a:r>
          </a:p>
          <a:p>
            <a:pPr lvl="1"/>
            <a:r>
              <a:rPr lang="en-US" dirty="0"/>
              <a:t>They are enrolled on the tribal rolls of a tribe whose reservation or trust lands lie partly or wholly within Utah or whose border is at any point contiguous with the border of Utah; or</a:t>
            </a:r>
          </a:p>
          <a:p>
            <a:pPr lvl="1"/>
            <a:r>
              <a:rPr lang="en-US" dirty="0"/>
              <a:t>They are a member of a federally recognized or known Utah tribe and has graduated from a Utah high school.</a:t>
            </a:r>
          </a:p>
          <a:p>
            <a:r>
              <a:rPr lang="en-US" dirty="0"/>
              <a:t>For more details talk to your college’s residency office </a:t>
            </a:r>
          </a:p>
        </p:txBody>
      </p:sp>
    </p:spTree>
    <p:extLst>
      <p:ext uri="{BB962C8B-B14F-4D97-AF65-F5344CB8AC3E}">
        <p14:creationId xmlns:p14="http://schemas.microsoft.com/office/powerpoint/2010/main" val="484161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FCF8-7162-5BAA-6AE7-E7244196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632-5C1B-6235-937E-8149EB4A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Paying for College Student Bundle</a:t>
            </a:r>
          </a:p>
        </p:txBody>
      </p:sp>
      <p:pic>
        <p:nvPicPr>
          <p:cNvPr id="5" name="Graphic 4" descr="Dollar">
            <a:extLst>
              <a:ext uri="{FF2B5EF4-FFF2-40B4-BE49-F238E27FC236}">
                <a16:creationId xmlns:a16="http://schemas.microsoft.com/office/drawing/2014/main" id="{3E8D0C31-F8AB-09C6-931A-C23E490F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312" y="2913320"/>
            <a:ext cx="632637" cy="632637"/>
          </a:xfrm>
          <a:prstGeom prst="rect">
            <a:avLst/>
          </a:prstGeom>
        </p:spPr>
      </p:pic>
      <p:pic>
        <p:nvPicPr>
          <p:cNvPr id="6" name="Graphic 5" descr="Graduation cap">
            <a:extLst>
              <a:ext uri="{FF2B5EF4-FFF2-40B4-BE49-F238E27FC236}">
                <a16:creationId xmlns:a16="http://schemas.microsoft.com/office/drawing/2014/main" id="{99783B71-533C-FABA-310B-DDCDC1181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09" y="28149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D94BC95-F113-7984-60B9-CFE4C3D7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360000">
            <a:off x="7019690" y="4828355"/>
            <a:ext cx="531628" cy="1236035"/>
          </a:xfrm>
          <a:prstGeom prst="homePlate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id="{D8CB2815-61FA-37C2-2F5D-9D6972BD6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2986" y="4929666"/>
            <a:ext cx="1064681" cy="10646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85C4D9-C3D5-21CE-9810-0DEB60934897}"/>
              </a:ext>
            </a:extLst>
          </p:cNvPr>
          <p:cNvSpPr txBox="1">
            <a:spLocks/>
          </p:cNvSpPr>
          <p:nvPr/>
        </p:nvSpPr>
        <p:spPr>
          <a:xfrm>
            <a:off x="5051473" y="5579859"/>
            <a:ext cx="1928612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Individual Student Situations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AFD78664-19A2-71C0-7509-533DBF80D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040000">
            <a:off x="8959959" y="4828355"/>
            <a:ext cx="531628" cy="1236035"/>
          </a:xfrm>
          <a:prstGeom prst="homePlate">
            <a:avLst/>
          </a:prstGeom>
          <a:solidFill>
            <a:srgbClr val="40C1AC"/>
          </a:solidFill>
          <a:ln>
            <a:solidFill>
              <a:srgbClr val="40C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Downward trend">
            <a:extLst>
              <a:ext uri="{FF2B5EF4-FFF2-40B4-BE49-F238E27FC236}">
                <a16:creationId xmlns:a16="http://schemas.microsoft.com/office/drawing/2014/main" id="{70C18C79-D504-2199-CDC1-A753B3B43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0895" y="4879572"/>
            <a:ext cx="1156285" cy="11562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7C885D-EB94-C039-B0DD-073D3BBEC23E}"/>
              </a:ext>
            </a:extLst>
          </p:cNvPr>
          <p:cNvSpPr txBox="1">
            <a:spLocks/>
          </p:cNvSpPr>
          <p:nvPr/>
        </p:nvSpPr>
        <p:spPr>
          <a:xfrm>
            <a:off x="9722671" y="5578696"/>
            <a:ext cx="1709900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Creative Ways to Cut Costs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289FAD7D-E0E6-9E1B-2D15-33B70F41C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20000">
            <a:off x="9559536" y="2983049"/>
            <a:ext cx="531628" cy="1236035"/>
          </a:xfrm>
          <a:prstGeom prst="homePlate">
            <a:avLst/>
          </a:prstGeom>
          <a:solidFill>
            <a:srgbClr val="00AF66"/>
          </a:solidFill>
          <a:ln>
            <a:solidFill>
              <a:srgbClr val="00A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Construction worker">
            <a:extLst>
              <a:ext uri="{FF2B5EF4-FFF2-40B4-BE49-F238E27FC236}">
                <a16:creationId xmlns:a16="http://schemas.microsoft.com/office/drawing/2014/main" id="{02A9E5AD-63EC-6799-BDDE-5DD5EEAF3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45166" y="2949621"/>
            <a:ext cx="1156286" cy="115628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B9E6AEE-219E-6D47-0995-1419583F1320}"/>
              </a:ext>
            </a:extLst>
          </p:cNvPr>
          <p:cNvSpPr txBox="1">
            <a:spLocks/>
          </p:cNvSpPr>
          <p:nvPr/>
        </p:nvSpPr>
        <p:spPr>
          <a:xfrm>
            <a:off x="10268129" y="3128275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Earn and Save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B710DDF-66FE-08A6-3962-5042C0827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89824" y="1842587"/>
            <a:ext cx="531628" cy="1236035"/>
          </a:xfrm>
          <a:prstGeom prst="homePlate">
            <a:avLst/>
          </a:prstGeom>
          <a:solidFill>
            <a:srgbClr val="FFC845"/>
          </a:solidFill>
          <a:ln>
            <a:solidFill>
              <a:srgbClr val="FFC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AEA93E1E-876D-9641-CE61-028497885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86152" y="1761207"/>
            <a:ext cx="1339822" cy="133982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FD74F2B-57E4-C7FF-6F98-8C8A4EA54B5D}"/>
              </a:ext>
            </a:extLst>
          </p:cNvPr>
          <p:cNvSpPr txBox="1">
            <a:spLocks/>
          </p:cNvSpPr>
          <p:nvPr/>
        </p:nvSpPr>
        <p:spPr>
          <a:xfrm>
            <a:off x="7600049" y="1456067"/>
            <a:ext cx="1311178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File the FAFSA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39CE80C-26D1-5258-CDE5-082AA13F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">
            <a:off x="6420113" y="2983049"/>
            <a:ext cx="531628" cy="1236035"/>
          </a:xfrm>
          <a:prstGeom prst="homePlate">
            <a:avLst/>
          </a:prstGeom>
          <a:solidFill>
            <a:srgbClr val="00AFD7"/>
          </a:solidFill>
          <a:ln>
            <a:solidFill>
              <a:srgbClr val="00A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502A2A22-BCB4-EB17-1601-05F69EE70F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7359" y="3018331"/>
            <a:ext cx="1165469" cy="116546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42C1C00-194D-EEA8-02FA-A1F787594DB4}"/>
              </a:ext>
            </a:extLst>
          </p:cNvPr>
          <p:cNvSpPr txBox="1">
            <a:spLocks/>
          </p:cNvSpPr>
          <p:nvPr/>
        </p:nvSpPr>
        <p:spPr>
          <a:xfrm>
            <a:off x="4810052" y="3284746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Apply for Scholarships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54940-D76B-0391-1C6B-BF44313D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0703" y="4546611"/>
            <a:ext cx="2248739" cy="58658"/>
          </a:xfrm>
          <a:prstGeom prst="rect">
            <a:avLst/>
          </a:prstGeom>
          <a:solidFill>
            <a:srgbClr val="304E93"/>
          </a:solidFill>
          <a:ln>
            <a:solidFill>
              <a:srgbClr val="304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34D614E-147C-CE05-C834-CF3C566AC78B}"/>
              </a:ext>
            </a:extLst>
          </p:cNvPr>
          <p:cNvSpPr txBox="1">
            <a:spLocks/>
          </p:cNvSpPr>
          <p:nvPr/>
        </p:nvSpPr>
        <p:spPr>
          <a:xfrm>
            <a:off x="6757616" y="3522498"/>
            <a:ext cx="3111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Paying for College Student Bundle</a:t>
            </a:r>
          </a:p>
        </p:txBody>
      </p:sp>
      <p:pic>
        <p:nvPicPr>
          <p:cNvPr id="25" name="Content Placeholder 16" descr="Confused person">
            <a:extLst>
              <a:ext uri="{FF2B5EF4-FFF2-40B4-BE49-F238E27FC236}">
                <a16:creationId xmlns:a16="http://schemas.microsoft.com/office/drawing/2014/main" id="{F12EDFE1-A4A3-F81D-1B2E-600D5BFBC6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224" y="2404660"/>
            <a:ext cx="3569087" cy="3569087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7910C56A-C439-EABC-46F1-931E26807C00}"/>
              </a:ext>
            </a:extLst>
          </p:cNvPr>
          <p:cNvSpPr/>
          <p:nvPr/>
        </p:nvSpPr>
        <p:spPr>
          <a:xfrm rot="19847689">
            <a:off x="6928698" y="2503767"/>
            <a:ext cx="524010" cy="387878"/>
          </a:xfrm>
          <a:prstGeom prst="rightArrow">
            <a:avLst/>
          </a:prstGeom>
          <a:solidFill>
            <a:srgbClr val="FFC8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7BA9D84-1AFC-2832-FD79-5B7FE60EBF4B}"/>
              </a:ext>
            </a:extLst>
          </p:cNvPr>
          <p:cNvSpPr/>
          <p:nvPr/>
        </p:nvSpPr>
        <p:spPr>
          <a:xfrm rot="2670378">
            <a:off x="9134690" y="2478921"/>
            <a:ext cx="524010" cy="387878"/>
          </a:xfrm>
          <a:prstGeom prst="rightArrow">
            <a:avLst/>
          </a:prstGeom>
          <a:solidFill>
            <a:srgbClr val="00A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BEE60F3-7865-A4B4-CF43-89DDC6493E3A}"/>
              </a:ext>
            </a:extLst>
          </p:cNvPr>
          <p:cNvSpPr/>
          <p:nvPr/>
        </p:nvSpPr>
        <p:spPr>
          <a:xfrm rot="6727336">
            <a:off x="9709493" y="4484843"/>
            <a:ext cx="524010" cy="387878"/>
          </a:xfrm>
          <a:prstGeom prst="rightArrow">
            <a:avLst/>
          </a:prstGeom>
          <a:solidFill>
            <a:srgbClr val="40C1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6FF4895-A0E0-B84D-1F8B-F20FB6C24435}"/>
              </a:ext>
            </a:extLst>
          </p:cNvPr>
          <p:cNvSpPr/>
          <p:nvPr/>
        </p:nvSpPr>
        <p:spPr>
          <a:xfrm rot="10800000">
            <a:off x="7993633" y="5427211"/>
            <a:ext cx="524010" cy="387878"/>
          </a:xfrm>
          <a:prstGeom prst="rightArrow">
            <a:avLst/>
          </a:prstGeom>
          <a:solidFill>
            <a:srgbClr val="DC44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F69158F-5268-39ED-490E-D6DFA977667E}"/>
              </a:ext>
            </a:extLst>
          </p:cNvPr>
          <p:cNvSpPr/>
          <p:nvPr/>
        </p:nvSpPr>
        <p:spPr>
          <a:xfrm rot="15482895">
            <a:off x="6324118" y="4478580"/>
            <a:ext cx="524010" cy="387878"/>
          </a:xfrm>
          <a:prstGeom prst="rightArrow">
            <a:avLst/>
          </a:prstGeom>
          <a:solidFill>
            <a:srgbClr val="00AF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37D7-DEAD-C5ED-A721-23903D860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0C7EE-D86C-B4EB-0795-164BF9BB5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4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9BA1-0F35-23DC-EAD8-11FACF55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054330" cy="841664"/>
          </a:xfrm>
        </p:spPr>
        <p:txBody>
          <a:bodyPr anchor="ctr">
            <a:normAutofit/>
          </a:bodyPr>
          <a:lstStyle/>
          <a:p>
            <a:r>
              <a:rPr lang="en-US" sz="4400" dirty="0"/>
              <a:t>What is college?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83C15-E8D2-2ACE-5448-81674C03B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2381"/>
            <a:ext cx="3932237" cy="511232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Any postsecondary education (after high school)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Technical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Community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University </a:t>
            </a:r>
          </a:p>
          <a:p>
            <a:endParaRPr lang="en-US" sz="2800" dirty="0"/>
          </a:p>
          <a:p>
            <a:r>
              <a:rPr lang="en-US" sz="2800" dirty="0"/>
              <a:t>Types: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Certificates and other credentials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Associate 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Bachelor’s 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Graduate and professional degrees</a:t>
            </a:r>
          </a:p>
          <a:p>
            <a:endParaRPr lang="en-US" dirty="0"/>
          </a:p>
        </p:txBody>
      </p:sp>
      <p:pic>
        <p:nvPicPr>
          <p:cNvPr id="5" name="Picture 4" descr="An image showing four columns with headers listed with 1, 2, 4, + (or more). Under 1 it provides the following information: Certificates and&#10;other Credentials; 1 year or more&#10;(depending on program); Provides preparation&#10;for specific jobs and&#10;careers. Programs&#10;can typically be&#10;completed in a few&#10;weeks to a little over&#10;a year of full-time&#10;attendance. Many&#10;certificates build into&#10;and count toward&#10;associate degrees.; Examples:&#10;• Certificates of&#10;Proficiency&#10;• Certificates of&#10;Completion&#10;• Apprenticeships&#10;• Licenses&#10;• Professional&#10;Certifications&#10;&#10;Under 2 it provides the following information: Associate Degrees; 2 years; Provides preparation&#10;for employment or a&#10;bachelor’s degree.&#10;Programs can typically&#10;be completed in two&#10;years of full-time&#10;attendance.; Examples:&#10;• Associate of Applied&#10;Science&#10;• Associate of Science&#10;• Associate of Arts &#10;&#10;Under 4 it provides the following information: Bachelor’s Degrees; 4 years; Provides a wellrounded education&#10;for success in a career&#10;or for graduate study.&#10;Programs can typically&#10;be completed in four&#10;years of full-time&#10;attendance.; Examples:&#10;• Bachelor of Science&#10;• Bachelor of Arts&#10;• Bachelor of Applied&#10;Science&#10;• Professional&#10;Bachelor’s Degree&#10;&#10;Under + it provides the following information: Graduate and&#10;Professional Degrees&#10;and Credentials; Typically 1–6 years&#10;beyond a bachelor’s&#10;degree; Provides advanced&#10;preparation in a&#10;variety of careers that&#10;require education&#10;beyond a bachelor’s&#10;degree. Programs can&#10;typically be completed&#10;in one to six years of&#10;full-time attendance,&#10;depending on the field&#10;of study.; Examples:&#10;• Master’s degrees&#10;• Doctoral degrees&#10;• Graduate Certificates&#10;">
            <a:extLst>
              <a:ext uri="{FF2B5EF4-FFF2-40B4-BE49-F238E27FC236}">
                <a16:creationId xmlns:a16="http://schemas.microsoft.com/office/drawing/2014/main" id="{77299FBC-4131-5E50-F138-4528D2D1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13" y="275521"/>
            <a:ext cx="6472891" cy="60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FE31-BEAE-E7E0-904F-C49ABB0E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42"/>
          </a:xfrm>
        </p:spPr>
        <p:txBody>
          <a:bodyPr/>
          <a:lstStyle/>
          <a:p>
            <a:r>
              <a:rPr lang="en-US" dirty="0"/>
              <a:t>How much does college cost?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E80558-B663-275A-63E1-0BE0A95C6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70092"/>
              </p:ext>
            </p:extLst>
          </p:nvPr>
        </p:nvGraphicFramePr>
        <p:xfrm>
          <a:off x="838200" y="1214667"/>
          <a:ext cx="10820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664">
                  <a:extLst>
                    <a:ext uri="{9D8B030D-6E8A-4147-A177-3AD203B41FA5}">
                      <a16:colId xmlns:a16="http://schemas.microsoft.com/office/drawing/2014/main" val="342024117"/>
                    </a:ext>
                  </a:extLst>
                </a:gridCol>
                <a:gridCol w="4644736">
                  <a:extLst>
                    <a:ext uri="{9D8B030D-6E8A-4147-A177-3AD203B41FA5}">
                      <a16:colId xmlns:a16="http://schemas.microsoft.com/office/drawing/2014/main" val="1587662665"/>
                    </a:ext>
                  </a:extLst>
                </a:gridCol>
              </a:tblGrid>
              <a:tr h="428364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2024 Average Utah In-State Tuition and Fees (per year)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Public Technical College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~$99/credit + fees</a:t>
                      </a:r>
                    </a:p>
                  </a:txBody>
                  <a:tcPr>
                    <a:lnL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74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u="none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2-Year Public College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$4,382</a:t>
                      </a:r>
                    </a:p>
                  </a:txBody>
                  <a:tcPr>
                    <a:lnL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349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4-Year Public University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$7,531</a:t>
                      </a:r>
                    </a:p>
                  </a:txBody>
                  <a:tcPr>
                    <a:lnL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5296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B6187A-4618-72C5-601C-3CA2CFB8D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54377"/>
              </p:ext>
            </p:extLst>
          </p:nvPr>
        </p:nvGraphicFramePr>
        <p:xfrm>
          <a:off x="838200" y="3067546"/>
          <a:ext cx="10820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5273">
                  <a:extLst>
                    <a:ext uri="{9D8B030D-6E8A-4147-A177-3AD203B41FA5}">
                      <a16:colId xmlns:a16="http://schemas.microsoft.com/office/drawing/2014/main" val="342024117"/>
                    </a:ext>
                  </a:extLst>
                </a:gridCol>
                <a:gridCol w="4655127">
                  <a:extLst>
                    <a:ext uri="{9D8B030D-6E8A-4147-A177-3AD203B41FA5}">
                      <a16:colId xmlns:a16="http://schemas.microsoft.com/office/drawing/2014/main" val="1587662665"/>
                    </a:ext>
                  </a:extLst>
                </a:gridCol>
              </a:tblGrid>
              <a:tr h="428364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2024 Average National Out-Of-State Tuitions and Fees (per year)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2-Year Public College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$8,415</a:t>
                      </a:r>
                    </a:p>
                  </a:txBody>
                  <a:tcPr>
                    <a:lnL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33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4-Year Public University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$27,457</a:t>
                      </a:r>
                    </a:p>
                  </a:txBody>
                  <a:tcPr>
                    <a:lnL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3735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78DCD-C277-B174-3B18-9DFC0CCB2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95896"/>
              </p:ext>
            </p:extLst>
          </p:nvPr>
        </p:nvGraphicFramePr>
        <p:xfrm>
          <a:off x="838200" y="4502561"/>
          <a:ext cx="10820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5273">
                  <a:extLst>
                    <a:ext uri="{9D8B030D-6E8A-4147-A177-3AD203B41FA5}">
                      <a16:colId xmlns:a16="http://schemas.microsoft.com/office/drawing/2014/main" val="342024117"/>
                    </a:ext>
                  </a:extLst>
                </a:gridCol>
                <a:gridCol w="4655127">
                  <a:extLst>
                    <a:ext uri="{9D8B030D-6E8A-4147-A177-3AD203B41FA5}">
                      <a16:colId xmlns:a16="http://schemas.microsoft.com/office/drawing/2014/main" val="1587662665"/>
                    </a:ext>
                  </a:extLst>
                </a:gridCol>
              </a:tblGrid>
              <a:tr h="428364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2024 Average National Private Non-Profit Tuitions and Fees (per year)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E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2-Year Non-Profit Private College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$20,019</a:t>
                      </a:r>
                    </a:p>
                  </a:txBody>
                  <a:tcPr>
                    <a:lnL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349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4-Year Non-Profit Private University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$38,421</a:t>
                      </a:r>
                    </a:p>
                  </a:txBody>
                  <a:tcPr>
                    <a:lnL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52960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CA22CE-8CA3-0CEB-12BC-5AE985E0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156251"/>
            <a:ext cx="11002697" cy="518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*These costs don’t include external costs – Food, housing, books, supplies, transportation, etc.</a:t>
            </a:r>
          </a:p>
        </p:txBody>
      </p:sp>
      <p:pic>
        <p:nvPicPr>
          <p:cNvPr id="9" name="Graphic 8" descr="Presentation with media with solid fill">
            <a:hlinkClick r:id="rId5"/>
            <a:extLst>
              <a:ext uri="{FF2B5EF4-FFF2-40B4-BE49-F238E27FC236}">
                <a16:creationId xmlns:a16="http://schemas.microsoft.com/office/drawing/2014/main" id="{890D129A-8443-A419-2E94-7FB378C85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4262" y="262953"/>
            <a:ext cx="413393" cy="413393"/>
          </a:xfrm>
          <a:prstGeom prst="rect">
            <a:avLst/>
          </a:prstGeom>
        </p:spPr>
      </p:pic>
      <p:sp>
        <p:nvSpPr>
          <p:cNvPr id="10" name="Text Placeholder 3">
            <a:hlinkClick r:id="rId5"/>
            <a:extLst>
              <a:ext uri="{FF2B5EF4-FFF2-40B4-BE49-F238E27FC236}">
                <a16:creationId xmlns:a16="http://schemas.microsoft.com/office/drawing/2014/main" id="{77B2F536-170D-FBA0-9A8D-0E70C1D60243}"/>
              </a:ext>
            </a:extLst>
          </p:cNvPr>
          <p:cNvSpPr txBox="1">
            <a:spLocks/>
          </p:cNvSpPr>
          <p:nvPr/>
        </p:nvSpPr>
        <p:spPr>
          <a:xfrm>
            <a:off x="10381020" y="613438"/>
            <a:ext cx="1459877" cy="51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for College Costs YouTube Videos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492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F847EC7-D419-8778-D435-6D54715BB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44" y="0"/>
            <a:ext cx="8885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1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3B3EC-0107-A5A4-C741-456C7FFCD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87364C7-D9F5-2657-B9F4-EEFEF7B1B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70" y="0"/>
            <a:ext cx="8928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6D77D-1281-5C5F-70E7-BD753E4CA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1E7A-C454-7459-BD6C-2299CB24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Paying for College Student Bundle</a:t>
            </a:r>
          </a:p>
        </p:txBody>
      </p:sp>
      <p:pic>
        <p:nvPicPr>
          <p:cNvPr id="5" name="Graphic 4" descr="Dollar">
            <a:extLst>
              <a:ext uri="{FF2B5EF4-FFF2-40B4-BE49-F238E27FC236}">
                <a16:creationId xmlns:a16="http://schemas.microsoft.com/office/drawing/2014/main" id="{58EE2428-0B34-79BB-22AC-A710B15C9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312" y="2913320"/>
            <a:ext cx="632637" cy="632637"/>
          </a:xfrm>
          <a:prstGeom prst="rect">
            <a:avLst/>
          </a:prstGeom>
        </p:spPr>
      </p:pic>
      <p:pic>
        <p:nvPicPr>
          <p:cNvPr id="6" name="Graphic 5" descr="Graduation cap">
            <a:extLst>
              <a:ext uri="{FF2B5EF4-FFF2-40B4-BE49-F238E27FC236}">
                <a16:creationId xmlns:a16="http://schemas.microsoft.com/office/drawing/2014/main" id="{0FC2F535-04B5-196D-0177-3570AF80F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09" y="28149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5C83102-C463-BE08-D3D1-CCAC7A01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360000">
            <a:off x="7019690" y="4828355"/>
            <a:ext cx="531628" cy="1236035"/>
          </a:xfrm>
          <a:prstGeom prst="homePlate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id="{C7931364-67C5-67CE-9347-AF87D7CCF7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2986" y="4929666"/>
            <a:ext cx="1064681" cy="10646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EB052D-4015-AFE8-994E-1E1D05DEB3DA}"/>
              </a:ext>
            </a:extLst>
          </p:cNvPr>
          <p:cNvSpPr txBox="1">
            <a:spLocks/>
          </p:cNvSpPr>
          <p:nvPr/>
        </p:nvSpPr>
        <p:spPr>
          <a:xfrm>
            <a:off x="5051473" y="5579859"/>
            <a:ext cx="1928612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Individual Student Situations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D35EE4C6-345F-67D6-AD95-94155537A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040000">
            <a:off x="8959959" y="4828355"/>
            <a:ext cx="531628" cy="1236035"/>
          </a:xfrm>
          <a:prstGeom prst="homePlate">
            <a:avLst/>
          </a:prstGeom>
          <a:solidFill>
            <a:srgbClr val="40C1AC"/>
          </a:solidFill>
          <a:ln>
            <a:solidFill>
              <a:srgbClr val="40C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Downward trend">
            <a:extLst>
              <a:ext uri="{FF2B5EF4-FFF2-40B4-BE49-F238E27FC236}">
                <a16:creationId xmlns:a16="http://schemas.microsoft.com/office/drawing/2014/main" id="{07DDF426-103D-F468-FC7F-6E065CE0CD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0895" y="4879572"/>
            <a:ext cx="1156285" cy="11562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27D8DE-EFE2-D78B-49E0-1ACDC8E84F17}"/>
              </a:ext>
            </a:extLst>
          </p:cNvPr>
          <p:cNvSpPr txBox="1">
            <a:spLocks/>
          </p:cNvSpPr>
          <p:nvPr/>
        </p:nvSpPr>
        <p:spPr>
          <a:xfrm>
            <a:off x="9722671" y="5578696"/>
            <a:ext cx="1709900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Creative Ways to Cut Costs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BC67713A-AE96-6347-9EBE-24BD2FFEB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20000">
            <a:off x="9559536" y="2983049"/>
            <a:ext cx="531628" cy="1236035"/>
          </a:xfrm>
          <a:prstGeom prst="homePlate">
            <a:avLst/>
          </a:prstGeom>
          <a:solidFill>
            <a:srgbClr val="00AF66"/>
          </a:solidFill>
          <a:ln>
            <a:solidFill>
              <a:srgbClr val="00A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Construction worker">
            <a:extLst>
              <a:ext uri="{FF2B5EF4-FFF2-40B4-BE49-F238E27FC236}">
                <a16:creationId xmlns:a16="http://schemas.microsoft.com/office/drawing/2014/main" id="{C15AEBAA-B5F6-8FD0-B650-0287A767AD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45166" y="2949621"/>
            <a:ext cx="1156286" cy="115628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5504F13-DD6F-D93D-4350-67BC79849EDD}"/>
              </a:ext>
            </a:extLst>
          </p:cNvPr>
          <p:cNvSpPr txBox="1">
            <a:spLocks/>
          </p:cNvSpPr>
          <p:nvPr/>
        </p:nvSpPr>
        <p:spPr>
          <a:xfrm>
            <a:off x="10268129" y="3128275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Earn and Save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AFBB19D6-ED89-864D-DC10-7A651CBAD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89824" y="1842587"/>
            <a:ext cx="531628" cy="1236035"/>
          </a:xfrm>
          <a:prstGeom prst="homePlate">
            <a:avLst/>
          </a:prstGeom>
          <a:solidFill>
            <a:srgbClr val="FFC845"/>
          </a:solidFill>
          <a:ln>
            <a:solidFill>
              <a:srgbClr val="FFC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CECCEE2E-13BE-A429-23AF-32F442D35F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86152" y="1761207"/>
            <a:ext cx="1339822" cy="133982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F0DC562-966A-64B9-0559-11240D811D32}"/>
              </a:ext>
            </a:extLst>
          </p:cNvPr>
          <p:cNvSpPr txBox="1">
            <a:spLocks/>
          </p:cNvSpPr>
          <p:nvPr/>
        </p:nvSpPr>
        <p:spPr>
          <a:xfrm>
            <a:off x="7600049" y="1456067"/>
            <a:ext cx="1311178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File the FAFSA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367C3EE3-B6C8-6B30-8C38-A78E98B68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">
            <a:off x="6420113" y="2983049"/>
            <a:ext cx="531628" cy="1236035"/>
          </a:xfrm>
          <a:prstGeom prst="homePlate">
            <a:avLst/>
          </a:prstGeom>
          <a:solidFill>
            <a:srgbClr val="00AFD7"/>
          </a:solidFill>
          <a:ln>
            <a:solidFill>
              <a:srgbClr val="00A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5F752DBA-603A-75CB-7CF6-279FD8F1D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7359" y="3018331"/>
            <a:ext cx="1165469" cy="116546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4E98D3-675E-386F-740B-ED569B49ECA8}"/>
              </a:ext>
            </a:extLst>
          </p:cNvPr>
          <p:cNvSpPr txBox="1">
            <a:spLocks/>
          </p:cNvSpPr>
          <p:nvPr/>
        </p:nvSpPr>
        <p:spPr>
          <a:xfrm>
            <a:off x="4810052" y="3284746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Apply for Scholarships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808F31-4AD8-7124-7968-28C67394D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0703" y="4546611"/>
            <a:ext cx="2248739" cy="58658"/>
          </a:xfrm>
          <a:prstGeom prst="rect">
            <a:avLst/>
          </a:prstGeom>
          <a:solidFill>
            <a:srgbClr val="304E93"/>
          </a:solidFill>
          <a:ln>
            <a:solidFill>
              <a:srgbClr val="304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EB2963E-E1BB-16E4-83B2-64BCE81D6290}"/>
              </a:ext>
            </a:extLst>
          </p:cNvPr>
          <p:cNvSpPr txBox="1">
            <a:spLocks/>
          </p:cNvSpPr>
          <p:nvPr/>
        </p:nvSpPr>
        <p:spPr>
          <a:xfrm>
            <a:off x="6757616" y="3522498"/>
            <a:ext cx="3111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Paying for College Student Bundle</a:t>
            </a:r>
          </a:p>
        </p:txBody>
      </p:sp>
      <p:pic>
        <p:nvPicPr>
          <p:cNvPr id="25" name="Content Placeholder 16" descr="Confused person">
            <a:extLst>
              <a:ext uri="{FF2B5EF4-FFF2-40B4-BE49-F238E27FC236}">
                <a16:creationId xmlns:a16="http://schemas.microsoft.com/office/drawing/2014/main" id="{6D6EEAF0-EEC3-2356-F2E1-EDD9800952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224" y="2404660"/>
            <a:ext cx="3569087" cy="35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3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4E1E-10B6-1DF1-D98C-EC3070A6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ahead and save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A300-F2F8-CA79-A210-67BF221F4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Lowering out-of-pocket costs for college is possible </a:t>
            </a:r>
            <a:r>
              <a:rPr lang="en-US" dirty="0"/>
              <a:t>by planning ahead and researching higher education options available in Utah.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Simple steps such as earning good grades to qualify for scholarships or volunteering in the community can make a difference.</a:t>
            </a:r>
          </a:p>
        </p:txBody>
      </p:sp>
    </p:spTree>
    <p:extLst>
      <p:ext uri="{BB962C8B-B14F-4D97-AF65-F5344CB8AC3E}">
        <p14:creationId xmlns:p14="http://schemas.microsoft.com/office/powerpoint/2010/main" val="202044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7C90A76-82DF-867F-313C-4E11427DFF03}"/>
              </a:ext>
            </a:extLst>
          </p:cNvPr>
          <p:cNvGrpSpPr/>
          <p:nvPr/>
        </p:nvGrpSpPr>
        <p:grpSpPr>
          <a:xfrm>
            <a:off x="0" y="-2936"/>
            <a:ext cx="12192000" cy="6869906"/>
            <a:chOff x="0" y="-2936"/>
            <a:chExt cx="12192000" cy="68699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93638EB-8006-CDFF-6500-CCCF685D1BC1}"/>
                </a:ext>
              </a:extLst>
            </p:cNvPr>
            <p:cNvGrpSpPr/>
            <p:nvPr/>
          </p:nvGrpSpPr>
          <p:grpSpPr>
            <a:xfrm>
              <a:off x="0" y="-2936"/>
              <a:ext cx="12192000" cy="6869906"/>
              <a:chOff x="0" y="-2936"/>
              <a:chExt cx="12192000" cy="686990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FEA7ED-644C-EF11-3B8D-5B5C14BC6B04}"/>
                  </a:ext>
                </a:extLst>
              </p:cNvPr>
              <p:cNvSpPr/>
              <p:nvPr/>
            </p:nvSpPr>
            <p:spPr>
              <a:xfrm rot="5400000">
                <a:off x="5410200" y="-5410200"/>
                <a:ext cx="1371600" cy="12192000"/>
              </a:xfrm>
              <a:prstGeom prst="rect">
                <a:avLst/>
              </a:prstGeom>
              <a:solidFill>
                <a:srgbClr val="40C1A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61C73C-9FA5-DEDA-27F5-0F4FDA17E071}"/>
                  </a:ext>
                </a:extLst>
              </p:cNvPr>
              <p:cNvSpPr/>
              <p:nvPr/>
            </p:nvSpPr>
            <p:spPr>
              <a:xfrm>
                <a:off x="0" y="-2936"/>
                <a:ext cx="1371600" cy="6869906"/>
              </a:xfrm>
              <a:prstGeom prst="rect">
                <a:avLst/>
              </a:prstGeom>
              <a:solidFill>
                <a:srgbClr val="40C1A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268416-6A64-EF3F-6424-6F5030BD38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2936"/>
              <a:ext cx="1371600" cy="13745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A481AF-B82C-A7B5-6668-96DEDC7B10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23018"/>
            <a:ext cx="8153400" cy="1325563"/>
          </a:xfrm>
        </p:spPr>
        <p:txBody>
          <a:bodyPr anchor="b"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While in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2D3A-30EA-AD20-CF21-83719D1352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5348" y="1637506"/>
            <a:ext cx="10418051" cy="514985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Increase GPA by earning good grades. Stay focused and study.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Take the ACT/SAT exams multiple times to improve your score</a:t>
            </a:r>
          </a:p>
          <a:p>
            <a:pPr lvl="1"/>
            <a:r>
              <a:rPr lang="en-US" sz="2600" b="1" dirty="0"/>
              <a:t>Pro-Tip</a:t>
            </a:r>
            <a:r>
              <a:rPr lang="en-US" sz="2600" dirty="0"/>
              <a:t>: Focus on a different subject each time to improve scores in each category. Colleges consider the highest score in each category rather than the best overall score from a single exam</a:t>
            </a:r>
            <a:endParaRPr lang="en-US" sz="26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Volunteer</a:t>
            </a:r>
          </a:p>
          <a:p>
            <a:pPr lvl="1"/>
            <a:r>
              <a:rPr lang="en-US" sz="2600" dirty="0"/>
              <a:t>Volunteer in the community or participate in school leadership, clubs, or extracurricular activities like intramural sports or performing arts</a:t>
            </a:r>
          </a:p>
          <a:p>
            <a:pPr lvl="1"/>
            <a:r>
              <a:rPr lang="en-US" sz="2600" dirty="0"/>
              <a:t>Explore </a:t>
            </a:r>
            <a:r>
              <a:rPr lang="en-US" sz="2600" dirty="0">
                <a:hlinkClick r:id="rId2"/>
              </a:rPr>
              <a:t>UServe.utah.gov </a:t>
            </a:r>
            <a:r>
              <a:rPr lang="en-US" sz="2600" dirty="0"/>
              <a:t>for different volunteer opportunities in Utah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1, 2, 4, or more (choose the right college fit)</a:t>
            </a:r>
          </a:p>
          <a:p>
            <a:pPr lvl="1"/>
            <a:r>
              <a:rPr lang="en-US" sz="2600" dirty="0"/>
              <a:t>Not all college degrees require a four-year commitment. Utah colleges offer technical certifications and associate degrees that can be completed in one to two years, depending on the field of study</a:t>
            </a:r>
            <a:endParaRPr lang="en-US" sz="26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6" descr="Cheers with solid fill">
            <a:extLst>
              <a:ext uri="{FF2B5EF4-FFF2-40B4-BE49-F238E27FC236}">
                <a16:creationId xmlns:a16="http://schemas.microsoft.com/office/drawing/2014/main" id="{2D4CE8AA-4F1C-CCAF-DA82-BA54A059C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3801845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B4055D-2483-CBEB-7084-5E8345E61110}"/>
              </a:ext>
            </a:extLst>
          </p:cNvPr>
          <p:cNvGrpSpPr/>
          <p:nvPr/>
        </p:nvGrpSpPr>
        <p:grpSpPr>
          <a:xfrm>
            <a:off x="194510" y="1317408"/>
            <a:ext cx="982579" cy="914400"/>
            <a:chOff x="290763" y="1690688"/>
            <a:chExt cx="982579" cy="914400"/>
          </a:xfrm>
        </p:grpSpPr>
        <p:pic>
          <p:nvPicPr>
            <p:cNvPr id="9" name="Graphic 8" descr="Paper with solid fill">
              <a:extLst>
                <a:ext uri="{FF2B5EF4-FFF2-40B4-BE49-F238E27FC236}">
                  <a16:creationId xmlns:a16="http://schemas.microsoft.com/office/drawing/2014/main" id="{630C5948-FF65-5A49-5AE3-E0CF182DA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853" y="1690688"/>
              <a:ext cx="914400" cy="914400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2D58632B-1016-6251-96E3-8EED19CC60F2}"/>
                </a:ext>
              </a:extLst>
            </p:cNvPr>
            <p:cNvSpPr txBox="1">
              <a:spLocks/>
            </p:cNvSpPr>
            <p:nvPr/>
          </p:nvSpPr>
          <p:spPr>
            <a:xfrm rot="20792624">
              <a:off x="290763" y="1810082"/>
              <a:ext cx="982579" cy="7435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00AFD7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A+</a:t>
              </a:r>
            </a:p>
          </p:txBody>
        </p:sp>
      </p:grpSp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288EC917-A28F-1974-7727-65A70A9D3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023" y="2515161"/>
            <a:ext cx="914400" cy="914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2263706-452D-30C0-93BC-6EEFF5D1E919}"/>
              </a:ext>
            </a:extLst>
          </p:cNvPr>
          <p:cNvGrpSpPr/>
          <p:nvPr/>
        </p:nvGrpSpPr>
        <p:grpSpPr>
          <a:xfrm>
            <a:off x="58300" y="5139752"/>
            <a:ext cx="1323015" cy="1421962"/>
            <a:chOff x="58300" y="5235002"/>
            <a:chExt cx="1323015" cy="1421962"/>
          </a:xfrm>
        </p:grpSpPr>
        <p:pic>
          <p:nvPicPr>
            <p:cNvPr id="14" name="Graphic 13" descr="Schoolhouse with solid fill">
              <a:extLst>
                <a:ext uri="{FF2B5EF4-FFF2-40B4-BE49-F238E27FC236}">
                  <a16:creationId xmlns:a16="http://schemas.microsoft.com/office/drawing/2014/main" id="{035F0BE0-6756-F19E-131E-F0FFC2C69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654966">
              <a:off x="466915" y="5742564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Schoolhouse outline">
              <a:extLst>
                <a:ext uri="{FF2B5EF4-FFF2-40B4-BE49-F238E27FC236}">
                  <a16:creationId xmlns:a16="http://schemas.microsoft.com/office/drawing/2014/main" id="{13C14B09-90F8-4B03-E65D-BE4D00DF2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20957300">
              <a:off x="58300" y="523500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882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295A2-E41E-FF67-704F-AC1C01607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34A20DD-DF41-A798-3F18-517852F551DE}"/>
              </a:ext>
            </a:extLst>
          </p:cNvPr>
          <p:cNvGrpSpPr/>
          <p:nvPr/>
        </p:nvGrpSpPr>
        <p:grpSpPr>
          <a:xfrm>
            <a:off x="0" y="-2936"/>
            <a:ext cx="12192000" cy="6869906"/>
            <a:chOff x="0" y="-2936"/>
            <a:chExt cx="12192000" cy="68699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2EE9F8F-57E4-D67D-DF0F-225ED3030AD2}"/>
                </a:ext>
              </a:extLst>
            </p:cNvPr>
            <p:cNvGrpSpPr/>
            <p:nvPr/>
          </p:nvGrpSpPr>
          <p:grpSpPr>
            <a:xfrm>
              <a:off x="0" y="-2936"/>
              <a:ext cx="12192000" cy="6869906"/>
              <a:chOff x="0" y="-2936"/>
              <a:chExt cx="12192000" cy="686990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9F13E9E-8F7F-5E6A-D476-A2ADB46EF090}"/>
                  </a:ext>
                </a:extLst>
              </p:cNvPr>
              <p:cNvSpPr/>
              <p:nvPr/>
            </p:nvSpPr>
            <p:spPr>
              <a:xfrm rot="5400000">
                <a:off x="5410200" y="-5410200"/>
                <a:ext cx="1371600" cy="12192000"/>
              </a:xfrm>
              <a:prstGeom prst="rect">
                <a:avLst/>
              </a:prstGeom>
              <a:solidFill>
                <a:srgbClr val="40C1A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E23C5B8-76D0-10A0-16D0-3DF7704DD861}"/>
                  </a:ext>
                </a:extLst>
              </p:cNvPr>
              <p:cNvSpPr/>
              <p:nvPr/>
            </p:nvSpPr>
            <p:spPr>
              <a:xfrm>
                <a:off x="0" y="-2936"/>
                <a:ext cx="1371600" cy="6869906"/>
              </a:xfrm>
              <a:prstGeom prst="rect">
                <a:avLst/>
              </a:prstGeom>
              <a:solidFill>
                <a:srgbClr val="40C1A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5E2E35A-7B02-4575-95EE-C4447C9B9F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2936"/>
              <a:ext cx="1371600" cy="13745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5E7628-FFF5-B946-C72E-80BA627ED7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23018"/>
            <a:ext cx="8153400" cy="1325563"/>
          </a:xfrm>
        </p:spPr>
        <p:txBody>
          <a:bodyPr anchor="b"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While in high school 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33BE-F192-56E9-F9BA-D1E165BAD7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5349" y="1685131"/>
            <a:ext cx="10027526" cy="5149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Earn college credit in high school by participating in these programs: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Concurrent Enrollment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Advanced Placement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International Baccalaureate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Dual Enrollment at a technical college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618C22-4FDD-165B-5472-E5DE8C765608}"/>
              </a:ext>
            </a:extLst>
          </p:cNvPr>
          <p:cNvSpPr txBox="1">
            <a:spLocks/>
          </p:cNvSpPr>
          <p:nvPr/>
        </p:nvSpPr>
        <p:spPr>
          <a:xfrm>
            <a:off x="0" y="2737959"/>
            <a:ext cx="1371600" cy="98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(CE)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B2F627-16D7-B9C6-6F03-FD3E03772F8E}"/>
              </a:ext>
            </a:extLst>
          </p:cNvPr>
          <p:cNvSpPr txBox="1">
            <a:spLocks/>
          </p:cNvSpPr>
          <p:nvPr/>
        </p:nvSpPr>
        <p:spPr>
          <a:xfrm>
            <a:off x="0" y="3660440"/>
            <a:ext cx="1371600" cy="98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(AP)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B3FE1A-305C-B279-8586-192230ACB938}"/>
              </a:ext>
            </a:extLst>
          </p:cNvPr>
          <p:cNvSpPr txBox="1">
            <a:spLocks/>
          </p:cNvSpPr>
          <p:nvPr/>
        </p:nvSpPr>
        <p:spPr>
          <a:xfrm>
            <a:off x="0" y="4553123"/>
            <a:ext cx="1371600" cy="98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(IB)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FF6E18-F9B8-1354-F393-9C2D6B544633}"/>
              </a:ext>
            </a:extLst>
          </p:cNvPr>
          <p:cNvSpPr txBox="1">
            <a:spLocks/>
          </p:cNvSpPr>
          <p:nvPr/>
        </p:nvSpPr>
        <p:spPr>
          <a:xfrm>
            <a:off x="0" y="5451393"/>
            <a:ext cx="1371600" cy="98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(DE)</a:t>
            </a:r>
          </a:p>
        </p:txBody>
      </p:sp>
      <p:pic>
        <p:nvPicPr>
          <p:cNvPr id="21" name="Graphic 20" descr="Diploma roll with solid fill">
            <a:extLst>
              <a:ext uri="{FF2B5EF4-FFF2-40B4-BE49-F238E27FC236}">
                <a16:creationId xmlns:a16="http://schemas.microsoft.com/office/drawing/2014/main" id="{F27FFC1D-F59B-A4F2-E1C7-245124BAE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50" y="1550277"/>
            <a:ext cx="1118194" cy="11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C84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39294</TotalTime>
  <Words>867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Creative Ways to Cut College Costs</vt:lpstr>
      <vt:lpstr>What is college?</vt:lpstr>
      <vt:lpstr>How much does college cost?</vt:lpstr>
      <vt:lpstr>PowerPoint Presentation</vt:lpstr>
      <vt:lpstr>PowerPoint Presentation</vt:lpstr>
      <vt:lpstr>Paying for College Student Bundle</vt:lpstr>
      <vt:lpstr>Plan ahead and save more</vt:lpstr>
      <vt:lpstr>While in high school</vt:lpstr>
      <vt:lpstr>While in high school </vt:lpstr>
      <vt:lpstr>College prep and attendance</vt:lpstr>
      <vt:lpstr>College prep and attendance</vt:lpstr>
      <vt:lpstr>College prep and attendance</vt:lpstr>
      <vt:lpstr>Students Who Are Citizens/Members of Federally Designated Native American Tribes </vt:lpstr>
      <vt:lpstr>Students Who Are Citizens/Members of Federally Designated Native American Tribes</vt:lpstr>
      <vt:lpstr>Paying for College Student Bundle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Dyllen Cafferty</cp:lastModifiedBy>
  <cp:revision>1016</cp:revision>
  <dcterms:created xsi:type="dcterms:W3CDTF">2019-05-28T19:51:00Z</dcterms:created>
  <dcterms:modified xsi:type="dcterms:W3CDTF">2024-08-01T21:16:16Z</dcterms:modified>
</cp:coreProperties>
</file>