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1" r:id="rId2"/>
    <p:sldId id="257" r:id="rId3"/>
    <p:sldId id="258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323" r:id="rId12"/>
    <p:sldId id="324" r:id="rId13"/>
    <p:sldId id="325" r:id="rId14"/>
    <p:sldId id="326" r:id="rId15"/>
    <p:sldId id="327" r:id="rId16"/>
    <p:sldId id="3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78D14B-131A-6612-A39D-0AA12B5CBE73}" name="Tess Roundy" initials="TR" userId="AMkqV6Fk0X4X2/N2zUJVG+3SheLUIvYqXpW2L4d8j5I=" providerId="None"/>
  <p188:author id="{505A4DB5-041A-BAFB-B24C-E409A5CCF9CD}" name="Dyllen Cafferty" initials="DC" userId="S::u0725123@umail.utah.edu::0799802b-8af9-42ca-90f0-022c68e8dc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Bradley" initials="KB" lastIdx="3" clrIdx="0">
    <p:extLst>
      <p:ext uri="{19B8F6BF-5375-455C-9EA6-DF929625EA0E}">
        <p15:presenceInfo xmlns:p15="http://schemas.microsoft.com/office/powerpoint/2012/main" userId="S-1-5-21-1599696121-1964574698-334091239-716900" providerId="AD"/>
      </p:ext>
    </p:extLst>
  </p:cmAuthor>
  <p:cmAuthor id="2" name="Dyllen Cafferty" initials="DC" lastIdx="1" clrIdx="1">
    <p:extLst>
      <p:ext uri="{19B8F6BF-5375-455C-9EA6-DF929625EA0E}">
        <p15:presenceInfo xmlns:p15="http://schemas.microsoft.com/office/powerpoint/2012/main" userId="S-1-5-21-1599696121-1964574698-334091239-594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66"/>
    <a:srgbClr val="00AFD7"/>
    <a:srgbClr val="DC4405"/>
    <a:srgbClr val="FFC845"/>
    <a:srgbClr val="40C1AC"/>
    <a:srgbClr val="304E93"/>
    <a:srgbClr val="33737F"/>
    <a:srgbClr val="323E48"/>
    <a:srgbClr val="97D700"/>
    <a:srgbClr val="00B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1" autoAdjust="0"/>
    <p:restoredTop sz="93901" autoAdjust="0"/>
  </p:normalViewPr>
  <p:slideViewPr>
    <p:cSldViewPr snapToGrid="0" snapToObjects="1">
      <p:cViewPr varScale="1">
        <p:scale>
          <a:sx n="74" d="100"/>
          <a:sy n="74" d="100"/>
        </p:scale>
        <p:origin x="1056" y="67"/>
      </p:cViewPr>
      <p:guideLst>
        <p:guide orient="horz" pos="2184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6" d="100"/>
        <a:sy n="106" d="100"/>
      </p:scale>
      <p:origin x="0" y="-16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0E59-0EF7-4CCA-A75E-F9F68C3EDF55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46A8B-EC22-4FFD-9931-176D6EEE4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22E7E-2F87-344B-B55C-96B6B82A6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5670" y="-1288071"/>
            <a:ext cx="14267669" cy="9511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255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6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A5DA-CD42-394C-A37C-B0A3B1961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E577-5DB1-1A49-89A5-5420427CD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522C36-0762-1240-BC1C-84234D938F2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9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88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77696F-800C-3D4E-BFB1-34F416D05BE6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F0EC1-79A4-734C-B857-C7203BA5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1585-2B50-4648-A85C-2E4E99AC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E6AF05-5A29-DE44-BE6E-6651B9C0910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DF196-9C85-F44A-A33C-1B7B60CAE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27355" y="-24176"/>
            <a:ext cx="13619356" cy="69633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057AD-A209-CA41-9582-4C9AF85751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76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9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8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A9942-5387-A44C-B030-B3D6F8833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F33C5-8EE3-1D4A-A38C-1CCC34ECE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0C9F-C2A6-124B-ACC4-EBF90A5E4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3BEA8-7DBC-E74B-B257-7E84E349CBB0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4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3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90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9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57B-2B72-5D4A-8985-016F0024E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E8008-F006-2B45-812C-0610BAC4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961EB-6750-2E42-9DEB-CD08307DA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CF230-72F5-FB40-9406-A0F8C8087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39FE7-01F8-8D45-B97F-67C6676D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D4771-53D9-904D-BCEC-DBB0E5F8F86D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267BE-47FE-E342-9271-B9A3A603B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FFC84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069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04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69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5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26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62A3-7EE1-1E4C-8D38-00993E933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13F1-792E-4A4E-A2D1-AB9CB7ECC0D3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026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5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9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6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B409C2-2859-DF45-82B5-4AE5FDBF8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694" y="-737170"/>
            <a:ext cx="12416930" cy="8277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71055" cy="4608871"/>
          </a:xfrm>
          <a:prstGeom prst="rect">
            <a:avLst/>
          </a:prstGeom>
          <a:solidFill>
            <a:srgbClr val="00AF6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37834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8076-F7FF-8848-8D63-DF3945439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C5D9-A0C2-6441-B053-F8CA83B8F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5A8E5-E02A-3641-865A-558A7EE6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0EC04-1752-3749-A8C5-1BFE8857A831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30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D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4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C84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0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AF6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35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0C1A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70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C440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6715432"/>
            <a:ext cx="12192000" cy="142568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838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05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418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2ED81-1719-2E4C-967A-767F3E36F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930" y="-628650"/>
            <a:ext cx="12277859" cy="8172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14748" cy="4608871"/>
          </a:xfrm>
          <a:prstGeom prst="rect">
            <a:avLst/>
          </a:prstGeom>
          <a:solidFill>
            <a:srgbClr val="40C1A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CD07609A-7E67-0943-9C43-82FE70D084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3056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6980903" y="0"/>
            <a:ext cx="5211097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802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64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802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175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2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FFC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708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00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528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40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243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70BFF1-A966-974E-B25E-61FB686EC036}"/>
              </a:ext>
            </a:extLst>
          </p:cNvPr>
          <p:cNvSpPr/>
          <p:nvPr userDrawn="1"/>
        </p:nvSpPr>
        <p:spPr>
          <a:xfrm>
            <a:off x="0" y="0"/>
            <a:ext cx="5211097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70FB-A6DD-C147-A375-66A447B97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429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E8270-6A7A-0943-A541-2AC65A7E3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755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F526A-1710-9A48-8C01-0046D5292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429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26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48C28-B6F6-1D42-983A-5347D0B34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24440" y="-1986793"/>
            <a:ext cx="16068991" cy="106959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24370" cy="4608871"/>
          </a:xfrm>
          <a:prstGeom prst="rect">
            <a:avLst/>
          </a:prstGeom>
          <a:solidFill>
            <a:srgbClr val="DC440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5A93A73-F132-F341-A3CF-635C6EF5E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8196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56DA-C110-114C-BC48-AE1D406B9F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26" y="-720275"/>
            <a:ext cx="12329652" cy="82197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40645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668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53789B-8E23-A04B-AF67-68DBEBE9D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5" y="0"/>
            <a:ext cx="1218669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271819" cy="4608871"/>
          </a:xfrm>
          <a:prstGeom prst="rect">
            <a:avLst/>
          </a:prstGeom>
          <a:solidFill>
            <a:srgbClr val="00AFD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8726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EDA164-53B5-D541-97CB-C4302E7AAB31}"/>
              </a:ext>
            </a:extLst>
          </p:cNvPr>
          <p:cNvSpPr/>
          <p:nvPr userDrawn="1"/>
        </p:nvSpPr>
        <p:spPr>
          <a:xfrm>
            <a:off x="-68520" y="-13017"/>
            <a:ext cx="12329346" cy="6974256"/>
          </a:xfrm>
          <a:prstGeom prst="rect">
            <a:avLst/>
          </a:prstGeom>
          <a:solidFill>
            <a:srgbClr val="3A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78E3B-70CC-4F40-8C8F-ABC218B106DA}"/>
              </a:ext>
            </a:extLst>
          </p:cNvPr>
          <p:cNvSpPr/>
          <p:nvPr userDrawn="1"/>
        </p:nvSpPr>
        <p:spPr>
          <a:xfrm>
            <a:off x="2920181" y="1155954"/>
            <a:ext cx="9340645" cy="4608871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0871E-2302-0D42-84B5-BA79AAA588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71900" y="1510983"/>
            <a:ext cx="6772273" cy="1918017"/>
          </a:xfrm>
        </p:spPr>
        <p:txBody>
          <a:bodyPr anchor="b">
            <a:normAutofit/>
          </a:bodyPr>
          <a:lstStyle>
            <a:lvl1pPr algn="l">
              <a:defRPr sz="38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BD6CE3-164E-724B-A64A-5C2EF13CEDBA}"/>
              </a:ext>
            </a:extLst>
          </p:cNvPr>
          <p:cNvCxnSpPr/>
          <p:nvPr userDrawn="1"/>
        </p:nvCxnSpPr>
        <p:spPr>
          <a:xfrm flipV="1">
            <a:off x="3562350" y="2405902"/>
            <a:ext cx="0" cy="9468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EB552DC9-3E44-6E42-8A0B-1F20C8129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71900" y="4248150"/>
            <a:ext cx="6772273" cy="100572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name of presenter(s)</a:t>
            </a:r>
          </a:p>
          <a:p>
            <a:r>
              <a:rPr lang="en-US" dirty="0"/>
              <a:t>Insert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953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5B58A-99D0-9E46-9633-25816195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4746E-E9D0-1B42-9F87-01327BF8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75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59" r:id="rId4"/>
    <p:sldLayoutId id="2147483660" r:id="rId5"/>
    <p:sldLayoutId id="2147483658" r:id="rId6"/>
    <p:sldLayoutId id="2147483662" r:id="rId7"/>
    <p:sldLayoutId id="2147483664" r:id="rId8"/>
    <p:sldLayoutId id="2147483665" r:id="rId9"/>
    <p:sldLayoutId id="2147483650" r:id="rId10"/>
    <p:sldLayoutId id="2147483668" r:id="rId11"/>
    <p:sldLayoutId id="2147483669" r:id="rId12"/>
    <p:sldLayoutId id="2147483670" r:id="rId13"/>
    <p:sldLayoutId id="2147483671" r:id="rId14"/>
    <p:sldLayoutId id="2147483651" r:id="rId15"/>
    <p:sldLayoutId id="2147483672" r:id="rId16"/>
    <p:sldLayoutId id="2147483673" r:id="rId17"/>
    <p:sldLayoutId id="2147483674" r:id="rId18"/>
    <p:sldLayoutId id="2147483675" r:id="rId19"/>
    <p:sldLayoutId id="2147483652" r:id="rId20"/>
    <p:sldLayoutId id="2147483676" r:id="rId21"/>
    <p:sldLayoutId id="2147483677" r:id="rId22"/>
    <p:sldLayoutId id="2147483678" r:id="rId23"/>
    <p:sldLayoutId id="2147483679" r:id="rId24"/>
    <p:sldLayoutId id="2147483653" r:id="rId25"/>
    <p:sldLayoutId id="2147483680" r:id="rId26"/>
    <p:sldLayoutId id="2147483681" r:id="rId27"/>
    <p:sldLayoutId id="2147483682" r:id="rId28"/>
    <p:sldLayoutId id="2147483683" r:id="rId29"/>
    <p:sldLayoutId id="2147483654" r:id="rId30"/>
    <p:sldLayoutId id="2147483684" r:id="rId31"/>
    <p:sldLayoutId id="2147483685" r:id="rId32"/>
    <p:sldLayoutId id="2147483686" r:id="rId33"/>
    <p:sldLayoutId id="2147483687" r:id="rId34"/>
    <p:sldLayoutId id="2147483655" r:id="rId35"/>
    <p:sldLayoutId id="2147483656" r:id="rId36"/>
    <p:sldLayoutId id="2147483688" r:id="rId37"/>
    <p:sldLayoutId id="2147483689" r:id="rId38"/>
    <p:sldLayoutId id="2147483690" r:id="rId39"/>
    <p:sldLayoutId id="2147483691" r:id="rId40"/>
    <p:sldLayoutId id="2147483657" r:id="rId41"/>
    <p:sldLayoutId id="2147483692" r:id="rId42"/>
    <p:sldLayoutId id="2147483693" r:id="rId43"/>
    <p:sldLayoutId id="2147483694" r:id="rId44"/>
    <p:sldLayoutId id="2147483695" r:id="rId45"/>
    <p:sldLayoutId id="2147483666" r:id="rId46"/>
    <p:sldLayoutId id="2147483696" r:id="rId47"/>
    <p:sldLayoutId id="2147483697" r:id="rId48"/>
    <p:sldLayoutId id="2147483698" r:id="rId49"/>
    <p:sldLayoutId id="2147483699" r:id="rId50"/>
    <p:sldLayoutId id="2147483667" r:id="rId51"/>
    <p:sldLayoutId id="2147483700" r:id="rId52"/>
    <p:sldLayoutId id="2147483701" r:id="rId53"/>
    <p:sldLayoutId id="2147483702" r:id="rId54"/>
    <p:sldLayoutId id="2147483703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Wo3wZTdCNzWqyJG0X5SufAfoP5EgXpT9" TargetMode="External"/><Relationship Id="rId13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2" Type="http://schemas.openxmlformats.org/officeDocument/2006/relationships/hyperlink" Target="https://ushe.edu/wp-content/uploads/pdf/k-12/payingforcollege/Handout_Earn_Save.docx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hyperlink" Target="https://ushe.edu/wp-content/uploads/pdf/k-12/payingforcollege/activitysheet/resumebuilder.docx" TargetMode="External"/><Relationship Id="rId5" Type="http://schemas.openxmlformats.org/officeDocument/2006/relationships/hyperlink" Target="https://drive.google.com/file/d/1NCA37IEQO1F-qU8zjRMzWOtzZ_mXxdpB/view?usp=drive_link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Relationship Id="rId14" Type="http://schemas.openxmlformats.org/officeDocument/2006/relationships/hyperlink" Target="https://ushe.edu/wp-content/uploads/pdf/k-12/payingforcollege/activitysheet/my529explore.doc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bleut.com/" TargetMode="External"/><Relationship Id="rId7" Type="http://schemas.openxmlformats.org/officeDocument/2006/relationships/image" Target="../media/image37.svg"/><Relationship Id="rId2" Type="http://schemas.openxmlformats.org/officeDocument/2006/relationships/hyperlink" Target="https://my529.org/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hyperlink" Target="https://youtu.be/ZuBZfW5GbcQ?si=m3aNaFNngMLS3Czl" TargetMode="External"/><Relationship Id="rId4" Type="http://schemas.openxmlformats.org/officeDocument/2006/relationships/hyperlink" Target="https://www.stableaccoun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she.edu/wp-content/uploads/pdf/k-12/payingforcollege/Handout_SWDs.docx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entcenterhub.org/accommodations/" TargetMode="Externa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ed.gov/policy/gen/guid/fpco/ferpa/index.html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hyperlink" Target="https://ubtech.edu/students/" TargetMode="External"/><Relationship Id="rId26" Type="http://schemas.openxmlformats.org/officeDocument/2006/relationships/hyperlink" Target="https://www.snow.edu/offices/ADA/index.html" TargetMode="External"/><Relationship Id="rId39" Type="http://schemas.openxmlformats.org/officeDocument/2006/relationships/image" Target="../media/image56.png"/><Relationship Id="rId21" Type="http://schemas.openxmlformats.org/officeDocument/2006/relationships/image" Target="../media/image47.png"/><Relationship Id="rId34" Type="http://schemas.openxmlformats.org/officeDocument/2006/relationships/hyperlink" Target="https://dixietech.edu/students/" TargetMode="External"/><Relationship Id="rId7" Type="http://schemas.openxmlformats.org/officeDocument/2006/relationships/image" Target="../media/image40.png"/><Relationship Id="rId12" Type="http://schemas.openxmlformats.org/officeDocument/2006/relationships/hyperlink" Target="https://drcenter.utahtech.edu/" TargetMode="External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53.png"/><Relationship Id="rId38" Type="http://schemas.openxmlformats.org/officeDocument/2006/relationships/hyperlink" Target="https://btech.edu/students/" TargetMode="External"/><Relationship Id="rId2" Type="http://schemas.openxmlformats.org/officeDocument/2006/relationships/hyperlink" Target="https://westminstercollege.edu/student-life/student-disability-services/index.html" TargetMode="External"/><Relationship Id="rId16" Type="http://schemas.openxmlformats.org/officeDocument/2006/relationships/hyperlink" Target="https://disability.utah.edu/" TargetMode="External"/><Relationship Id="rId20" Type="http://schemas.openxmlformats.org/officeDocument/2006/relationships/hyperlink" Target="https://tooeletech.edu/current-students/career-resources/student-services/" TargetMode="External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uac.byu.edu/" TargetMode="External"/><Relationship Id="rId11" Type="http://schemas.openxmlformats.org/officeDocument/2006/relationships/image" Target="../media/image42.png"/><Relationship Id="rId24" Type="http://schemas.openxmlformats.org/officeDocument/2006/relationships/hyperlink" Target="https://www.suu.edu/disabilityservices/" TargetMode="External"/><Relationship Id="rId32" Type="http://schemas.openxmlformats.org/officeDocument/2006/relationships/hyperlink" Target="https://mtec.edu/students/" TargetMode="External"/><Relationship Id="rId37" Type="http://schemas.openxmlformats.org/officeDocument/2006/relationships/image" Target="../media/image55.png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28" Type="http://schemas.openxmlformats.org/officeDocument/2006/relationships/hyperlink" Target="http://www.slcc.edu/drc/" TargetMode="External"/><Relationship Id="rId36" Type="http://schemas.openxmlformats.org/officeDocument/2006/relationships/hyperlink" Target="https://www.davistech.edu/student-services" TargetMode="External"/><Relationship Id="rId10" Type="http://schemas.openxmlformats.org/officeDocument/2006/relationships/hyperlink" Target="https://www.uvu.edu/accessibility-services/" TargetMode="External"/><Relationship Id="rId19" Type="http://schemas.openxmlformats.org/officeDocument/2006/relationships/image" Target="../media/image46.png"/><Relationship Id="rId31" Type="http://schemas.openxmlformats.org/officeDocument/2006/relationships/image" Target="../media/image52.png"/><Relationship Id="rId4" Type="http://schemas.openxmlformats.org/officeDocument/2006/relationships/hyperlink" Target="https://www.ensign.edu/disability-services" TargetMode="External"/><Relationship Id="rId9" Type="http://schemas.openxmlformats.org/officeDocument/2006/relationships/image" Target="../media/image41.png"/><Relationship Id="rId14" Type="http://schemas.openxmlformats.org/officeDocument/2006/relationships/hyperlink" Target="https://www.usu.edu/drc/index" TargetMode="External"/><Relationship Id="rId22" Type="http://schemas.openxmlformats.org/officeDocument/2006/relationships/hyperlink" Target="https://stech.edu/students/consumer-information/#:~:text=For%20more%20information%2C%20please%20visit,(435)%20586%2D2899." TargetMode="External"/><Relationship Id="rId27" Type="http://schemas.openxmlformats.org/officeDocument/2006/relationships/image" Target="../media/image50.png"/><Relationship Id="rId30" Type="http://schemas.openxmlformats.org/officeDocument/2006/relationships/hyperlink" Target="https://www.otech.edu/current-students/student-success-center/" TargetMode="External"/><Relationship Id="rId35" Type="http://schemas.openxmlformats.org/officeDocument/2006/relationships/image" Target="../media/image54.png"/><Relationship Id="rId8" Type="http://schemas.openxmlformats.org/officeDocument/2006/relationships/hyperlink" Target="https://www.weber.edu/disabilityservices" TargetMode="External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2.sv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0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data.org/average-in-state-vs-out-of-state-tuition" TargetMode="External"/><Relationship Id="rId7" Type="http://schemas.openxmlformats.org/officeDocument/2006/relationships/image" Target="../media/image14.svg"/><Relationship Id="rId2" Type="http://schemas.openxmlformats.org/officeDocument/2006/relationships/hyperlink" Target="https://ushe.edu/wp-content/uploads/pdf/k-12/ucaw/Facts-at-a-Glance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hyperlink" Target="https://youtube.com/playlist?list=PLWo3wZTdCNzXNspD1DBWfSqyZQFfsQ98E&amp;si=slbOQzmbZS9AMcxX" TargetMode="External"/><Relationship Id="rId4" Type="http://schemas.openxmlformats.org/officeDocument/2006/relationships/hyperlink" Target="https://educationdata.org/average-cost-of-colleg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2.sv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0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4CA6-CA28-917B-1A3B-FB411166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 and Save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503E1D-38E7-4676-4A98-0CECEFA55743}"/>
              </a:ext>
            </a:extLst>
          </p:cNvPr>
          <p:cNvGrpSpPr/>
          <p:nvPr/>
        </p:nvGrpSpPr>
        <p:grpSpPr>
          <a:xfrm>
            <a:off x="831850" y="4730616"/>
            <a:ext cx="1405269" cy="1533092"/>
            <a:chOff x="831850" y="4878100"/>
            <a:chExt cx="1405269" cy="1533092"/>
          </a:xfrm>
        </p:grpSpPr>
        <p:pic>
          <p:nvPicPr>
            <p:cNvPr id="24" name="Graphic 23" descr="Document with solid fill">
              <a:hlinkClick r:id="rId2"/>
              <a:extLst>
                <a:ext uri="{FF2B5EF4-FFF2-40B4-BE49-F238E27FC236}">
                  <a16:creationId xmlns:a16="http://schemas.microsoft.com/office/drawing/2014/main" id="{FDDD6192-DBD6-D998-8817-43350C81D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284" y="4878100"/>
              <a:ext cx="914400" cy="914400"/>
            </a:xfrm>
            <a:prstGeom prst="rect">
              <a:avLst/>
            </a:prstGeom>
          </p:spPr>
        </p:pic>
        <p:sp>
          <p:nvSpPr>
            <p:cNvPr id="25" name="Text Placeholder 3">
              <a:hlinkClick r:id="rId2"/>
              <a:extLst>
                <a:ext uri="{FF2B5EF4-FFF2-40B4-BE49-F238E27FC236}">
                  <a16:creationId xmlns:a16="http://schemas.microsoft.com/office/drawing/2014/main" id="{3F105976-B5BE-F0D3-2C2F-F4143BBFA4D6}"/>
                </a:ext>
              </a:extLst>
            </p:cNvPr>
            <p:cNvSpPr txBox="1">
              <a:spLocks/>
            </p:cNvSpPr>
            <p:nvPr/>
          </p:nvSpPr>
          <p:spPr>
            <a:xfrm>
              <a:off x="831850" y="5792500"/>
              <a:ext cx="1405269" cy="6186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 </a:t>
              </a:r>
              <a:r>
                <a:rPr lang="en-US" dirty="0"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Earn and Save Handout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9E27FF-2FBD-F23C-E2D0-C5710DC01C33}"/>
              </a:ext>
            </a:extLst>
          </p:cNvPr>
          <p:cNvGrpSpPr/>
          <p:nvPr/>
        </p:nvGrpSpPr>
        <p:grpSpPr>
          <a:xfrm>
            <a:off x="6106774" y="4730616"/>
            <a:ext cx="1831172" cy="1668174"/>
            <a:chOff x="6106774" y="4730616"/>
            <a:chExt cx="1831172" cy="16681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D06A639-C1CF-7B5B-FB36-73340B2A08C7}"/>
                </a:ext>
              </a:extLst>
            </p:cNvPr>
            <p:cNvGrpSpPr/>
            <p:nvPr/>
          </p:nvGrpSpPr>
          <p:grpSpPr>
            <a:xfrm>
              <a:off x="6107960" y="4730616"/>
              <a:ext cx="1828800" cy="914400"/>
              <a:chOff x="6109146" y="4730616"/>
              <a:chExt cx="1828800" cy="914400"/>
            </a:xfrm>
          </p:grpSpPr>
          <p:pic>
            <p:nvPicPr>
              <p:cNvPr id="29" name="Graphic 28" descr="Download from cloud with solid fill">
                <a:hlinkClick r:id="rId5"/>
                <a:extLst>
                  <a:ext uri="{FF2B5EF4-FFF2-40B4-BE49-F238E27FC236}">
                    <a16:creationId xmlns:a16="http://schemas.microsoft.com/office/drawing/2014/main" id="{0B03CF02-AE78-694A-0269-00DCDD091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23546" y="473061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0" name="Graphic 29" descr="Presentation with media with solid fill">
                <a:hlinkClick r:id="rId8"/>
                <a:extLst>
                  <a:ext uri="{FF2B5EF4-FFF2-40B4-BE49-F238E27FC236}">
                    <a16:creationId xmlns:a16="http://schemas.microsoft.com/office/drawing/2014/main" id="{A688F582-141D-5DB0-E7C5-373C5745B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109146" y="4730616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03EAC8D7-05C0-EDC9-0F89-7C648CE8B252}"/>
                </a:ext>
              </a:extLst>
            </p:cNvPr>
            <p:cNvSpPr txBox="1">
              <a:spLocks/>
            </p:cNvSpPr>
            <p:nvPr/>
          </p:nvSpPr>
          <p:spPr>
            <a:xfrm>
              <a:off x="6106774" y="5645016"/>
              <a:ext cx="183117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Earn and Save YouTube </a:t>
              </a:r>
              <a:r>
                <a:rPr lang="en-US" dirty="0"/>
                <a:t>or </a:t>
              </a:r>
              <a:r>
                <a:rPr lang="en-US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 Downloads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AC260B-67E4-B21C-288A-BE4FF841E31C}"/>
              </a:ext>
            </a:extLst>
          </p:cNvPr>
          <p:cNvGrpSpPr/>
          <p:nvPr/>
        </p:nvGrpSpPr>
        <p:grpSpPr>
          <a:xfrm>
            <a:off x="2495332" y="4730616"/>
            <a:ext cx="1552752" cy="1631303"/>
            <a:chOff x="3401715" y="4779777"/>
            <a:chExt cx="1552752" cy="1631303"/>
          </a:xfrm>
        </p:grpSpPr>
        <p:pic>
          <p:nvPicPr>
            <p:cNvPr id="32" name="Graphic 31" descr="Mental Health with solid fill">
              <a:hlinkClick r:id="rId11"/>
              <a:extLst>
                <a:ext uri="{FF2B5EF4-FFF2-40B4-BE49-F238E27FC236}">
                  <a16:creationId xmlns:a16="http://schemas.microsoft.com/office/drawing/2014/main" id="{1AC291C4-B27F-E64D-A866-909E007B7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20891" y="4779777"/>
              <a:ext cx="914400" cy="914400"/>
            </a:xfrm>
            <a:prstGeom prst="rect">
              <a:avLst/>
            </a:prstGeom>
          </p:spPr>
        </p:pic>
        <p:sp>
          <p:nvSpPr>
            <p:cNvPr id="33" name="Text Placeholder 3">
              <a:hlinkClick r:id="rId11"/>
              <a:extLst>
                <a:ext uri="{FF2B5EF4-FFF2-40B4-BE49-F238E27FC236}">
                  <a16:creationId xmlns:a16="http://schemas.microsoft.com/office/drawing/2014/main" id="{C22A788C-8AA6-DB69-F228-20B2FC0B70B1}"/>
                </a:ext>
              </a:extLst>
            </p:cNvPr>
            <p:cNvSpPr txBox="1">
              <a:spLocks/>
            </p:cNvSpPr>
            <p:nvPr/>
          </p:nvSpPr>
          <p:spPr>
            <a:xfrm>
              <a:off x="3401715" y="5657306"/>
              <a:ext cx="155275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</a:rPr>
                <a:t> </a:t>
              </a:r>
              <a:r>
                <a:rPr lang="en-US" dirty="0"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Resume Builder Activity </a:t>
              </a:r>
              <a:endParaRPr lang="en-US" dirty="0">
                <a:ea typeface="Calibri"/>
                <a:cs typeface="Calibri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D54BD2-57AF-0FF2-3465-B777DDE7055F}"/>
              </a:ext>
            </a:extLst>
          </p:cNvPr>
          <p:cNvGrpSpPr/>
          <p:nvPr/>
        </p:nvGrpSpPr>
        <p:grpSpPr>
          <a:xfrm>
            <a:off x="4299579" y="4730616"/>
            <a:ext cx="1552752" cy="1631303"/>
            <a:chOff x="3401715" y="4779777"/>
            <a:chExt cx="1552752" cy="1631303"/>
          </a:xfrm>
        </p:grpSpPr>
        <p:pic>
          <p:nvPicPr>
            <p:cNvPr id="35" name="Graphic 34" descr="Mental Health with solid fill">
              <a:hlinkClick r:id="rId14"/>
              <a:extLst>
                <a:ext uri="{FF2B5EF4-FFF2-40B4-BE49-F238E27FC236}">
                  <a16:creationId xmlns:a16="http://schemas.microsoft.com/office/drawing/2014/main" id="{EC11A366-0878-3C01-93BC-571DE960C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20891" y="4779777"/>
              <a:ext cx="914400" cy="914400"/>
            </a:xfrm>
            <a:prstGeom prst="rect">
              <a:avLst/>
            </a:prstGeom>
          </p:spPr>
        </p:pic>
        <p:sp>
          <p:nvSpPr>
            <p:cNvPr id="36" name="Text Placeholder 3">
              <a:hlinkClick r:id="rId14"/>
              <a:extLst>
                <a:ext uri="{FF2B5EF4-FFF2-40B4-BE49-F238E27FC236}">
                  <a16:creationId xmlns:a16="http://schemas.microsoft.com/office/drawing/2014/main" id="{62DE96A1-A55D-8954-3BCD-7EDD19679614}"/>
                </a:ext>
              </a:extLst>
            </p:cNvPr>
            <p:cNvSpPr txBox="1">
              <a:spLocks/>
            </p:cNvSpPr>
            <p:nvPr/>
          </p:nvSpPr>
          <p:spPr>
            <a:xfrm>
              <a:off x="3401715" y="5657306"/>
              <a:ext cx="1552752" cy="7537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My529 Exploration Activity </a:t>
              </a:r>
              <a:endParaRPr lang="en-US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66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3FDC-BCEF-897A-F440-CEB6B197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options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6F20FA-72AF-6C40-0F2C-CF392FF50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34334"/>
              </p:ext>
            </p:extLst>
          </p:nvPr>
        </p:nvGraphicFramePr>
        <p:xfrm>
          <a:off x="548640" y="1729634"/>
          <a:ext cx="11094720" cy="454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240">
                  <a:extLst>
                    <a:ext uri="{9D8B030D-6E8A-4147-A177-3AD203B41FA5}">
                      <a16:colId xmlns:a16="http://schemas.microsoft.com/office/drawing/2014/main" val="921476709"/>
                    </a:ext>
                  </a:extLst>
                </a:gridCol>
                <a:gridCol w="3698240">
                  <a:extLst>
                    <a:ext uri="{9D8B030D-6E8A-4147-A177-3AD203B41FA5}">
                      <a16:colId xmlns:a16="http://schemas.microsoft.com/office/drawing/2014/main" val="1304056609"/>
                    </a:ext>
                  </a:extLst>
                </a:gridCol>
                <a:gridCol w="3698240">
                  <a:extLst>
                    <a:ext uri="{9D8B030D-6E8A-4147-A177-3AD203B41FA5}">
                      <a16:colId xmlns:a16="http://schemas.microsoft.com/office/drawing/2014/main" val="901747299"/>
                    </a:ext>
                  </a:extLst>
                </a:gridCol>
              </a:tblGrid>
              <a:tr h="13360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Bank or Credit Union</a:t>
                      </a:r>
                    </a:p>
                  </a:txBody>
                  <a:tcPr anchor="ctr">
                    <a:solidFill>
                      <a:srgbClr val="00A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my529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ABLE Account</a:t>
                      </a:r>
                    </a:p>
                  </a:txBody>
                  <a:tcPr anchor="ctr">
                    <a:solidFill>
                      <a:srgbClr val="DC44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930277"/>
                  </a:ext>
                </a:extLst>
              </a:tr>
              <a:tr h="3213225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endParaRPr lang="en-US" sz="2800" dirty="0"/>
                    </a:p>
                    <a:p>
                      <a:pPr marL="457200" lvl="0" indent="-457200">
                        <a:buFont typeface="Arial"/>
                        <a:buChar char="•"/>
                      </a:pPr>
                      <a:r>
                        <a:rPr lang="en-US" sz="2800" dirty="0"/>
                        <a:t>Earns interest</a:t>
                      </a:r>
                    </a:p>
                  </a:txBody>
                  <a:tcPr>
                    <a:lnR w="12700" cap="flat" cmpd="sng" algn="ctr">
                      <a:solidFill>
                        <a:srgbClr val="00A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Investment account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Visit </a:t>
                      </a:r>
                      <a:r>
                        <a:rPr lang="en-US" sz="2800" dirty="0">
                          <a:hlinkClick r:id="rId2"/>
                        </a:rPr>
                        <a:t>my529.org </a:t>
                      </a:r>
                      <a:r>
                        <a:rPr lang="en-US" sz="2800" dirty="0"/>
                        <a:t>for information on Utah’s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00A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4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Investment account, but for qualified disability expenses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hlinkClick r:id="rId3"/>
                        </a:rPr>
                        <a:t>ableut.com</a:t>
                      </a:r>
                      <a:endParaRPr lang="en-US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hlinkClick r:id="rId4"/>
                        </a:rPr>
                        <a:t>stableaccount.com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rgbClr val="DC44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19148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2EDE6F0-3BCE-79C9-A20F-FF06205A9B48}"/>
              </a:ext>
            </a:extLst>
          </p:cNvPr>
          <p:cNvGrpSpPr/>
          <p:nvPr/>
        </p:nvGrpSpPr>
        <p:grpSpPr>
          <a:xfrm>
            <a:off x="4998027" y="5373624"/>
            <a:ext cx="2195946" cy="905256"/>
            <a:chOff x="4998027" y="5373624"/>
            <a:chExt cx="2195946" cy="905256"/>
          </a:xfrm>
        </p:grpSpPr>
        <p:pic>
          <p:nvPicPr>
            <p:cNvPr id="4" name="Graphic 3" descr="Presentation with media">
              <a:hlinkClick r:id="rId5"/>
              <a:extLst>
                <a:ext uri="{FF2B5EF4-FFF2-40B4-BE49-F238E27FC236}">
                  <a16:creationId xmlns:a16="http://schemas.microsoft.com/office/drawing/2014/main" id="{C561F7F5-98F0-FA33-1263-0B60712F9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94248" y="5373624"/>
              <a:ext cx="603504" cy="603504"/>
            </a:xfrm>
            <a:prstGeom prst="rect">
              <a:avLst/>
            </a:prstGeom>
          </p:spPr>
        </p:pic>
        <p:sp>
          <p:nvSpPr>
            <p:cNvPr id="5" name="Text Placeholder 3">
              <a:hlinkClick r:id="rId5"/>
              <a:extLst>
                <a:ext uri="{FF2B5EF4-FFF2-40B4-BE49-F238E27FC236}">
                  <a16:creationId xmlns:a16="http://schemas.microsoft.com/office/drawing/2014/main" id="{6C9299B1-0987-53E8-A384-8F17910A60ED}"/>
                </a:ext>
              </a:extLst>
            </p:cNvPr>
            <p:cNvSpPr txBox="1">
              <a:spLocks/>
            </p:cNvSpPr>
            <p:nvPr/>
          </p:nvSpPr>
          <p:spPr>
            <a:xfrm>
              <a:off x="4998027" y="5925370"/>
              <a:ext cx="2195946" cy="353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 for my529 video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644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3738-26E9-BAB9-9B64-6625FCAF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with Disabilities</a:t>
            </a:r>
          </a:p>
        </p:txBody>
      </p:sp>
      <p:pic>
        <p:nvPicPr>
          <p:cNvPr id="4" name="Graphic 3" descr="Document with solid fill">
            <a:hlinkClick r:id="rId2"/>
            <a:extLst>
              <a:ext uri="{FF2B5EF4-FFF2-40B4-BE49-F238E27FC236}">
                <a16:creationId xmlns:a16="http://schemas.microsoft.com/office/drawing/2014/main" id="{980DFA6F-8A5D-6450-0F53-1AA2D1F85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14" y="4878100"/>
            <a:ext cx="914400" cy="914400"/>
          </a:xfrm>
          <a:prstGeom prst="rect">
            <a:avLst/>
          </a:prstGeom>
        </p:spPr>
      </p:pic>
      <p:sp>
        <p:nvSpPr>
          <p:cNvPr id="5" name="Text Placeholder 3">
            <a:hlinkClick r:id="rId2"/>
            <a:extLst>
              <a:ext uri="{FF2B5EF4-FFF2-40B4-BE49-F238E27FC236}">
                <a16:creationId xmlns:a16="http://schemas.microsoft.com/office/drawing/2014/main" id="{B83BDE3F-6102-445D-9AE0-3889E8626426}"/>
              </a:ext>
            </a:extLst>
          </p:cNvPr>
          <p:cNvSpPr txBox="1">
            <a:spLocks/>
          </p:cNvSpPr>
          <p:nvPr/>
        </p:nvSpPr>
        <p:spPr>
          <a:xfrm>
            <a:off x="270782" y="5792500"/>
            <a:ext cx="24941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 with Disabilities Handout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5842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F824-6CDC-1F40-66C9-8E033186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 vs. Accommodations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27A4A-58FB-E24F-50C7-E8C09A06B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52882"/>
          </a:xfrm>
        </p:spPr>
        <p:txBody>
          <a:bodyPr/>
          <a:lstStyle/>
          <a:p>
            <a:r>
              <a:rPr lang="en-US" dirty="0"/>
              <a:t>Modifications: K-12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3FC64-7125-0CED-B9E1-39715BBF0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8736"/>
            <a:ext cx="5157787" cy="42291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Modifications are made to assignments and the curriculum to meet the Free Appropriate Public Education (FAPE) requirements in secondary education</a:t>
            </a:r>
          </a:p>
          <a:p>
            <a:pPr>
              <a:lnSpc>
                <a:spcPct val="100000"/>
              </a:lnSpc>
            </a:pPr>
            <a:r>
              <a:rPr lang="en-US" dirty="0"/>
              <a:t>Examples include: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Reduced number of questions on assignments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Fewer topics covered in class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 of a word list or list of math formulas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AF471-3E6E-76E1-F64C-481F9E5AC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52882"/>
          </a:xfrm>
        </p:spPr>
        <p:txBody>
          <a:bodyPr/>
          <a:lstStyle/>
          <a:p>
            <a:r>
              <a:rPr lang="en-US" dirty="0"/>
              <a:t>Accommodations: Higher Education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FA777-A826-EE8D-9D36-8DF67E906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58735"/>
            <a:ext cx="5704609" cy="42291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Accommodations are made on college campuses to create accessibility for students with disabilities, but adjustments are not made to the course requirements or the curriculum</a:t>
            </a:r>
          </a:p>
          <a:p>
            <a:r>
              <a:rPr lang="en-US" dirty="0"/>
              <a:t>Examples include:</a:t>
            </a:r>
          </a:p>
          <a:p>
            <a:pPr lvl="1"/>
            <a:r>
              <a:rPr lang="en-US" dirty="0"/>
              <a:t>Specialized tutoring</a:t>
            </a:r>
          </a:p>
          <a:p>
            <a:pPr lvl="1"/>
            <a:r>
              <a:rPr lang="en-US" dirty="0"/>
              <a:t>Recorded/audiobooks</a:t>
            </a:r>
          </a:p>
          <a:p>
            <a:pPr lvl="1"/>
            <a:r>
              <a:rPr lang="en-US" dirty="0"/>
              <a:t>Class notetakers</a:t>
            </a:r>
          </a:p>
          <a:p>
            <a:pPr lvl="1"/>
            <a:r>
              <a:rPr lang="en-US" dirty="0"/>
              <a:t>Preferential seating</a:t>
            </a:r>
          </a:p>
          <a:p>
            <a:pPr lvl="1"/>
            <a:r>
              <a:rPr lang="en-US" dirty="0"/>
              <a:t>Lecture notes</a:t>
            </a:r>
          </a:p>
          <a:p>
            <a:pPr lvl="1"/>
            <a:r>
              <a:rPr lang="en-US" dirty="0"/>
              <a:t>Study guides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F3434-99A7-D6F5-6DAC-28005AE0D0D3}"/>
              </a:ext>
            </a:extLst>
          </p:cNvPr>
          <p:cNvSpPr txBox="1"/>
          <p:nvPr/>
        </p:nvSpPr>
        <p:spPr>
          <a:xfrm>
            <a:off x="6194427" y="6412119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/>
              <a:t>Source: </a:t>
            </a:r>
            <a:r>
              <a:rPr lang="en-US" i="1" dirty="0">
                <a:hlinkClick r:id="rId2"/>
              </a:rPr>
              <a:t>Parent Center Hub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231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BA30-EF34-DBA7-90EF-7968592F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17"/>
            <a:ext cx="10515600" cy="1016866"/>
          </a:xfrm>
        </p:spPr>
        <p:txBody>
          <a:bodyPr/>
          <a:lstStyle/>
          <a:p>
            <a:r>
              <a:rPr lang="en-US" dirty="0"/>
              <a:t>Student Information Release Form (FERPA)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49622-DA1E-33B8-E6EA-A99D0121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673"/>
            <a:ext cx="10515600" cy="524741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“FERPA gives parents certain rights with respect to their children's education records. These rights transfer to the student when he or she reaches the age of 18 or attends a school beyond the high school level.”</a:t>
            </a:r>
            <a:r>
              <a:rPr lang="en-US" b="1" dirty="0"/>
              <a:t> – U.S. Department of Education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The student must request the FERPA form. A parent cannot.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sz="2600" dirty="0"/>
              <a:t>The student must agree to who is listed as the recipient in order to release records if it’s an individual other than the student with access to records</a:t>
            </a:r>
          </a:p>
          <a:p>
            <a:endParaRPr lang="en-US" sz="1900" dirty="0"/>
          </a:p>
          <a:p>
            <a:r>
              <a:rPr lang="en-US" dirty="0"/>
              <a:t>This can be beneficial if the student is deferring enrollment or taking a gap year for reasons such as military service, ecclesiastical mission, humanitarian service, etc.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If students want a trusted adult involved with their college information, meetings, and conversations, make sure this form is 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A9EF4-DD1A-0091-9C50-A5353A0E6336}"/>
              </a:ext>
            </a:extLst>
          </p:cNvPr>
          <p:cNvSpPr txBox="1"/>
          <p:nvPr/>
        </p:nvSpPr>
        <p:spPr>
          <a:xfrm>
            <a:off x="5320145" y="6341751"/>
            <a:ext cx="6657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22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https://www2.ed.gov/policy/gen/guid/fpco/ferpa/index.html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33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339B9-32ED-8F35-AB31-E311CC77A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8CEC-0332-323D-118C-CABED8D3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478"/>
            <a:ext cx="10515600" cy="1154920"/>
          </a:xfrm>
        </p:spPr>
        <p:txBody>
          <a:bodyPr/>
          <a:lstStyle/>
          <a:p>
            <a:r>
              <a:rPr lang="en-US" dirty="0"/>
              <a:t>Institution Disability Resource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16C6F-4547-8A9A-9F88-62BBE6B93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089"/>
            <a:ext cx="5687568" cy="50292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Public Colleges and Universities</a:t>
            </a:r>
          </a:p>
        </p:txBody>
      </p:sp>
      <p:pic>
        <p:nvPicPr>
          <p:cNvPr id="27" name="Picture 26" descr="Westminster College's logo.">
            <a:hlinkClick r:id="rId2"/>
            <a:extLst>
              <a:ext uri="{FF2B5EF4-FFF2-40B4-BE49-F238E27FC236}">
                <a16:creationId xmlns:a16="http://schemas.microsoft.com/office/drawing/2014/main" id="{465FA04E-9F6B-5F74-46C2-8CAF41DBF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03" y="5546390"/>
            <a:ext cx="2487168" cy="596919"/>
          </a:xfrm>
          <a:prstGeom prst="rect">
            <a:avLst/>
          </a:prstGeom>
        </p:spPr>
      </p:pic>
      <p:pic>
        <p:nvPicPr>
          <p:cNvPr id="28" name="Picture 27" descr="Ensign College's logo.">
            <a:hlinkClick r:id="rId4"/>
            <a:extLst>
              <a:ext uri="{FF2B5EF4-FFF2-40B4-BE49-F238E27FC236}">
                <a16:creationId xmlns:a16="http://schemas.microsoft.com/office/drawing/2014/main" id="{7823AE05-4479-8D06-98BC-9C878C0FB6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8273" r="7548" b="9025"/>
          <a:stretch/>
        </p:blipFill>
        <p:spPr>
          <a:xfrm>
            <a:off x="8185323" y="5243716"/>
            <a:ext cx="1234440" cy="1202266"/>
          </a:xfrm>
          <a:prstGeom prst="rect">
            <a:avLst/>
          </a:prstGeom>
        </p:spPr>
      </p:pic>
      <p:pic>
        <p:nvPicPr>
          <p:cNvPr id="29" name="Picture 28" descr="Brigham Young University's logo. ">
            <a:hlinkClick r:id="rId6"/>
            <a:extLst>
              <a:ext uri="{FF2B5EF4-FFF2-40B4-BE49-F238E27FC236}">
                <a16:creationId xmlns:a16="http://schemas.microsoft.com/office/drawing/2014/main" id="{AB728FC5-F422-A0D5-4419-6BCD0778C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730" y="5236773"/>
            <a:ext cx="1216152" cy="1216152"/>
          </a:xfrm>
          <a:prstGeom prst="rect">
            <a:avLst/>
          </a:prstGeo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9E0E15DD-5B9D-D23E-95AB-B1767A8319DD}"/>
              </a:ext>
            </a:extLst>
          </p:cNvPr>
          <p:cNvSpPr txBox="1">
            <a:spLocks/>
          </p:cNvSpPr>
          <p:nvPr/>
        </p:nvSpPr>
        <p:spPr>
          <a:xfrm>
            <a:off x="8509105" y="4579789"/>
            <a:ext cx="3381931" cy="48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Institutions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7F75ED-DC77-FF7A-554B-25B0E9CF7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6719710" y="4416844"/>
            <a:ext cx="5176599" cy="2098860"/>
            <a:chOff x="539979" y="3808821"/>
            <a:chExt cx="5338429" cy="209886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B3CDDFC-713E-BA38-91BA-F99F683CE52B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9" y="3818075"/>
              <a:ext cx="5338429" cy="0"/>
            </a:xfrm>
            <a:prstGeom prst="line">
              <a:avLst/>
            </a:prstGeom>
            <a:ln w="19050">
              <a:solidFill>
                <a:srgbClr val="3A3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D5BEB6-6A98-7CE6-1466-668D1F255E2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032" y="3808821"/>
              <a:ext cx="0" cy="2098860"/>
            </a:xfrm>
            <a:prstGeom prst="line">
              <a:avLst/>
            </a:prstGeom>
            <a:ln w="19050">
              <a:solidFill>
                <a:srgbClr val="3A3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Weber State University's logo.">
            <a:hlinkClick r:id="rId8"/>
            <a:extLst>
              <a:ext uri="{FF2B5EF4-FFF2-40B4-BE49-F238E27FC236}">
                <a16:creationId xmlns:a16="http://schemas.microsoft.com/office/drawing/2014/main" id="{8276ACC5-E8B6-8F2D-412E-64074B501C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70" y="5295954"/>
            <a:ext cx="1536192" cy="965454"/>
          </a:xfrm>
          <a:prstGeom prst="rect">
            <a:avLst/>
          </a:prstGeom>
        </p:spPr>
      </p:pic>
      <p:pic>
        <p:nvPicPr>
          <p:cNvPr id="35" name="Picture 34" descr="Utah Valley University's logo.">
            <a:hlinkClick r:id="rId10"/>
            <a:extLst>
              <a:ext uri="{FF2B5EF4-FFF2-40B4-BE49-F238E27FC236}">
                <a16:creationId xmlns:a16="http://schemas.microsoft.com/office/drawing/2014/main" id="{1A2679C9-B8E9-1C62-FCF8-070DAADCEA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13" y="5211753"/>
            <a:ext cx="1306473" cy="1133856"/>
          </a:xfrm>
          <a:prstGeom prst="rect">
            <a:avLst/>
          </a:prstGeom>
        </p:spPr>
      </p:pic>
      <p:pic>
        <p:nvPicPr>
          <p:cNvPr id="36" name="Picture 35" descr="Utah Tech University's logo.">
            <a:hlinkClick r:id="rId12"/>
            <a:extLst>
              <a:ext uri="{FF2B5EF4-FFF2-40B4-BE49-F238E27FC236}">
                <a16:creationId xmlns:a16="http://schemas.microsoft.com/office/drawing/2014/main" id="{E0917CE7-A162-D3D3-EB4D-F59264A9BC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0" y="5516101"/>
            <a:ext cx="2834640" cy="525160"/>
          </a:xfrm>
          <a:prstGeom prst="rect">
            <a:avLst/>
          </a:prstGeom>
        </p:spPr>
      </p:pic>
      <p:pic>
        <p:nvPicPr>
          <p:cNvPr id="37" name="Picture 36" descr="Utah State University's Logo.">
            <a:hlinkClick r:id="rId14"/>
            <a:extLst>
              <a:ext uri="{FF2B5EF4-FFF2-40B4-BE49-F238E27FC236}">
                <a16:creationId xmlns:a16="http://schemas.microsoft.com/office/drawing/2014/main" id="{FAAFF15A-766A-34E9-5807-068C3FEA0F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85" y="4494267"/>
            <a:ext cx="3840480" cy="381117"/>
          </a:xfrm>
          <a:prstGeom prst="rect">
            <a:avLst/>
          </a:prstGeom>
        </p:spPr>
      </p:pic>
      <p:pic>
        <p:nvPicPr>
          <p:cNvPr id="38" name="Picture 37" descr="The University of Utah's logo.">
            <a:hlinkClick r:id="rId16"/>
            <a:extLst>
              <a:ext uri="{FF2B5EF4-FFF2-40B4-BE49-F238E27FC236}">
                <a16:creationId xmlns:a16="http://schemas.microsoft.com/office/drawing/2014/main" id="{0E0F17B6-B313-D56D-AFA2-E1BB05EE31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9" y="4180640"/>
            <a:ext cx="1463040" cy="1008371"/>
          </a:xfrm>
          <a:prstGeom prst="rect">
            <a:avLst/>
          </a:prstGeom>
        </p:spPr>
      </p:pic>
      <p:pic>
        <p:nvPicPr>
          <p:cNvPr id="39" name="Picture 38" descr="Uintah-Basin Technical College's logo. ">
            <a:hlinkClick r:id="rId18"/>
            <a:extLst>
              <a:ext uri="{FF2B5EF4-FFF2-40B4-BE49-F238E27FC236}">
                <a16:creationId xmlns:a16="http://schemas.microsoft.com/office/drawing/2014/main" id="{E80622B2-7527-CA90-BF00-961E9F929A5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82340" y="3001146"/>
            <a:ext cx="1465653" cy="1005840"/>
          </a:xfrm>
          <a:prstGeom prst="rect">
            <a:avLst/>
          </a:prstGeom>
        </p:spPr>
      </p:pic>
      <p:pic>
        <p:nvPicPr>
          <p:cNvPr id="40" name="Picture 39" descr="Tooele Technical College's logo. ">
            <a:hlinkClick r:id="rId20"/>
            <a:extLst>
              <a:ext uri="{FF2B5EF4-FFF2-40B4-BE49-F238E27FC236}">
                <a16:creationId xmlns:a16="http://schemas.microsoft.com/office/drawing/2014/main" id="{B41CC1D4-D03C-20D5-0D45-B48195AED9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0466" y="2914278"/>
            <a:ext cx="1250305" cy="1179576"/>
          </a:xfrm>
          <a:prstGeom prst="rect">
            <a:avLst/>
          </a:prstGeom>
        </p:spPr>
      </p:pic>
      <p:pic>
        <p:nvPicPr>
          <p:cNvPr id="41" name="Picture 40" descr="Southwest Technical College's logo. ">
            <a:hlinkClick r:id="rId22"/>
            <a:extLst>
              <a:ext uri="{FF2B5EF4-FFF2-40B4-BE49-F238E27FC236}">
                <a16:creationId xmlns:a16="http://schemas.microsoft.com/office/drawing/2014/main" id="{61AFB458-9047-C70B-7AE5-358C4B0DE5C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02948" y="3202314"/>
            <a:ext cx="2445950" cy="603504"/>
          </a:xfrm>
          <a:prstGeom prst="rect">
            <a:avLst/>
          </a:prstGeom>
        </p:spPr>
      </p:pic>
      <p:pic>
        <p:nvPicPr>
          <p:cNvPr id="42" name="Picture 41" descr="Southern Utah University's logo.">
            <a:hlinkClick r:id="rId24"/>
            <a:extLst>
              <a:ext uri="{FF2B5EF4-FFF2-40B4-BE49-F238E27FC236}">
                <a16:creationId xmlns:a16="http://schemas.microsoft.com/office/drawing/2014/main" id="{E32AE350-0BFC-EF3A-BFF5-D3A2B50A76D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30" y="3216030"/>
            <a:ext cx="2599350" cy="576072"/>
          </a:xfrm>
          <a:prstGeom prst="rect">
            <a:avLst/>
          </a:prstGeom>
        </p:spPr>
      </p:pic>
      <p:pic>
        <p:nvPicPr>
          <p:cNvPr id="43" name="Picture 42" descr="Snow College's logo.">
            <a:hlinkClick r:id="rId26"/>
            <a:extLst>
              <a:ext uri="{FF2B5EF4-FFF2-40B4-BE49-F238E27FC236}">
                <a16:creationId xmlns:a16="http://schemas.microsoft.com/office/drawing/2014/main" id="{DDD61D22-5D3B-0D3C-B637-1E345740EF4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6" y="3182079"/>
            <a:ext cx="2322576" cy="643975"/>
          </a:xfrm>
          <a:prstGeom prst="rect">
            <a:avLst/>
          </a:prstGeom>
        </p:spPr>
      </p:pic>
      <p:pic>
        <p:nvPicPr>
          <p:cNvPr id="44" name="Picture 43" descr="Salt Lake Community College's logo.">
            <a:hlinkClick r:id="rId28"/>
            <a:extLst>
              <a:ext uri="{FF2B5EF4-FFF2-40B4-BE49-F238E27FC236}">
                <a16:creationId xmlns:a16="http://schemas.microsoft.com/office/drawing/2014/main" id="{A61687D9-DF34-5AAD-BC23-31E580801BC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745" y="1920501"/>
            <a:ext cx="1984248" cy="747453"/>
          </a:xfrm>
          <a:prstGeom prst="rect">
            <a:avLst/>
          </a:prstGeom>
        </p:spPr>
      </p:pic>
      <p:pic>
        <p:nvPicPr>
          <p:cNvPr id="45" name="Picture 44" descr="Ogden-Weber Technical College's logo. ">
            <a:hlinkClick r:id="rId30"/>
            <a:extLst>
              <a:ext uri="{FF2B5EF4-FFF2-40B4-BE49-F238E27FC236}">
                <a16:creationId xmlns:a16="http://schemas.microsoft.com/office/drawing/2014/main" id="{349476A8-4993-0000-E013-3332A6FC778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86902" y="1844263"/>
            <a:ext cx="1645920" cy="899928"/>
          </a:xfrm>
          <a:prstGeom prst="rect">
            <a:avLst/>
          </a:prstGeom>
        </p:spPr>
      </p:pic>
      <p:pic>
        <p:nvPicPr>
          <p:cNvPr id="46" name="Picture 45">
            <a:hlinkClick r:id="rId32"/>
            <a:extLst>
              <a:ext uri="{FF2B5EF4-FFF2-40B4-BE49-F238E27FC236}">
                <a16:creationId xmlns:a16="http://schemas.microsoft.com/office/drawing/2014/main" id="{22614525-F7D1-408B-CE1C-6393B6C4C161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t="10447" b="10447"/>
          <a:stretch/>
        </p:blipFill>
        <p:spPr>
          <a:xfrm>
            <a:off x="6184377" y="1751723"/>
            <a:ext cx="1371600" cy="1085008"/>
          </a:xfrm>
          <a:prstGeom prst="rect">
            <a:avLst/>
          </a:prstGeom>
        </p:spPr>
      </p:pic>
      <p:pic>
        <p:nvPicPr>
          <p:cNvPr id="47" name="Picture 46">
            <a:hlinkClick r:id="rId34"/>
            <a:extLst>
              <a:ext uri="{FF2B5EF4-FFF2-40B4-BE49-F238E27FC236}">
                <a16:creationId xmlns:a16="http://schemas.microsoft.com/office/drawing/2014/main" id="{8475C888-43BF-ED9C-CD24-0A659D77E5B5}"/>
              </a:ext>
            </a:extLst>
          </p:cNvPr>
          <p:cNvPicPr>
            <a:picLocks noChangeAspect="1"/>
          </p:cNvPicPr>
          <p:nvPr/>
        </p:nvPicPr>
        <p:blipFill>
          <a:blip r:embed="rId35"/>
          <a:srcRect l="944" r="944"/>
          <a:stretch/>
        </p:blipFill>
        <p:spPr>
          <a:xfrm>
            <a:off x="4344108" y="1832893"/>
            <a:ext cx="1609344" cy="922669"/>
          </a:xfrm>
          <a:prstGeom prst="rect">
            <a:avLst/>
          </a:prstGeom>
        </p:spPr>
      </p:pic>
      <p:pic>
        <p:nvPicPr>
          <p:cNvPr id="48" name="Picture 47" descr="Davis Technical College's logo.">
            <a:hlinkClick r:id="rId36"/>
            <a:extLst>
              <a:ext uri="{FF2B5EF4-FFF2-40B4-BE49-F238E27FC236}">
                <a16:creationId xmlns:a16="http://schemas.microsoft.com/office/drawing/2014/main" id="{6E80298A-FA67-0356-453C-323C81F2DBC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792746" y="1837027"/>
            <a:ext cx="1320437" cy="914400"/>
          </a:xfrm>
          <a:prstGeom prst="rect">
            <a:avLst/>
          </a:prstGeom>
        </p:spPr>
      </p:pic>
      <p:pic>
        <p:nvPicPr>
          <p:cNvPr id="49" name="Picture 48" descr="Bridgerland Technical College's logo. ">
            <a:hlinkClick r:id="rId38"/>
            <a:extLst>
              <a:ext uri="{FF2B5EF4-FFF2-40B4-BE49-F238E27FC236}">
                <a16:creationId xmlns:a16="http://schemas.microsoft.com/office/drawing/2014/main" id="{3C2F9AA2-4885-5078-967E-3FC9E414F7C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0141" y="1922776"/>
            <a:ext cx="2011680" cy="7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42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FCF8-7162-5BAA-6AE7-E7244196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632-5C1B-6235-937E-8149EB4A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Paying for College Student Bundle</a:t>
            </a:r>
          </a:p>
        </p:txBody>
      </p:sp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3E8D0C31-F8AB-09C6-931A-C23E490F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312" y="2913320"/>
            <a:ext cx="632637" cy="632637"/>
          </a:xfrm>
          <a:prstGeom prst="rect">
            <a:avLst/>
          </a:prstGeom>
        </p:spPr>
      </p:pic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99783B71-533C-FABA-310B-DDCDC1181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09" y="2814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D94BC95-F113-7984-60B9-CFE4C3D7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7019690" y="4828355"/>
            <a:ext cx="531628" cy="1236035"/>
          </a:xfrm>
          <a:prstGeom prst="homePlate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D8CB2815-61FA-37C2-2F5D-9D6972BD6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2986" y="4929666"/>
            <a:ext cx="1064681" cy="1064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85C4D9-C3D5-21CE-9810-0DEB60934897}"/>
              </a:ext>
            </a:extLst>
          </p:cNvPr>
          <p:cNvSpPr txBox="1">
            <a:spLocks/>
          </p:cNvSpPr>
          <p:nvPr/>
        </p:nvSpPr>
        <p:spPr>
          <a:xfrm>
            <a:off x="5051473" y="5579859"/>
            <a:ext cx="1928612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Individual Student Situations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AFD78664-19A2-71C0-7509-533DBF80D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40000">
            <a:off x="8959959" y="4828355"/>
            <a:ext cx="531628" cy="1236035"/>
          </a:xfrm>
          <a:prstGeom prst="homePlate">
            <a:avLst/>
          </a:prstGeom>
          <a:solidFill>
            <a:srgbClr val="40C1AC"/>
          </a:solidFill>
          <a:ln>
            <a:solidFill>
              <a:srgbClr val="40C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Downward trend">
            <a:extLst>
              <a:ext uri="{FF2B5EF4-FFF2-40B4-BE49-F238E27FC236}">
                <a16:creationId xmlns:a16="http://schemas.microsoft.com/office/drawing/2014/main" id="{70C18C79-D504-2199-CDC1-A753B3B43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0895" y="4879572"/>
            <a:ext cx="1156285" cy="11562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7C885D-EB94-C039-B0DD-073D3BBEC23E}"/>
              </a:ext>
            </a:extLst>
          </p:cNvPr>
          <p:cNvSpPr txBox="1">
            <a:spLocks/>
          </p:cNvSpPr>
          <p:nvPr/>
        </p:nvSpPr>
        <p:spPr>
          <a:xfrm>
            <a:off x="9722671" y="5578696"/>
            <a:ext cx="1709900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Creative Ways to Cut Costs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289FAD7D-E0E6-9E1B-2D15-33B70F41C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20000">
            <a:off x="9559536" y="2983049"/>
            <a:ext cx="531628" cy="1236035"/>
          </a:xfrm>
          <a:prstGeom prst="homePlate">
            <a:avLst/>
          </a:prstGeom>
          <a:solidFill>
            <a:srgbClr val="00AF66"/>
          </a:solidFill>
          <a:ln>
            <a:solidFill>
              <a:srgbClr val="00A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02A9E5AD-63EC-6799-BDDE-5DD5EEAF3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5166" y="2949621"/>
            <a:ext cx="1156286" cy="115628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B9E6AEE-219E-6D47-0995-1419583F1320}"/>
              </a:ext>
            </a:extLst>
          </p:cNvPr>
          <p:cNvSpPr txBox="1">
            <a:spLocks/>
          </p:cNvSpPr>
          <p:nvPr/>
        </p:nvSpPr>
        <p:spPr>
          <a:xfrm>
            <a:off x="10268129" y="3128275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Earn and Save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B710DDF-66FE-08A6-3962-5042C0827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89824" y="1842587"/>
            <a:ext cx="531628" cy="1236035"/>
          </a:xfrm>
          <a:prstGeom prst="homePlate">
            <a:avLst/>
          </a:prstGeom>
          <a:solidFill>
            <a:srgbClr val="FFC845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AEA93E1E-876D-9641-CE61-028497885F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86152" y="1761207"/>
            <a:ext cx="1339822" cy="13398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FD74F2B-57E4-C7FF-6F98-8C8A4EA54B5D}"/>
              </a:ext>
            </a:extLst>
          </p:cNvPr>
          <p:cNvSpPr txBox="1">
            <a:spLocks/>
          </p:cNvSpPr>
          <p:nvPr/>
        </p:nvSpPr>
        <p:spPr>
          <a:xfrm>
            <a:off x="7600049" y="1456067"/>
            <a:ext cx="1311178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File the FAFSA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39CE80C-26D1-5258-CDE5-082AA13F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6420113" y="2983049"/>
            <a:ext cx="531628" cy="1236035"/>
          </a:xfrm>
          <a:prstGeom prst="homePlate">
            <a:avLst/>
          </a:prstGeom>
          <a:solidFill>
            <a:srgbClr val="00AFD7"/>
          </a:solidFill>
          <a:ln>
            <a:solidFill>
              <a:srgbClr val="00A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502A2A22-BCB4-EB17-1601-05F69EE70F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7359" y="3018331"/>
            <a:ext cx="1165469" cy="11654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42C1C00-194D-EEA8-02FA-A1F787594DB4}"/>
              </a:ext>
            </a:extLst>
          </p:cNvPr>
          <p:cNvSpPr txBox="1">
            <a:spLocks/>
          </p:cNvSpPr>
          <p:nvPr/>
        </p:nvSpPr>
        <p:spPr>
          <a:xfrm>
            <a:off x="4810052" y="3284746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Apply for Scholarships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B54940-D76B-0391-1C6B-BF44313D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0703" y="4546611"/>
            <a:ext cx="2248739" cy="58658"/>
          </a:xfrm>
          <a:prstGeom prst="rect">
            <a:avLst/>
          </a:prstGeom>
          <a:solidFill>
            <a:srgbClr val="304E93"/>
          </a:solidFill>
          <a:ln>
            <a:solidFill>
              <a:srgbClr val="304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34D614E-147C-CE05-C834-CF3C566AC78B}"/>
              </a:ext>
            </a:extLst>
          </p:cNvPr>
          <p:cNvSpPr txBox="1">
            <a:spLocks/>
          </p:cNvSpPr>
          <p:nvPr/>
        </p:nvSpPr>
        <p:spPr>
          <a:xfrm>
            <a:off x="6757616" y="3522498"/>
            <a:ext cx="3111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Paying for College Student Bundle</a:t>
            </a:r>
          </a:p>
        </p:txBody>
      </p:sp>
      <p:pic>
        <p:nvPicPr>
          <p:cNvPr id="25" name="Content Placeholder 16" descr="Confused person">
            <a:extLst>
              <a:ext uri="{FF2B5EF4-FFF2-40B4-BE49-F238E27FC236}">
                <a16:creationId xmlns:a16="http://schemas.microsoft.com/office/drawing/2014/main" id="{F12EDFE1-A4A3-F81D-1B2E-600D5BFBC6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224" y="2404660"/>
            <a:ext cx="3569087" cy="3569087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7910C56A-C439-EABC-46F1-931E26807C00}"/>
              </a:ext>
            </a:extLst>
          </p:cNvPr>
          <p:cNvSpPr/>
          <p:nvPr/>
        </p:nvSpPr>
        <p:spPr>
          <a:xfrm rot="19847689">
            <a:off x="6928698" y="2503767"/>
            <a:ext cx="524010" cy="387878"/>
          </a:xfrm>
          <a:prstGeom prst="rightArrow">
            <a:avLst/>
          </a:prstGeom>
          <a:solidFill>
            <a:srgbClr val="FFC8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7BA9D84-1AFC-2832-FD79-5B7FE60EBF4B}"/>
              </a:ext>
            </a:extLst>
          </p:cNvPr>
          <p:cNvSpPr/>
          <p:nvPr/>
        </p:nvSpPr>
        <p:spPr>
          <a:xfrm rot="2670378">
            <a:off x="9134690" y="2478921"/>
            <a:ext cx="524010" cy="387878"/>
          </a:xfrm>
          <a:prstGeom prst="rightArrow">
            <a:avLst/>
          </a:prstGeom>
          <a:solidFill>
            <a:srgbClr val="00A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EE60F3-7865-A4B4-CF43-89DDC6493E3A}"/>
              </a:ext>
            </a:extLst>
          </p:cNvPr>
          <p:cNvSpPr/>
          <p:nvPr/>
        </p:nvSpPr>
        <p:spPr>
          <a:xfrm rot="6727336">
            <a:off x="9709493" y="4484843"/>
            <a:ext cx="524010" cy="387878"/>
          </a:xfrm>
          <a:prstGeom prst="rightArrow">
            <a:avLst/>
          </a:prstGeom>
          <a:solidFill>
            <a:srgbClr val="40C1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6FF4895-A0E0-B84D-1F8B-F20FB6C24435}"/>
              </a:ext>
            </a:extLst>
          </p:cNvPr>
          <p:cNvSpPr/>
          <p:nvPr/>
        </p:nvSpPr>
        <p:spPr>
          <a:xfrm rot="10800000">
            <a:off x="7993633" y="5427211"/>
            <a:ext cx="524010" cy="387878"/>
          </a:xfrm>
          <a:prstGeom prst="rightArrow">
            <a:avLst/>
          </a:prstGeom>
          <a:solidFill>
            <a:srgbClr val="DC440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F69158F-5268-39ED-490E-D6DFA977667E}"/>
              </a:ext>
            </a:extLst>
          </p:cNvPr>
          <p:cNvSpPr/>
          <p:nvPr/>
        </p:nvSpPr>
        <p:spPr>
          <a:xfrm rot="15482895">
            <a:off x="6324118" y="4478580"/>
            <a:ext cx="524010" cy="387878"/>
          </a:xfrm>
          <a:prstGeom prst="rightArrow">
            <a:avLst/>
          </a:prstGeom>
          <a:solidFill>
            <a:srgbClr val="00AF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37D7-DEAD-C5ED-A721-23903D860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0C7EE-D86C-B4EB-0795-164BF9BB5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4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9BA1-0F35-23DC-EAD8-11FACF55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054330" cy="841664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What is college?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83C15-E8D2-2ACE-5448-81674C03B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92381"/>
            <a:ext cx="3932237" cy="511232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Any postsecondary education (after high school)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Technical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 college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University </a:t>
            </a:r>
          </a:p>
          <a:p>
            <a:endParaRPr lang="en-US" sz="2800" dirty="0"/>
          </a:p>
          <a:p>
            <a:r>
              <a:rPr lang="en-US" sz="2800" dirty="0"/>
              <a:t>Types: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Certificates and other credentials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Associate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Bachelor’s degrees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Graduate and professional degrees</a:t>
            </a:r>
          </a:p>
          <a:p>
            <a:endParaRPr lang="en-US" dirty="0"/>
          </a:p>
        </p:txBody>
      </p:sp>
      <p:pic>
        <p:nvPicPr>
          <p:cNvPr id="5" name="Picture 4" descr="An image showing four columns with headers listed with 1, 2, 4, + (or more). Under 1 it provides the following information: Certificates and&#10;other Credentials; 1 year or more&#10;(depending on program); Provides preparation&#10;for specific jobs and&#10;careers. Programs&#10;can typically be&#10;completed in a few&#10;weeks to a little over&#10;a year of full-time&#10;attendance. Many&#10;certificates build into&#10;and count toward&#10;associate degrees.; Examples:&#10;• Certificates of&#10;Proficiency&#10;• Certificates of&#10;Completion&#10;• Apprenticeships&#10;• Licenses&#10;• Professional&#10;Certifications&#10;&#10;Under 2 it provides the following information: Associate Degrees; 2 years; Provides preparation&#10;for employment or a&#10;bachelor’s degree.&#10;Programs can typically&#10;be completed in two&#10;years of full-time&#10;attendance.; Examples:&#10;• Associate of Applied&#10;Science&#10;• Associate of Science&#10;• Associate of Arts &#10;&#10;Under 4 it provides the following information: Bachelor’s Degrees; 4 years; Provides a wellrounded education&#10;for success in a career&#10;or for graduate study.&#10;Programs can typically&#10;be completed in four&#10;years of full-time&#10;attendance.; Examples:&#10;• Bachelor of Science&#10;• Bachelor of Arts&#10;• Bachelor of Applied&#10;Science&#10;• Professional&#10;Bachelor’s Degree&#10;&#10;Under + it provides the following information: Graduate and&#10;Professional Degrees&#10;and Credentials; Typically 1–6 years&#10;beyond a bachelor’s&#10;degree; Provides advanced&#10;preparation in a&#10;variety of careers that&#10;require education&#10;beyond a bachelor’s&#10;degree. Programs can&#10;typically be completed&#10;in one to six years of&#10;full-time attendance,&#10;depending on the field&#10;of study.; Examples:&#10;• Master’s degrees&#10;• Doctoral degrees&#10;• Graduate Certificates&#10;">
            <a:extLst>
              <a:ext uri="{FF2B5EF4-FFF2-40B4-BE49-F238E27FC236}">
                <a16:creationId xmlns:a16="http://schemas.microsoft.com/office/drawing/2014/main" id="{77299FBC-4131-5E50-F138-4528D2D1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13" y="275521"/>
            <a:ext cx="6472891" cy="60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FE31-BEAE-E7E0-904F-C49ABB0E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42"/>
          </a:xfrm>
        </p:spPr>
        <p:txBody>
          <a:bodyPr/>
          <a:lstStyle/>
          <a:p>
            <a:r>
              <a:rPr lang="en-US" dirty="0"/>
              <a:t>How much does college cost?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E80558-B663-275A-63E1-0BE0A95C6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70092"/>
              </p:ext>
            </p:extLst>
          </p:nvPr>
        </p:nvGraphicFramePr>
        <p:xfrm>
          <a:off x="838200" y="1214667"/>
          <a:ext cx="1082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664">
                  <a:extLst>
                    <a:ext uri="{9D8B030D-6E8A-4147-A177-3AD203B41FA5}">
                      <a16:colId xmlns:a16="http://schemas.microsoft.com/office/drawing/2014/main" val="342024117"/>
                    </a:ext>
                  </a:extLst>
                </a:gridCol>
                <a:gridCol w="4644736">
                  <a:extLst>
                    <a:ext uri="{9D8B030D-6E8A-4147-A177-3AD203B41FA5}">
                      <a16:colId xmlns:a16="http://schemas.microsoft.com/office/drawing/2014/main" val="1587662665"/>
                    </a:ext>
                  </a:extLst>
                </a:gridCol>
              </a:tblGrid>
              <a:tr h="428364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2024 Average Utah In-State Tuition and Fees (per year)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Public Technical College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~$99/credit + fees</a:t>
                      </a:r>
                    </a:p>
                  </a:txBody>
                  <a:tcPr>
                    <a:lnL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74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u="none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2-Year Public College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$4,382</a:t>
                      </a:r>
                    </a:p>
                  </a:txBody>
                  <a:tcPr>
                    <a:lnL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49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4-Year Public University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$7,531</a:t>
                      </a:r>
                    </a:p>
                  </a:txBody>
                  <a:tcPr>
                    <a:lnL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F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5296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B6187A-4618-72C5-601C-3CA2CFB8D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54377"/>
              </p:ext>
            </p:extLst>
          </p:nvPr>
        </p:nvGraphicFramePr>
        <p:xfrm>
          <a:off x="838200" y="3067546"/>
          <a:ext cx="10820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5273">
                  <a:extLst>
                    <a:ext uri="{9D8B030D-6E8A-4147-A177-3AD203B41FA5}">
                      <a16:colId xmlns:a16="http://schemas.microsoft.com/office/drawing/2014/main" val="342024117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val="1587662665"/>
                    </a:ext>
                  </a:extLst>
                </a:gridCol>
              </a:tblGrid>
              <a:tr h="428364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2024 Average National Out-Of-State Tuitions and Fees (per year)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73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2-Year Public College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$8,415</a:t>
                      </a:r>
                    </a:p>
                  </a:txBody>
                  <a:tcPr>
                    <a:lnL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33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4-Year Public University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$27,457</a:t>
                      </a:r>
                    </a:p>
                  </a:txBody>
                  <a:tcPr>
                    <a:lnL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3735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78DCD-C277-B174-3B18-9DFC0CCB2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95896"/>
              </p:ext>
            </p:extLst>
          </p:nvPr>
        </p:nvGraphicFramePr>
        <p:xfrm>
          <a:off x="838200" y="4502561"/>
          <a:ext cx="10820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5273">
                  <a:extLst>
                    <a:ext uri="{9D8B030D-6E8A-4147-A177-3AD203B41FA5}">
                      <a16:colId xmlns:a16="http://schemas.microsoft.com/office/drawing/2014/main" val="342024117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val="1587662665"/>
                    </a:ext>
                  </a:extLst>
                </a:gridCol>
              </a:tblGrid>
              <a:tr h="428364">
                <a:tc grid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2024 Average National Private Non-Profit Tuitions and Fees (per year)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E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2-Year Non-Profit Private College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$20,019</a:t>
                      </a:r>
                    </a:p>
                  </a:txBody>
                  <a:tcPr>
                    <a:lnL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349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4-Year Non-Profit Private University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$38,421</a:t>
                      </a:r>
                    </a:p>
                  </a:txBody>
                  <a:tcPr>
                    <a:lnL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4E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52960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CA22CE-8CA3-0CEB-12BC-5AE985E01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156251"/>
            <a:ext cx="11002697" cy="51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*These costs don’t include external costs – Food, housing, books, supplies, transportation, etc.</a:t>
            </a:r>
          </a:p>
        </p:txBody>
      </p:sp>
      <p:pic>
        <p:nvPicPr>
          <p:cNvPr id="9" name="Graphic 8" descr="Presentation with media with solid fill">
            <a:hlinkClick r:id="rId5"/>
            <a:extLst>
              <a:ext uri="{FF2B5EF4-FFF2-40B4-BE49-F238E27FC236}">
                <a16:creationId xmlns:a16="http://schemas.microsoft.com/office/drawing/2014/main" id="{890D129A-8443-A419-2E94-7FB378C85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4262" y="262953"/>
            <a:ext cx="413393" cy="413393"/>
          </a:xfrm>
          <a:prstGeom prst="rect">
            <a:avLst/>
          </a:prstGeom>
        </p:spPr>
      </p:pic>
      <p:sp>
        <p:nvSpPr>
          <p:cNvPr id="10" name="Text Placeholder 3">
            <a:hlinkClick r:id="rId5"/>
            <a:extLst>
              <a:ext uri="{FF2B5EF4-FFF2-40B4-BE49-F238E27FC236}">
                <a16:creationId xmlns:a16="http://schemas.microsoft.com/office/drawing/2014/main" id="{77B2F536-170D-FBA0-9A8D-0E70C1D60243}"/>
              </a:ext>
            </a:extLst>
          </p:cNvPr>
          <p:cNvSpPr txBox="1">
            <a:spLocks/>
          </p:cNvSpPr>
          <p:nvPr/>
        </p:nvSpPr>
        <p:spPr>
          <a:xfrm>
            <a:off x="10381020" y="613438"/>
            <a:ext cx="1459877" cy="518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for College Costs YouTube Videos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92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44D35-98EA-DAAC-4D7E-381BE4940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408D-C59E-B1B5-3855-21AAD932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AF66"/>
                </a:solidFill>
              </a:rPr>
              <a:t>Paying for </a:t>
            </a:r>
            <a:r>
              <a:rPr lang="en-US" dirty="0"/>
              <a:t>College</a:t>
            </a:r>
            <a:r>
              <a:rPr lang="en-US" dirty="0">
                <a:solidFill>
                  <a:srgbClr val="00AF66"/>
                </a:solidFill>
              </a:rPr>
              <a:t> Student Bundle</a:t>
            </a:r>
          </a:p>
        </p:txBody>
      </p:sp>
      <p:pic>
        <p:nvPicPr>
          <p:cNvPr id="5" name="Graphic 4" descr="Dollar">
            <a:extLst>
              <a:ext uri="{FF2B5EF4-FFF2-40B4-BE49-F238E27FC236}">
                <a16:creationId xmlns:a16="http://schemas.microsoft.com/office/drawing/2014/main" id="{77E816A8-CB04-86B0-CFF4-631E38E75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312" y="2913320"/>
            <a:ext cx="632637" cy="632637"/>
          </a:xfrm>
          <a:prstGeom prst="rect">
            <a:avLst/>
          </a:prstGeom>
        </p:spPr>
      </p:pic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0E2D2856-B68F-2128-4874-AD65EC545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09" y="2814970"/>
            <a:ext cx="914400" cy="914400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9E1E1F5-85CA-8902-1465-08D2A939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7019690" y="4828355"/>
            <a:ext cx="531628" cy="1236035"/>
          </a:xfrm>
          <a:prstGeom prst="homePlate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918364DD-C685-38E8-846D-F630F6319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2986" y="4929666"/>
            <a:ext cx="1064681" cy="10646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9B5309-4334-88E7-161E-78ABB2A41782}"/>
              </a:ext>
            </a:extLst>
          </p:cNvPr>
          <p:cNvSpPr txBox="1">
            <a:spLocks/>
          </p:cNvSpPr>
          <p:nvPr/>
        </p:nvSpPr>
        <p:spPr>
          <a:xfrm>
            <a:off x="5051473" y="5579859"/>
            <a:ext cx="1928612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Individual Student Situations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A6968D83-B849-A6C0-9048-3092217B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040000">
            <a:off x="8959959" y="4828355"/>
            <a:ext cx="531628" cy="1236035"/>
          </a:xfrm>
          <a:prstGeom prst="homePlate">
            <a:avLst/>
          </a:prstGeom>
          <a:solidFill>
            <a:srgbClr val="40C1AC"/>
          </a:solidFill>
          <a:ln>
            <a:solidFill>
              <a:srgbClr val="40C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Downward trend">
            <a:extLst>
              <a:ext uri="{FF2B5EF4-FFF2-40B4-BE49-F238E27FC236}">
                <a16:creationId xmlns:a16="http://schemas.microsoft.com/office/drawing/2014/main" id="{5D053188-12AC-2E98-F94D-C40AB24BE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0895" y="4879572"/>
            <a:ext cx="1156285" cy="11562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D3695E-4ED4-68ED-A733-5C2101B0B178}"/>
              </a:ext>
            </a:extLst>
          </p:cNvPr>
          <p:cNvSpPr txBox="1">
            <a:spLocks/>
          </p:cNvSpPr>
          <p:nvPr/>
        </p:nvSpPr>
        <p:spPr>
          <a:xfrm>
            <a:off x="9722671" y="5578696"/>
            <a:ext cx="1709900" cy="730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Creative Ways to Cut Costs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A2B32B6-C5B9-62CE-2816-C71F42F0A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720000">
            <a:off x="9559536" y="2983049"/>
            <a:ext cx="531628" cy="1236035"/>
          </a:xfrm>
          <a:prstGeom prst="homePlate">
            <a:avLst/>
          </a:prstGeom>
          <a:solidFill>
            <a:srgbClr val="00AF66"/>
          </a:solidFill>
          <a:ln>
            <a:solidFill>
              <a:srgbClr val="00A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Construction worker">
            <a:extLst>
              <a:ext uri="{FF2B5EF4-FFF2-40B4-BE49-F238E27FC236}">
                <a16:creationId xmlns:a16="http://schemas.microsoft.com/office/drawing/2014/main" id="{AE64EAE7-AE80-CCCC-0E6D-DBA32902C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5166" y="2949621"/>
            <a:ext cx="1156286" cy="115628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64814EA-4ABF-B699-7BB5-EB8243C8A8F3}"/>
              </a:ext>
            </a:extLst>
          </p:cNvPr>
          <p:cNvSpPr txBox="1">
            <a:spLocks/>
          </p:cNvSpPr>
          <p:nvPr/>
        </p:nvSpPr>
        <p:spPr>
          <a:xfrm>
            <a:off x="10268129" y="3128275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Earn and Save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BE62D51-4719-3822-26B0-440CD7B26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89824" y="1842587"/>
            <a:ext cx="531628" cy="1236035"/>
          </a:xfrm>
          <a:prstGeom prst="homePlate">
            <a:avLst/>
          </a:prstGeom>
          <a:solidFill>
            <a:srgbClr val="FFC845"/>
          </a:solidFill>
          <a:ln>
            <a:solidFill>
              <a:srgbClr val="FFC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B4CC64BB-1802-1F58-A132-0D68780258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86152" y="1761207"/>
            <a:ext cx="1339822" cy="13398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7135138-C186-70E7-590B-423FDECABC10}"/>
              </a:ext>
            </a:extLst>
          </p:cNvPr>
          <p:cNvSpPr txBox="1">
            <a:spLocks/>
          </p:cNvSpPr>
          <p:nvPr/>
        </p:nvSpPr>
        <p:spPr>
          <a:xfrm>
            <a:off x="7600049" y="1456067"/>
            <a:ext cx="1311178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File the FAFSA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6DB750A-4193-E772-725E-79BCFE027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6420113" y="2983049"/>
            <a:ext cx="531628" cy="1236035"/>
          </a:xfrm>
          <a:prstGeom prst="homePlate">
            <a:avLst/>
          </a:prstGeom>
          <a:solidFill>
            <a:srgbClr val="00AFD7"/>
          </a:solidFill>
          <a:ln>
            <a:solidFill>
              <a:srgbClr val="00A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06ED4B7F-1257-AB14-022C-05708B0417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7359" y="3018331"/>
            <a:ext cx="1165469" cy="11654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3247FDA-A08C-A74B-1E15-B770E238319B}"/>
              </a:ext>
            </a:extLst>
          </p:cNvPr>
          <p:cNvSpPr txBox="1">
            <a:spLocks/>
          </p:cNvSpPr>
          <p:nvPr/>
        </p:nvSpPr>
        <p:spPr>
          <a:xfrm>
            <a:off x="4810052" y="3284746"/>
            <a:ext cx="1421665" cy="632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Apply for Scholarships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B5A71D-2802-7163-91D7-6E4756A92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90703" y="4546611"/>
            <a:ext cx="2248739" cy="58658"/>
          </a:xfrm>
          <a:prstGeom prst="rect">
            <a:avLst/>
          </a:prstGeom>
          <a:solidFill>
            <a:srgbClr val="304E93"/>
          </a:solidFill>
          <a:ln>
            <a:solidFill>
              <a:srgbClr val="304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9D8A4AA-47B6-1F25-15EB-88B80B6CAB4F}"/>
              </a:ext>
            </a:extLst>
          </p:cNvPr>
          <p:cNvSpPr txBox="1">
            <a:spLocks/>
          </p:cNvSpPr>
          <p:nvPr/>
        </p:nvSpPr>
        <p:spPr>
          <a:xfrm>
            <a:off x="6757616" y="3522498"/>
            <a:ext cx="3111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Paying for College Student Bundle</a:t>
            </a:r>
          </a:p>
        </p:txBody>
      </p:sp>
      <p:pic>
        <p:nvPicPr>
          <p:cNvPr id="25" name="Content Placeholder 16" descr="Confused person">
            <a:extLst>
              <a:ext uri="{FF2B5EF4-FFF2-40B4-BE49-F238E27FC236}">
                <a16:creationId xmlns:a16="http://schemas.microsoft.com/office/drawing/2014/main" id="{1EB3FD76-49CE-20B4-1D96-26C7A637FC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224" y="2404660"/>
            <a:ext cx="3569087" cy="356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5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1E4AA86-0B97-BC63-BD52-9619D7612F54}"/>
              </a:ext>
            </a:extLst>
          </p:cNvPr>
          <p:cNvGrpSpPr/>
          <p:nvPr/>
        </p:nvGrpSpPr>
        <p:grpSpPr>
          <a:xfrm>
            <a:off x="6315178" y="211906"/>
            <a:ext cx="4745736" cy="6435714"/>
            <a:chOff x="6315178" y="211906"/>
            <a:chExt cx="4745736" cy="6435714"/>
          </a:xfrm>
        </p:grpSpPr>
        <p:pic>
          <p:nvPicPr>
            <p:cNvPr id="20" name="Picture 19" descr="A person smiling at a customer">
              <a:extLst>
                <a:ext uri="{FF2B5EF4-FFF2-40B4-BE49-F238E27FC236}">
                  <a16:creationId xmlns:a16="http://schemas.microsoft.com/office/drawing/2014/main" id="{CBB1B869-123A-E1F4-01F3-89C3B445D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797" r="16797"/>
            <a:stretch/>
          </p:blipFill>
          <p:spPr>
            <a:xfrm>
              <a:off x="6315178" y="211906"/>
              <a:ext cx="1417320" cy="142992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418C60-FA36-34BB-1C87-9B5C153F868E}"/>
                </a:ext>
              </a:extLst>
            </p:cNvPr>
            <p:cNvSpPr/>
            <p:nvPr/>
          </p:nvSpPr>
          <p:spPr>
            <a:xfrm>
              <a:off x="7897090" y="213637"/>
              <a:ext cx="3163824" cy="1426464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Work-Study Program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07A8AB-3477-2235-C392-CDC777B36A47}"/>
                </a:ext>
              </a:extLst>
            </p:cNvPr>
            <p:cNvSpPr/>
            <p:nvPr/>
          </p:nvSpPr>
          <p:spPr>
            <a:xfrm>
              <a:off x="6315178" y="1874797"/>
              <a:ext cx="3163824" cy="1426464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Part-Time Employment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4EAD33-6309-9164-A35A-6CA87C66D2D7}"/>
                </a:ext>
              </a:extLst>
            </p:cNvPr>
            <p:cNvSpPr/>
            <p:nvPr/>
          </p:nvSpPr>
          <p:spPr>
            <a:xfrm>
              <a:off x="7897090" y="3553276"/>
              <a:ext cx="3163824" cy="1426464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Summer or Seasonal Jobs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2BA0BC-3A18-0CCF-02C9-13545AE94CA1}"/>
                </a:ext>
              </a:extLst>
            </p:cNvPr>
            <p:cNvSpPr/>
            <p:nvPr/>
          </p:nvSpPr>
          <p:spPr>
            <a:xfrm>
              <a:off x="6315178" y="5214433"/>
              <a:ext cx="3163824" cy="1426464"/>
            </a:xfrm>
            <a:prstGeom prst="rec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Internships</a:t>
              </a:r>
            </a:p>
          </p:txBody>
        </p:sp>
        <p:pic>
          <p:nvPicPr>
            <p:cNvPr id="24" name="Picture 23" descr="A person in an apron shaking hands with a person">
              <a:extLst>
                <a:ext uri="{FF2B5EF4-FFF2-40B4-BE49-F238E27FC236}">
                  <a16:creationId xmlns:a16="http://schemas.microsoft.com/office/drawing/2014/main" id="{88369961-00BF-5B23-C9A2-9AD69CFD3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32"/>
            <a:stretch/>
          </p:blipFill>
          <p:spPr>
            <a:xfrm>
              <a:off x="9643594" y="1874795"/>
              <a:ext cx="1417320" cy="1426464"/>
            </a:xfrm>
            <a:prstGeom prst="rect">
              <a:avLst/>
            </a:prstGeom>
          </p:spPr>
        </p:pic>
        <p:pic>
          <p:nvPicPr>
            <p:cNvPr id="26" name="Picture 25" descr="A lifeguard in a red shirt holding a red flotation device onlooking a swimming pool">
              <a:extLst>
                <a:ext uri="{FF2B5EF4-FFF2-40B4-BE49-F238E27FC236}">
                  <a16:creationId xmlns:a16="http://schemas.microsoft.com/office/drawing/2014/main" id="{6F6A1DB7-5F50-6EB8-C85F-E56F45C25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3676"/>
            <a:stretch/>
          </p:blipFill>
          <p:spPr>
            <a:xfrm>
              <a:off x="6315178" y="3549810"/>
              <a:ext cx="1417320" cy="1429930"/>
            </a:xfrm>
            <a:prstGeom prst="rect">
              <a:avLst/>
            </a:prstGeom>
          </p:spPr>
        </p:pic>
        <p:pic>
          <p:nvPicPr>
            <p:cNvPr id="28" name="Picture 27" descr="A student talking to an older employee in a hallway">
              <a:extLst>
                <a:ext uri="{FF2B5EF4-FFF2-40B4-BE49-F238E27FC236}">
                  <a16:creationId xmlns:a16="http://schemas.microsoft.com/office/drawing/2014/main" id="{702B728D-092C-BF71-CC4E-883A0F9C6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256" t="-248" r="22256" b="248"/>
            <a:stretch/>
          </p:blipFill>
          <p:spPr>
            <a:xfrm>
              <a:off x="9643594" y="5210869"/>
              <a:ext cx="1417320" cy="143675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D91CFD-7523-6F5F-AF17-98A1C6E4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8864"/>
            <a:ext cx="4625830" cy="135081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Consider working while in college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14870-CAD7-9BDD-A921-9C0CE660E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7891"/>
            <a:ext cx="4625830" cy="183919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Work-study jobs, part-time employment, seasonal roles, and internships all offer opportunities to learn and grow outside of the classroom while earning a degree.</a:t>
            </a:r>
          </a:p>
        </p:txBody>
      </p:sp>
    </p:spTree>
    <p:extLst>
      <p:ext uri="{BB962C8B-B14F-4D97-AF65-F5344CB8AC3E}">
        <p14:creationId xmlns:p14="http://schemas.microsoft.com/office/powerpoint/2010/main" val="420521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877F-21DF-8D4B-DE5B-8022567D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85" y="365125"/>
            <a:ext cx="5882695" cy="1325563"/>
          </a:xfrm>
        </p:spPr>
        <p:txBody>
          <a:bodyPr/>
          <a:lstStyle/>
          <a:p>
            <a:pPr algn="ctr"/>
            <a:r>
              <a:rPr lang="en-US" dirty="0"/>
              <a:t>Federal Work-Study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E75D-EBD0-EB47-5603-FE94FDD9F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720" y="487680"/>
            <a:ext cx="4739694" cy="60051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Work-study is a part-time position typically offered on campus. Many work-study jobs provide flexible schedules around classes and exam calendars and can help build connections with faculty and peers.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Work-Study Job Opportunities: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Student Center Roles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Research Assistantships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Off-Campus Positions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Fitness Center Positions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Library Support Roles</a:t>
            </a:r>
          </a:p>
        </p:txBody>
      </p:sp>
      <p:pic>
        <p:nvPicPr>
          <p:cNvPr id="5" name="Picture 4" descr="A person smiling at a customer&#10;&#10;Description automatically generated">
            <a:extLst>
              <a:ext uri="{FF2B5EF4-FFF2-40B4-BE49-F238E27FC236}">
                <a16:creationId xmlns:a16="http://schemas.microsoft.com/office/drawing/2014/main" id="{9222F5C6-5113-7597-262D-050424411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5" y="2222654"/>
            <a:ext cx="5781095" cy="3873190"/>
          </a:xfrm>
          <a:prstGeom prst="rect">
            <a:avLst/>
          </a:prstGeom>
          <a:ln w="76200">
            <a:solidFill>
              <a:srgbClr val="00AF66"/>
            </a:solidFill>
          </a:ln>
        </p:spPr>
      </p:pic>
    </p:spTree>
    <p:extLst>
      <p:ext uri="{BB962C8B-B14F-4D97-AF65-F5344CB8AC3E}">
        <p14:creationId xmlns:p14="http://schemas.microsoft.com/office/powerpoint/2010/main" val="226945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shier in an apron talking with a person at the register">
            <a:extLst>
              <a:ext uri="{FF2B5EF4-FFF2-40B4-BE49-F238E27FC236}">
                <a16:creationId xmlns:a16="http://schemas.microsoft.com/office/drawing/2014/main" id="{03FA6994-91DA-E7E6-D659-46510C3C7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20" y="257429"/>
            <a:ext cx="4572000" cy="3426619"/>
          </a:xfrm>
          <a:prstGeom prst="rect">
            <a:avLst/>
          </a:prstGeom>
          <a:ln w="76200">
            <a:solidFill>
              <a:srgbClr val="00AF66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DB7998-D051-C172-7C98-73D141AB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67656" cy="1325563"/>
          </a:xfrm>
        </p:spPr>
        <p:txBody>
          <a:bodyPr/>
          <a:lstStyle/>
          <a:p>
            <a:r>
              <a:rPr lang="en-US" dirty="0"/>
              <a:t>Part-time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7BE86-EC9E-B94F-B40B-0B9077F91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4700829" cy="46244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Students can often achieve greater success in their education when working part-time rather than full-time.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Balancing work and academics can be challenging, but prioritizing studying is crucial.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Seek opportunities that align with your interests and career goals, as they can provide valuable experiences and connections.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863A81-FC4D-D310-5B30-D47CC160CAFA}"/>
              </a:ext>
            </a:extLst>
          </p:cNvPr>
          <p:cNvGrpSpPr/>
          <p:nvPr/>
        </p:nvGrpSpPr>
        <p:grpSpPr>
          <a:xfrm>
            <a:off x="5705856" y="4177411"/>
            <a:ext cx="6135624" cy="2468880"/>
            <a:chOff x="5705856" y="4136771"/>
            <a:chExt cx="6135624" cy="2468880"/>
          </a:xfrm>
        </p:grpSpPr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223825AB-4F8E-E143-0928-A84422625FCE}"/>
                </a:ext>
              </a:extLst>
            </p:cNvPr>
            <p:cNvSpPr/>
            <p:nvPr/>
          </p:nvSpPr>
          <p:spPr>
            <a:xfrm flipH="1" flipV="1">
              <a:off x="5705856" y="4136771"/>
              <a:ext cx="6135624" cy="2468880"/>
            </a:xfrm>
            <a:prstGeom prst="wedgeRectCallout">
              <a:avLst/>
            </a:prstGeom>
            <a:solidFill>
              <a:srgbClr val="00AF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8D56C74F-CE0F-648E-6298-3AE7D66AFF3D}"/>
                </a:ext>
              </a:extLst>
            </p:cNvPr>
            <p:cNvSpPr txBox="1">
              <a:spLocks/>
            </p:cNvSpPr>
            <p:nvPr/>
          </p:nvSpPr>
          <p:spPr>
            <a:xfrm>
              <a:off x="5852160" y="4304411"/>
              <a:ext cx="5836920" cy="22555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/>
                <a:t>Questions to ask when seeking employment and earning your degree:</a:t>
              </a:r>
            </a:p>
            <a:p>
              <a:r>
                <a:rPr lang="en-US" sz="2400" dirty="0"/>
                <a:t>Will this job bring me closer to my goal of graduation?</a:t>
              </a:r>
            </a:p>
            <a:p>
              <a:r>
                <a:rPr lang="en-US" sz="2400" dirty="0"/>
                <a:t>Can I manage this workload alongside my studies?</a:t>
              </a:r>
            </a:p>
            <a:p>
              <a:r>
                <a:rPr lang="en-US" sz="2400" dirty="0"/>
                <a:t>Does this job offer experience and networking opportunities in my field of study?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76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CCD2-160C-8DC7-4297-F7202C87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1" y="443345"/>
            <a:ext cx="6299662" cy="1219200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rgbClr val="00AF66"/>
                </a:solidFill>
              </a:rPr>
              <a:t>Summer and</a:t>
            </a:r>
            <a:br>
              <a:rPr lang="en-US" sz="4400" dirty="0">
                <a:solidFill>
                  <a:srgbClr val="00AF66"/>
                </a:solidFill>
              </a:rPr>
            </a:br>
            <a:r>
              <a:rPr lang="en-US" sz="4400" dirty="0">
                <a:solidFill>
                  <a:srgbClr val="00AF66"/>
                </a:solidFill>
              </a:rPr>
              <a:t>seasonal jobs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597C3-C4D8-C5FF-8741-DF1325886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7120" y="443345"/>
            <a:ext cx="4404360" cy="61098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One of the best ways to save for college is to work full-time during seasonal breaks, like the summer or winter.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Explore seasonal employment opportunities, such as: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Summer programs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Lifeguarding, camp counseling, or outdoor guiding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Retail positions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Hospitality roles in restaurants, hotels, etc.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Check local listings for options in the community</a:t>
            </a:r>
          </a:p>
        </p:txBody>
      </p:sp>
      <p:pic>
        <p:nvPicPr>
          <p:cNvPr id="6" name="Picture 5" descr="A lifeguard in a red shirt holding a red floatation device onlooking a pool">
            <a:extLst>
              <a:ext uri="{FF2B5EF4-FFF2-40B4-BE49-F238E27FC236}">
                <a16:creationId xmlns:a16="http://schemas.microsoft.com/office/drawing/2014/main" id="{635AAB3B-4CC5-1051-15BB-2F1AC6CC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1" y="2129995"/>
            <a:ext cx="6299662" cy="4215387"/>
          </a:xfrm>
          <a:prstGeom prst="rect">
            <a:avLst/>
          </a:prstGeom>
          <a:ln w="76200">
            <a:solidFill>
              <a:srgbClr val="00AF66"/>
            </a:solidFill>
          </a:ln>
        </p:spPr>
      </p:pic>
    </p:spTree>
    <p:extLst>
      <p:ext uri="{BB962C8B-B14F-4D97-AF65-F5344CB8AC3E}">
        <p14:creationId xmlns:p14="http://schemas.microsoft.com/office/powerpoint/2010/main" val="4791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787E-F8AD-6A76-2247-4C8A26E5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04"/>
            <a:ext cx="10515600" cy="1325563"/>
          </a:xfrm>
        </p:spPr>
        <p:txBody>
          <a:bodyPr/>
          <a:lstStyle/>
          <a:p>
            <a:r>
              <a:rPr lang="en-US" dirty="0"/>
              <a:t>Internships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D707F-325D-834C-09D1-9A851379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6466"/>
            <a:ext cx="11118274" cy="102338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Internships are professional learning experiences that give students exposure to businesses and organizations relevant to their field of study.</a:t>
            </a:r>
          </a:p>
        </p:txBody>
      </p:sp>
      <p:pic>
        <p:nvPicPr>
          <p:cNvPr id="5" name="Picture 4" descr="A student talking to an older worker in a hallway">
            <a:extLst>
              <a:ext uri="{FF2B5EF4-FFF2-40B4-BE49-F238E27FC236}">
                <a16:creationId xmlns:a16="http://schemas.microsoft.com/office/drawing/2014/main" id="{01419498-C9C6-6EC7-E96D-BCA94B988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2" r="11207"/>
          <a:stretch/>
        </p:blipFill>
        <p:spPr>
          <a:xfrm>
            <a:off x="1003995" y="2768283"/>
            <a:ext cx="4634345" cy="3614532"/>
          </a:xfrm>
          <a:prstGeom prst="rect">
            <a:avLst/>
          </a:prstGeom>
          <a:ln w="76200">
            <a:solidFill>
              <a:srgbClr val="00AF66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BE9D9E-E96E-B24E-F5C4-58FF53C10120}"/>
              </a:ext>
            </a:extLst>
          </p:cNvPr>
          <p:cNvSpPr txBox="1">
            <a:spLocks/>
          </p:cNvSpPr>
          <p:nvPr/>
        </p:nvSpPr>
        <p:spPr>
          <a:xfrm>
            <a:off x="6096000" y="2768283"/>
            <a:ext cx="5715001" cy="387927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b="1" dirty="0"/>
              <a:t>Internships offer:</a:t>
            </a:r>
          </a:p>
          <a:p>
            <a:pPr>
              <a:lnSpc>
                <a:spcPct val="110000"/>
              </a:lnSpc>
            </a:pPr>
            <a:r>
              <a:rPr lang="en-US" dirty="0"/>
              <a:t>Hands-on experience</a:t>
            </a:r>
          </a:p>
          <a:p>
            <a:pPr>
              <a:lnSpc>
                <a:spcPct val="110000"/>
              </a:lnSpc>
            </a:pPr>
            <a:r>
              <a:rPr lang="en-US" dirty="0"/>
              <a:t>Resume-building assets</a:t>
            </a:r>
          </a:p>
          <a:p>
            <a:pPr>
              <a:lnSpc>
                <a:spcPct val="110000"/>
              </a:lnSpc>
            </a:pPr>
            <a:r>
              <a:rPr lang="en-US" dirty="0"/>
              <a:t>Networking opportunities</a:t>
            </a:r>
          </a:p>
          <a:p>
            <a:pPr>
              <a:lnSpc>
                <a:spcPct val="110000"/>
              </a:lnSpc>
            </a:pPr>
            <a:r>
              <a:rPr lang="en-US" dirty="0"/>
              <a:t>Credits towards graduation for some programs</a:t>
            </a:r>
            <a:endParaRPr lang="en-US" dirty="0">
              <a:ea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dirty="0"/>
              <a:t>Some offer monetary compensation 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01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C84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39293</TotalTime>
  <Words>845</Words>
  <Application>Microsoft Office PowerPoint</Application>
  <PresentationFormat>Widescreen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Earn and Save</vt:lpstr>
      <vt:lpstr>What is college?</vt:lpstr>
      <vt:lpstr>How much does college cost?</vt:lpstr>
      <vt:lpstr>Paying for College Student Bundle</vt:lpstr>
      <vt:lpstr>Consider working while in college</vt:lpstr>
      <vt:lpstr>Federal Work-Study program</vt:lpstr>
      <vt:lpstr>Part-time employment</vt:lpstr>
      <vt:lpstr>Summer and seasonal jobs</vt:lpstr>
      <vt:lpstr>Internships</vt:lpstr>
      <vt:lpstr>Saving options</vt:lpstr>
      <vt:lpstr>Students with Disabilities</vt:lpstr>
      <vt:lpstr>Modifications vs. Accommodations</vt:lpstr>
      <vt:lpstr>Student Information Release Form (FERPA)</vt:lpstr>
      <vt:lpstr>Institution Disability Resource Centers</vt:lpstr>
      <vt:lpstr>Paying for College Student Bundle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Dyllen Cafferty</cp:lastModifiedBy>
  <cp:revision>1014</cp:revision>
  <dcterms:created xsi:type="dcterms:W3CDTF">2019-05-28T19:51:00Z</dcterms:created>
  <dcterms:modified xsi:type="dcterms:W3CDTF">2024-08-01T21:11:00Z</dcterms:modified>
</cp:coreProperties>
</file>