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76" r:id="rId2"/>
    <p:sldId id="257" r:id="rId3"/>
    <p:sldId id="275" r:id="rId4"/>
    <p:sldId id="277" r:id="rId5"/>
    <p:sldId id="279" r:id="rId6"/>
    <p:sldId id="280" r:id="rId7"/>
    <p:sldId id="281" r:id="rId8"/>
    <p:sldId id="282" r:id="rId9"/>
    <p:sldId id="283" r:id="rId10"/>
    <p:sldId id="284" r:id="rId11"/>
    <p:sldId id="285" r:id="rId12"/>
    <p:sldId id="286" r:id="rId13"/>
    <p:sldId id="287" r:id="rId14"/>
    <p:sldId id="288" r:id="rId15"/>
    <p:sldId id="313" r:id="rId16"/>
    <p:sldId id="314" r:id="rId17"/>
    <p:sldId id="315" r:id="rId18"/>
    <p:sldId id="316" r:id="rId19"/>
    <p:sldId id="317" r:id="rId20"/>
    <p:sldId id="318" r:id="rId21"/>
    <p:sldId id="319" r:id="rId22"/>
    <p:sldId id="320" r:id="rId23"/>
    <p:sldId id="321" r:id="rId24"/>
    <p:sldId id="322" r:id="rId25"/>
    <p:sldId id="327" r:id="rId26"/>
    <p:sldId id="32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78D14B-131A-6612-A39D-0AA12B5CBE73}" name="Tess Roundy" initials="TR" userId="AMkqV6Fk0X4X2/N2zUJVG+3SheLUIvYqXpW2L4d8j5I=" providerId="None"/>
  <p188:author id="{505A4DB5-041A-BAFB-B24C-E409A5CCF9CD}" name="Dyllen Cafferty" initials="DC" userId="S::u0725123@umail.utah.edu::0799802b-8af9-42ca-90f0-022c68e8dc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Bradley" initials="KB" lastIdx="3" clrIdx="0">
    <p:extLst>
      <p:ext uri="{19B8F6BF-5375-455C-9EA6-DF929625EA0E}">
        <p15:presenceInfo xmlns:p15="http://schemas.microsoft.com/office/powerpoint/2012/main" userId="S-1-5-21-1599696121-1964574698-334091239-716900" providerId="AD"/>
      </p:ext>
    </p:extLst>
  </p:cmAuthor>
  <p:cmAuthor id="2" name="Dyllen Cafferty" initials="DC" lastIdx="1" clrIdx="1">
    <p:extLst>
      <p:ext uri="{19B8F6BF-5375-455C-9EA6-DF929625EA0E}">
        <p15:presenceInfo xmlns:p15="http://schemas.microsoft.com/office/powerpoint/2012/main" userId="S-1-5-21-1599696121-1964574698-334091239-5940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66"/>
    <a:srgbClr val="00AFD7"/>
    <a:srgbClr val="DC4405"/>
    <a:srgbClr val="FFC845"/>
    <a:srgbClr val="40C1AC"/>
    <a:srgbClr val="304E93"/>
    <a:srgbClr val="33737F"/>
    <a:srgbClr val="323E48"/>
    <a:srgbClr val="97D700"/>
    <a:srgbClr val="00B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E740B4-AC28-49A2-BDBB-A715A8FABBF5}" v="17" dt="2024-07-22T18:53:58.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1" autoAdjust="0"/>
    <p:restoredTop sz="93901" autoAdjust="0"/>
  </p:normalViewPr>
  <p:slideViewPr>
    <p:cSldViewPr snapToGrid="0" snapToObjects="1">
      <p:cViewPr varScale="1">
        <p:scale>
          <a:sx n="74" d="100"/>
          <a:sy n="74" d="100"/>
        </p:scale>
        <p:origin x="1056" y="48"/>
      </p:cViewPr>
      <p:guideLst>
        <p:guide orient="horz" pos="2184"/>
        <p:guide pos="3840"/>
      </p:guideLst>
    </p:cSldViewPr>
  </p:slideViewPr>
  <p:notesTextViewPr>
    <p:cViewPr>
      <p:scale>
        <a:sx n="75" d="100"/>
        <a:sy n="75" d="100"/>
      </p:scale>
      <p:origin x="0" y="0"/>
    </p:cViewPr>
  </p:notesTextViewPr>
  <p:sorterViewPr>
    <p:cViewPr>
      <p:scale>
        <a:sx n="106" d="100"/>
        <a:sy n="106" d="100"/>
      </p:scale>
      <p:origin x="0" y="-16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E039E-A76A-46B8-8F99-0B83538E3549}" type="doc">
      <dgm:prSet loTypeId="urn:microsoft.com/office/officeart/2005/8/layout/cycle6" loCatId="relationship" qsTypeId="urn:microsoft.com/office/officeart/2005/8/quickstyle/simple1" qsCatId="simple" csTypeId="urn:microsoft.com/office/officeart/2005/8/colors/colorful4" csCatId="colorful" phldr="1"/>
      <dgm:spPr/>
    </dgm:pt>
    <dgm:pt modelId="{7A430B77-DFD6-473B-94CC-F2A758628480}">
      <dgm:prSet phldrT="[Text]" custT="1"/>
      <dgm:spPr>
        <a:xfrm>
          <a:off x="3058158" y="-101844"/>
          <a:ext cx="2011682" cy="1463041"/>
        </a:xfrm>
        <a:prstGeom prst="roundRect">
          <a:avLst/>
        </a:prstGeom>
        <a:solidFill>
          <a:srgbClr val="00AF66"/>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2000" b="1" dirty="0">
              <a:solidFill>
                <a:sysClr val="windowText" lastClr="000000"/>
              </a:solidFill>
              <a:latin typeface="Calibri" panose="020F0502020204030204"/>
              <a:ea typeface="+mn-ea"/>
              <a:cs typeface="+mn-cs"/>
            </a:rPr>
            <a:t>Federal Aid</a:t>
          </a:r>
        </a:p>
      </dgm:t>
    </dgm:pt>
    <dgm:pt modelId="{9B3EC1ED-4743-4241-88CD-BA621364F264}" type="parTrans" cxnId="{BFB1D16B-8882-4669-9568-8A4BA0D2DA28}">
      <dgm:prSet/>
      <dgm:spPr/>
      <dgm:t>
        <a:bodyPr/>
        <a:lstStyle/>
        <a:p>
          <a:endParaRPr lang="en-US"/>
        </a:p>
      </dgm:t>
    </dgm:pt>
    <dgm:pt modelId="{0DE65AF4-D25B-4460-9F2C-ECBDD1158D62}" type="sibTrans" cxnId="{BFB1D16B-8882-4669-9568-8A4BA0D2DA28}">
      <dgm:prSet/>
      <dgm:spPr>
        <a:xfrm>
          <a:off x="1984342" y="629676"/>
          <a:ext cx="4159314" cy="4159314"/>
        </a:xfrm>
        <a:custGeom>
          <a:avLst/>
          <a:gdLst/>
          <a:ahLst/>
          <a:cxnLst/>
          <a:rect l="0" t="0" r="0" b="0"/>
          <a:pathLst>
            <a:path>
              <a:moveTo>
                <a:pt x="3097424" y="266063"/>
              </a:moveTo>
              <a:arcTo wR="2079657" hR="2079657" stAng="17958037" swAng="2253966"/>
            </a:path>
          </a:pathLst>
        </a:custGeom>
        <a:noFill/>
        <a:ln w="6350" cap="flat" cmpd="sng" algn="ctr">
          <a:solidFill>
            <a:srgbClr val="FFC000">
              <a:hueOff val="0"/>
              <a:satOff val="0"/>
              <a:lumOff val="0"/>
              <a:alphaOff val="0"/>
            </a:srgbClr>
          </a:solidFill>
          <a:prstDash val="solid"/>
          <a:miter lim="800000"/>
        </a:ln>
        <a:effectLst/>
      </dgm:spPr>
      <dgm:t>
        <a:bodyPr/>
        <a:lstStyle/>
        <a:p>
          <a:endParaRPr lang="en-US"/>
        </a:p>
      </dgm:t>
    </dgm:pt>
    <dgm:pt modelId="{A914253F-BDA7-47F6-BDD8-CB6D385E0A61}">
      <dgm:prSet phldrT="[Text]" custT="1"/>
      <dgm:spPr>
        <a:xfrm>
          <a:off x="3058158" y="4057470"/>
          <a:ext cx="2011682" cy="1463041"/>
        </a:xfrm>
        <a:prstGeom prst="roundRect">
          <a:avLst/>
        </a:prstGeom>
        <a:solidFill>
          <a:srgbClr val="323E48"/>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a:ea typeface="+mn-ea"/>
              <a:cs typeface="+mn-cs"/>
            </a:rPr>
            <a:t>Some Private Scholarships</a:t>
          </a:r>
        </a:p>
      </dgm:t>
    </dgm:pt>
    <dgm:pt modelId="{6B7038BA-B7DF-4E1B-AE60-0BBC8092EA30}" type="parTrans" cxnId="{CFA7940F-B455-4362-8985-D1FCF380042F}">
      <dgm:prSet/>
      <dgm:spPr/>
      <dgm:t>
        <a:bodyPr/>
        <a:lstStyle/>
        <a:p>
          <a:endParaRPr lang="en-US"/>
        </a:p>
      </dgm:t>
    </dgm:pt>
    <dgm:pt modelId="{90318D7E-3E8D-46D4-AFA1-4B1CDBACCB16}" type="sibTrans" cxnId="{CFA7940F-B455-4362-8985-D1FCF380042F}">
      <dgm:prSet/>
      <dgm:spPr>
        <a:xfrm>
          <a:off x="1984342" y="629676"/>
          <a:ext cx="4159314" cy="4159314"/>
        </a:xfrm>
        <a:custGeom>
          <a:avLst/>
          <a:gdLst/>
          <a:ahLst/>
          <a:cxnLst/>
          <a:rect l="0" t="0" r="0" b="0"/>
          <a:pathLst>
            <a:path>
              <a:moveTo>
                <a:pt x="1062241" y="3893448"/>
              </a:moveTo>
              <a:arcTo wR="2079657" hR="2079657" stAng="7157371" swAng="2184888"/>
            </a:path>
          </a:pathLst>
        </a:custGeom>
        <a:noFill/>
        <a:ln w="6350" cap="flat" cmpd="sng" algn="ctr">
          <a:solidFill>
            <a:srgbClr val="FFC000">
              <a:hueOff val="6533927"/>
              <a:satOff val="-27185"/>
              <a:lumOff val="6405"/>
              <a:alphaOff val="0"/>
            </a:srgbClr>
          </a:solidFill>
          <a:prstDash val="solid"/>
          <a:miter lim="800000"/>
        </a:ln>
        <a:effectLst/>
      </dgm:spPr>
      <dgm:t>
        <a:bodyPr/>
        <a:lstStyle/>
        <a:p>
          <a:endParaRPr lang="en-US"/>
        </a:p>
      </dgm:t>
    </dgm:pt>
    <dgm:pt modelId="{F9551E2E-AFE8-4B81-ABDF-082427D529B8}">
      <dgm:prSet phldrT="[Text]" custT="1"/>
      <dgm:spPr>
        <a:xfrm>
          <a:off x="978501" y="1865759"/>
          <a:ext cx="2011682" cy="1687148"/>
        </a:xfrm>
        <a:prstGeom prst="roundRect">
          <a:avLst/>
        </a:prstGeom>
        <a:solidFill>
          <a:srgbClr val="FFC84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Text" lastClr="000000"/>
              </a:solidFill>
              <a:latin typeface="Calibri" panose="020F0502020204030204"/>
              <a:ea typeface="+mn-ea"/>
              <a:cs typeface="+mn-cs"/>
            </a:rPr>
            <a:t>State Aid &amp; Scholarships</a:t>
          </a:r>
        </a:p>
      </dgm:t>
    </dgm:pt>
    <dgm:pt modelId="{D8C5314C-753E-42C4-B3C2-EE9F292AED23}" type="parTrans" cxnId="{F6D1CE35-E3AE-4097-9B82-C21F91A23BBD}">
      <dgm:prSet/>
      <dgm:spPr/>
      <dgm:t>
        <a:bodyPr/>
        <a:lstStyle/>
        <a:p>
          <a:endParaRPr lang="en-US"/>
        </a:p>
      </dgm:t>
    </dgm:pt>
    <dgm:pt modelId="{E87F3638-5E85-4A7C-A7EB-10E1E6C91DFB}" type="sibTrans" cxnId="{F6D1CE35-E3AE-4097-9B82-C21F91A23BBD}">
      <dgm:prSet/>
      <dgm:spPr>
        <a:xfrm>
          <a:off x="1984342" y="629676"/>
          <a:ext cx="4159314" cy="4159314"/>
        </a:xfrm>
        <a:custGeom>
          <a:avLst/>
          <a:gdLst/>
          <a:ahLst/>
          <a:cxnLst/>
          <a:rect l="0" t="0" r="0" b="0"/>
          <a:pathLst>
            <a:path>
              <a:moveTo>
                <a:pt x="184186" y="1223991"/>
              </a:moveTo>
              <a:arcTo wR="2079657" hR="2079657" stAng="12257741" swAng="2184888"/>
            </a:path>
          </a:pathLst>
        </a:custGeom>
        <a:noFill/>
        <a:ln w="6350" cap="flat" cmpd="sng" algn="ctr">
          <a:solidFill>
            <a:srgbClr val="FFC000">
              <a:hueOff val="9800891"/>
              <a:satOff val="-40777"/>
              <a:lumOff val="9608"/>
              <a:alphaOff val="0"/>
            </a:srgbClr>
          </a:solidFill>
          <a:prstDash val="solid"/>
          <a:miter lim="800000"/>
        </a:ln>
        <a:effectLst/>
      </dgm:spPr>
      <dgm:t>
        <a:bodyPr/>
        <a:lstStyle/>
        <a:p>
          <a:endParaRPr lang="en-US"/>
        </a:p>
      </dgm:t>
    </dgm:pt>
    <dgm:pt modelId="{EEAB4895-9223-4486-BB85-D956DEB4B169}">
      <dgm:prSet phldrT="[Text]" custT="1"/>
      <dgm:spPr>
        <a:xfrm>
          <a:off x="5137815" y="1904866"/>
          <a:ext cx="2011682" cy="1608933"/>
        </a:xfrm>
        <a:prstGeom prst="roundRect">
          <a:avLst/>
        </a:prstGeom>
        <a:solidFill>
          <a:srgbClr val="00B5DF"/>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2000" b="1" dirty="0">
              <a:solidFill>
                <a:sysClr val="windowText" lastClr="000000"/>
              </a:solidFill>
              <a:latin typeface="Calibri" panose="020F0502020204030204"/>
              <a:ea typeface="+mn-ea"/>
              <a:cs typeface="+mn-cs"/>
            </a:rPr>
            <a:t>Institutional Aid &amp; Scholarships</a:t>
          </a:r>
        </a:p>
      </dgm:t>
    </dgm:pt>
    <dgm:pt modelId="{65861463-3957-42F1-B381-5AAE9E6C5EDF}" type="parTrans" cxnId="{0A77E7A2-12F1-4AAC-8176-480168AFF89E}">
      <dgm:prSet/>
      <dgm:spPr/>
      <dgm:t>
        <a:bodyPr/>
        <a:lstStyle/>
        <a:p>
          <a:endParaRPr lang="en-US"/>
        </a:p>
      </dgm:t>
    </dgm:pt>
    <dgm:pt modelId="{EE0BDE9A-F9A4-4008-8D63-E4D29F068FED}" type="sibTrans" cxnId="{0A77E7A2-12F1-4AAC-8176-480168AFF89E}">
      <dgm:prSet/>
      <dgm:spPr>
        <a:xfrm>
          <a:off x="1984342" y="629676"/>
          <a:ext cx="4159314" cy="4159314"/>
        </a:xfrm>
        <a:custGeom>
          <a:avLst/>
          <a:gdLst/>
          <a:ahLst/>
          <a:cxnLst/>
          <a:rect l="0" t="0" r="0" b="0"/>
          <a:pathLst>
            <a:path>
              <a:moveTo>
                <a:pt x="3992096" y="2896694"/>
              </a:moveTo>
              <a:arcTo wR="2079657" hR="2079657" stAng="1387996" swAng="2253966"/>
            </a:path>
          </a:pathLst>
        </a:custGeom>
        <a:noFill/>
        <a:ln w="6350" cap="flat" cmpd="sng" algn="ctr">
          <a:solidFill>
            <a:srgbClr val="FFC000">
              <a:hueOff val="3266964"/>
              <a:satOff val="-13592"/>
              <a:lumOff val="3203"/>
              <a:alphaOff val="0"/>
            </a:srgbClr>
          </a:solidFill>
          <a:prstDash val="solid"/>
          <a:miter lim="800000"/>
        </a:ln>
        <a:effectLst/>
      </dgm:spPr>
      <dgm:t>
        <a:bodyPr/>
        <a:lstStyle/>
        <a:p>
          <a:endParaRPr lang="en-US"/>
        </a:p>
      </dgm:t>
    </dgm:pt>
    <dgm:pt modelId="{AB315FAD-B381-4817-8D80-2CD40CFCC7F1}">
      <dgm:prSet phldrT="[Text]" custT="1"/>
      <dgm:spPr>
        <a:xfrm>
          <a:off x="3058158" y="-101844"/>
          <a:ext cx="2011682" cy="1463041"/>
        </a:xfrm>
        <a:prstGeom prst="roundRect">
          <a:avLst/>
        </a:prstGeom>
        <a:solidFill>
          <a:srgbClr val="00AF66"/>
        </a:solidFill>
        <a:ln w="12700" cap="flat" cmpd="sng" algn="ctr">
          <a:solidFill>
            <a:sysClr val="window" lastClr="FFFFFF">
              <a:hueOff val="0"/>
              <a:satOff val="0"/>
              <a:lumOff val="0"/>
              <a:alphaOff val="0"/>
            </a:sysClr>
          </a:solidFill>
          <a:prstDash val="solid"/>
          <a:miter lim="800000"/>
        </a:ln>
        <a:effectLst/>
      </dgm:spPr>
      <dgm:t>
        <a:bodyPr/>
        <a:lstStyle/>
        <a:p>
          <a:pPr algn="l">
            <a:buChar char="•"/>
          </a:pPr>
          <a:r>
            <a:rPr lang="en-US" sz="1600" dirty="0">
              <a:solidFill>
                <a:sysClr val="windowText" lastClr="000000"/>
              </a:solidFill>
              <a:latin typeface="Calibri" panose="020F0502020204030204"/>
              <a:ea typeface="+mn-ea"/>
              <a:cs typeface="+mn-cs"/>
            </a:rPr>
            <a:t>Grants</a:t>
          </a:r>
        </a:p>
      </dgm:t>
    </dgm:pt>
    <dgm:pt modelId="{B66D5DA4-4A91-4F39-8039-0B14F0AA3A32}" type="parTrans" cxnId="{91A71940-D193-481F-B275-D0BF533494A2}">
      <dgm:prSet/>
      <dgm:spPr/>
      <dgm:t>
        <a:bodyPr/>
        <a:lstStyle/>
        <a:p>
          <a:endParaRPr lang="en-US"/>
        </a:p>
      </dgm:t>
    </dgm:pt>
    <dgm:pt modelId="{19BB2293-6612-4A1F-A632-F14E343DCB03}" type="sibTrans" cxnId="{91A71940-D193-481F-B275-D0BF533494A2}">
      <dgm:prSet/>
      <dgm:spPr/>
      <dgm:t>
        <a:bodyPr/>
        <a:lstStyle/>
        <a:p>
          <a:endParaRPr lang="en-US"/>
        </a:p>
      </dgm:t>
    </dgm:pt>
    <dgm:pt modelId="{BF15A4E5-A081-4D2F-ABE5-C7914D1C6CCB}">
      <dgm:prSet phldrT="[Text]" custT="1"/>
      <dgm:spPr>
        <a:xfrm>
          <a:off x="3058158" y="-101844"/>
          <a:ext cx="2011682" cy="1463041"/>
        </a:xfrm>
        <a:prstGeom prst="roundRect">
          <a:avLst/>
        </a:prstGeom>
        <a:solidFill>
          <a:srgbClr val="00AF66"/>
        </a:solidFill>
        <a:ln w="12700" cap="flat" cmpd="sng" algn="ctr">
          <a:solidFill>
            <a:sysClr val="window" lastClr="FFFFFF">
              <a:hueOff val="0"/>
              <a:satOff val="0"/>
              <a:lumOff val="0"/>
              <a:alphaOff val="0"/>
            </a:sysClr>
          </a:solidFill>
          <a:prstDash val="solid"/>
          <a:miter lim="800000"/>
        </a:ln>
        <a:effectLst/>
      </dgm:spPr>
      <dgm:t>
        <a:bodyPr/>
        <a:lstStyle/>
        <a:p>
          <a:pPr algn="l">
            <a:buChar char="•"/>
          </a:pPr>
          <a:r>
            <a:rPr lang="en-US" sz="1600" dirty="0">
              <a:solidFill>
                <a:sysClr val="windowText" lastClr="000000"/>
              </a:solidFill>
              <a:latin typeface="Calibri" panose="020F0502020204030204"/>
              <a:ea typeface="+mn-ea"/>
              <a:cs typeface="+mn-cs"/>
            </a:rPr>
            <a:t>Work-Study</a:t>
          </a:r>
        </a:p>
      </dgm:t>
    </dgm:pt>
    <dgm:pt modelId="{F0596F8D-E18E-4926-AC06-4DF24C578CFB}" type="parTrans" cxnId="{FE9BACAE-0D3A-4D92-B41C-2E00B643B34D}">
      <dgm:prSet/>
      <dgm:spPr/>
      <dgm:t>
        <a:bodyPr/>
        <a:lstStyle/>
        <a:p>
          <a:endParaRPr lang="en-US"/>
        </a:p>
      </dgm:t>
    </dgm:pt>
    <dgm:pt modelId="{44E13EA6-DF13-4037-A637-7B6F60C79FBF}" type="sibTrans" cxnId="{FE9BACAE-0D3A-4D92-B41C-2E00B643B34D}">
      <dgm:prSet/>
      <dgm:spPr/>
      <dgm:t>
        <a:bodyPr/>
        <a:lstStyle/>
        <a:p>
          <a:endParaRPr lang="en-US"/>
        </a:p>
      </dgm:t>
    </dgm:pt>
    <dgm:pt modelId="{57BFBA16-DF70-4DB0-9944-C26C9A7DF6D7}">
      <dgm:prSet phldrT="[Text]" custT="1"/>
      <dgm:spPr>
        <a:xfrm>
          <a:off x="3058158" y="-101844"/>
          <a:ext cx="2011682" cy="1463041"/>
        </a:xfrm>
        <a:prstGeom prst="roundRect">
          <a:avLst/>
        </a:prstGeom>
        <a:solidFill>
          <a:srgbClr val="00AF66"/>
        </a:solidFill>
        <a:ln w="12700" cap="flat" cmpd="sng" algn="ctr">
          <a:solidFill>
            <a:sysClr val="window" lastClr="FFFFFF">
              <a:hueOff val="0"/>
              <a:satOff val="0"/>
              <a:lumOff val="0"/>
              <a:alphaOff val="0"/>
            </a:sysClr>
          </a:solidFill>
          <a:prstDash val="solid"/>
          <a:miter lim="800000"/>
        </a:ln>
        <a:effectLst/>
      </dgm:spPr>
      <dgm:t>
        <a:bodyPr/>
        <a:lstStyle/>
        <a:p>
          <a:pPr algn="l">
            <a:buChar char="•"/>
          </a:pPr>
          <a:r>
            <a:rPr lang="en-US" sz="1600" dirty="0">
              <a:solidFill>
                <a:sysClr val="windowText" lastClr="000000"/>
              </a:solidFill>
              <a:latin typeface="Calibri" panose="020F0502020204030204"/>
              <a:ea typeface="+mn-ea"/>
              <a:cs typeface="+mn-cs"/>
            </a:rPr>
            <a:t>Student Loans</a:t>
          </a:r>
        </a:p>
      </dgm:t>
    </dgm:pt>
    <dgm:pt modelId="{1082AA92-F7B3-465B-9253-49EE7005105F}" type="parTrans" cxnId="{55A78E84-1C5D-4E17-99CB-5BC3161794B6}">
      <dgm:prSet/>
      <dgm:spPr/>
      <dgm:t>
        <a:bodyPr/>
        <a:lstStyle/>
        <a:p>
          <a:endParaRPr lang="en-US"/>
        </a:p>
      </dgm:t>
    </dgm:pt>
    <dgm:pt modelId="{80CB58D4-E411-4FDB-90D2-14897B63F2AD}" type="sibTrans" cxnId="{55A78E84-1C5D-4E17-99CB-5BC3161794B6}">
      <dgm:prSet/>
      <dgm:spPr/>
      <dgm:t>
        <a:bodyPr/>
        <a:lstStyle/>
        <a:p>
          <a:endParaRPr lang="en-US"/>
        </a:p>
      </dgm:t>
    </dgm:pt>
    <dgm:pt modelId="{E7740CA4-6E2D-4EEA-BF1C-72E56DDB7A72}">
      <dgm:prSet phldrT="[Text]" custT="1"/>
      <dgm:spPr>
        <a:xfrm>
          <a:off x="5137815" y="1904866"/>
          <a:ext cx="2011682" cy="1608933"/>
        </a:xfrm>
        <a:prstGeom prst="roundRect">
          <a:avLst/>
        </a:prstGeom>
        <a:solidFill>
          <a:srgbClr val="00B5DF"/>
        </a:solidFill>
        <a:ln w="12700" cap="flat" cmpd="sng" algn="ctr">
          <a:solidFill>
            <a:sysClr val="window" lastClr="FFFFFF">
              <a:hueOff val="0"/>
              <a:satOff val="0"/>
              <a:lumOff val="0"/>
              <a:alphaOff val="0"/>
            </a:sysClr>
          </a:solidFill>
          <a:prstDash val="solid"/>
          <a:miter lim="800000"/>
        </a:ln>
        <a:effectLst/>
      </dgm:spPr>
      <dgm:t>
        <a:bodyPr/>
        <a:lstStyle/>
        <a:p>
          <a:pPr algn="l">
            <a:buChar char="•"/>
          </a:pPr>
          <a:r>
            <a:rPr lang="en-US" sz="1500" b="0" dirty="0">
              <a:solidFill>
                <a:sysClr val="windowText" lastClr="000000"/>
              </a:solidFill>
              <a:latin typeface="Calibri" panose="020F0502020204030204"/>
              <a:ea typeface="+mn-ea"/>
              <a:cs typeface="+mn-cs"/>
            </a:rPr>
            <a:t>Technical colleges</a:t>
          </a:r>
        </a:p>
      </dgm:t>
    </dgm:pt>
    <dgm:pt modelId="{72C72C70-41ED-45C9-8CA4-88D79786F797}" type="parTrans" cxnId="{9D504C85-1704-49D0-B2CC-C076F29848DF}">
      <dgm:prSet/>
      <dgm:spPr/>
      <dgm:t>
        <a:bodyPr/>
        <a:lstStyle/>
        <a:p>
          <a:endParaRPr lang="en-US"/>
        </a:p>
      </dgm:t>
    </dgm:pt>
    <dgm:pt modelId="{860DB324-D39E-44D0-9706-0FD6609AE6B2}" type="sibTrans" cxnId="{9D504C85-1704-49D0-B2CC-C076F29848DF}">
      <dgm:prSet/>
      <dgm:spPr/>
      <dgm:t>
        <a:bodyPr/>
        <a:lstStyle/>
        <a:p>
          <a:endParaRPr lang="en-US"/>
        </a:p>
      </dgm:t>
    </dgm:pt>
    <dgm:pt modelId="{F8862428-7811-420A-A740-F6D877E2D6E1}">
      <dgm:prSet phldrT="[Text]" custT="1"/>
      <dgm:spPr>
        <a:xfrm>
          <a:off x="5137815" y="1904866"/>
          <a:ext cx="2011682" cy="1608933"/>
        </a:xfrm>
        <a:prstGeom prst="roundRect">
          <a:avLst/>
        </a:prstGeom>
        <a:solidFill>
          <a:srgbClr val="00B5DF"/>
        </a:solidFill>
        <a:ln w="12700" cap="flat" cmpd="sng" algn="ctr">
          <a:solidFill>
            <a:sysClr val="window" lastClr="FFFFFF">
              <a:hueOff val="0"/>
              <a:satOff val="0"/>
              <a:lumOff val="0"/>
              <a:alphaOff val="0"/>
            </a:sysClr>
          </a:solidFill>
          <a:prstDash val="solid"/>
          <a:miter lim="800000"/>
        </a:ln>
        <a:effectLst/>
      </dgm:spPr>
      <dgm:t>
        <a:bodyPr/>
        <a:lstStyle/>
        <a:p>
          <a:pPr algn="l">
            <a:buChar char="•"/>
          </a:pPr>
          <a:r>
            <a:rPr lang="en-US" sz="1500" b="0" dirty="0">
              <a:solidFill>
                <a:sysClr val="windowText" lastClr="000000"/>
              </a:solidFill>
              <a:latin typeface="Calibri" panose="020F0502020204030204"/>
              <a:ea typeface="+mn-ea"/>
              <a:cs typeface="+mn-cs"/>
            </a:rPr>
            <a:t>Community colleges</a:t>
          </a:r>
        </a:p>
      </dgm:t>
    </dgm:pt>
    <dgm:pt modelId="{C01A9DE4-0898-4016-883D-011C7847CD6A}" type="parTrans" cxnId="{E9B52794-3D69-4A30-A1C2-18426950CFA4}">
      <dgm:prSet/>
      <dgm:spPr/>
      <dgm:t>
        <a:bodyPr/>
        <a:lstStyle/>
        <a:p>
          <a:endParaRPr lang="en-US"/>
        </a:p>
      </dgm:t>
    </dgm:pt>
    <dgm:pt modelId="{9C1962FA-5BFD-41E6-A723-106C2B7F7240}" type="sibTrans" cxnId="{E9B52794-3D69-4A30-A1C2-18426950CFA4}">
      <dgm:prSet/>
      <dgm:spPr/>
      <dgm:t>
        <a:bodyPr/>
        <a:lstStyle/>
        <a:p>
          <a:endParaRPr lang="en-US"/>
        </a:p>
      </dgm:t>
    </dgm:pt>
    <dgm:pt modelId="{35E34215-294A-443F-883D-A54EF7947272}">
      <dgm:prSet phldrT="[Text]" custT="1"/>
      <dgm:spPr>
        <a:xfrm>
          <a:off x="5137815" y="1904866"/>
          <a:ext cx="2011682" cy="1608933"/>
        </a:xfrm>
        <a:prstGeom prst="roundRect">
          <a:avLst/>
        </a:prstGeom>
        <a:solidFill>
          <a:srgbClr val="00B5DF"/>
        </a:solidFill>
        <a:ln w="12700" cap="flat" cmpd="sng" algn="ctr">
          <a:solidFill>
            <a:sysClr val="window" lastClr="FFFFFF">
              <a:hueOff val="0"/>
              <a:satOff val="0"/>
              <a:lumOff val="0"/>
              <a:alphaOff val="0"/>
            </a:sysClr>
          </a:solidFill>
          <a:prstDash val="solid"/>
          <a:miter lim="800000"/>
        </a:ln>
        <a:effectLst/>
      </dgm:spPr>
      <dgm:t>
        <a:bodyPr/>
        <a:lstStyle/>
        <a:p>
          <a:pPr algn="l">
            <a:buChar char="•"/>
          </a:pPr>
          <a:r>
            <a:rPr lang="en-US" sz="1500" b="0" dirty="0">
              <a:solidFill>
                <a:sysClr val="windowText" lastClr="000000"/>
              </a:solidFill>
              <a:latin typeface="Calibri" panose="020F0502020204030204"/>
              <a:ea typeface="+mn-ea"/>
              <a:cs typeface="+mn-cs"/>
            </a:rPr>
            <a:t>Universities</a:t>
          </a:r>
        </a:p>
      </dgm:t>
    </dgm:pt>
    <dgm:pt modelId="{ABB150F7-E550-44DD-9290-BEA675A98A57}" type="parTrans" cxnId="{17F98FC3-E3EF-461B-AC19-9C9C53553796}">
      <dgm:prSet/>
      <dgm:spPr/>
      <dgm:t>
        <a:bodyPr/>
        <a:lstStyle/>
        <a:p>
          <a:endParaRPr lang="en-US"/>
        </a:p>
      </dgm:t>
    </dgm:pt>
    <dgm:pt modelId="{9C83ECC5-5D0D-418B-966F-56DD377B40F6}" type="sibTrans" cxnId="{17F98FC3-E3EF-461B-AC19-9C9C53553796}">
      <dgm:prSet/>
      <dgm:spPr/>
      <dgm:t>
        <a:bodyPr/>
        <a:lstStyle/>
        <a:p>
          <a:endParaRPr lang="en-US"/>
        </a:p>
      </dgm:t>
    </dgm:pt>
    <dgm:pt modelId="{052668CA-7A75-4A64-BEBC-80F4EFF9DBF1}" type="pres">
      <dgm:prSet presAssocID="{01FE039E-A76A-46B8-8F99-0B83538E3549}" presName="cycle" presStyleCnt="0">
        <dgm:presLayoutVars>
          <dgm:dir/>
          <dgm:resizeHandles val="exact"/>
        </dgm:presLayoutVars>
      </dgm:prSet>
      <dgm:spPr/>
    </dgm:pt>
    <dgm:pt modelId="{FD2EB978-3484-4032-9000-D4F6D7907F2D}" type="pres">
      <dgm:prSet presAssocID="{7A430B77-DFD6-473B-94CC-F2A758628480}" presName="node" presStyleLbl="node1" presStyleIdx="0" presStyleCnt="4" custScaleX="103869" custScaleY="116217">
        <dgm:presLayoutVars>
          <dgm:bulletEnabled val="1"/>
        </dgm:presLayoutVars>
      </dgm:prSet>
      <dgm:spPr/>
    </dgm:pt>
    <dgm:pt modelId="{C51BA630-4736-4381-95C8-719D31096493}" type="pres">
      <dgm:prSet presAssocID="{7A430B77-DFD6-473B-94CC-F2A758628480}" presName="spNode" presStyleCnt="0"/>
      <dgm:spPr/>
    </dgm:pt>
    <dgm:pt modelId="{09F0E4C3-81D7-4442-8FCE-3FB975A16D91}" type="pres">
      <dgm:prSet presAssocID="{0DE65AF4-D25B-4460-9F2C-ECBDD1158D62}" presName="sibTrans" presStyleLbl="sibTrans1D1" presStyleIdx="0" presStyleCnt="4"/>
      <dgm:spPr/>
    </dgm:pt>
    <dgm:pt modelId="{6B0BEED4-67A5-44DB-80EC-FE8F1B0F7230}" type="pres">
      <dgm:prSet presAssocID="{EEAB4895-9223-4486-BB85-D956DEB4B169}" presName="node" presStyleLbl="node1" presStyleIdx="1" presStyleCnt="4" custScaleX="103869" custScaleY="127806">
        <dgm:presLayoutVars>
          <dgm:bulletEnabled val="1"/>
        </dgm:presLayoutVars>
      </dgm:prSet>
      <dgm:spPr/>
    </dgm:pt>
    <dgm:pt modelId="{F98C4DDB-C706-46F9-8A4D-C0E0D03BF2B2}" type="pres">
      <dgm:prSet presAssocID="{EEAB4895-9223-4486-BB85-D956DEB4B169}" presName="spNode" presStyleCnt="0"/>
      <dgm:spPr/>
    </dgm:pt>
    <dgm:pt modelId="{F02EF64A-4E29-45F1-9580-B2388EAFAACF}" type="pres">
      <dgm:prSet presAssocID="{EE0BDE9A-F9A4-4008-8D63-E4D29F068FED}" presName="sibTrans" presStyleLbl="sibTrans1D1" presStyleIdx="1" presStyleCnt="4"/>
      <dgm:spPr/>
    </dgm:pt>
    <dgm:pt modelId="{1AFA2C8C-6A45-4A12-A6A6-28F87262FF22}" type="pres">
      <dgm:prSet presAssocID="{A914253F-BDA7-47F6-BDD8-CB6D385E0A61}" presName="node" presStyleLbl="node1" presStyleIdx="2" presStyleCnt="4" custScaleX="103869" custScaleY="116217">
        <dgm:presLayoutVars>
          <dgm:bulletEnabled val="1"/>
        </dgm:presLayoutVars>
      </dgm:prSet>
      <dgm:spPr/>
    </dgm:pt>
    <dgm:pt modelId="{D0EA2C15-3D55-4867-B75C-A9B1B5DA197F}" type="pres">
      <dgm:prSet presAssocID="{A914253F-BDA7-47F6-BDD8-CB6D385E0A61}" presName="spNode" presStyleCnt="0"/>
      <dgm:spPr/>
    </dgm:pt>
    <dgm:pt modelId="{EFDAB6D0-24A7-46BD-95FD-C4CD8C321C5B}" type="pres">
      <dgm:prSet presAssocID="{90318D7E-3E8D-46D4-AFA1-4B1CDBACCB16}" presName="sibTrans" presStyleLbl="sibTrans1D1" presStyleIdx="2" presStyleCnt="4"/>
      <dgm:spPr/>
    </dgm:pt>
    <dgm:pt modelId="{6DF6F4F9-A61E-4A5B-8111-3D4DB51A14D8}" type="pres">
      <dgm:prSet presAssocID="{F9551E2E-AFE8-4B81-ABDF-082427D529B8}" presName="node" presStyleLbl="node1" presStyleIdx="3" presStyleCnt="4" custScaleX="103869" custScaleY="127839">
        <dgm:presLayoutVars>
          <dgm:bulletEnabled val="1"/>
        </dgm:presLayoutVars>
      </dgm:prSet>
      <dgm:spPr/>
    </dgm:pt>
    <dgm:pt modelId="{251D8B76-C562-4C46-9328-D3B9AA304D16}" type="pres">
      <dgm:prSet presAssocID="{F9551E2E-AFE8-4B81-ABDF-082427D529B8}" presName="spNode" presStyleCnt="0"/>
      <dgm:spPr/>
    </dgm:pt>
    <dgm:pt modelId="{7995F641-CEED-4ABC-B185-FB87254BD8D2}" type="pres">
      <dgm:prSet presAssocID="{E87F3638-5E85-4A7C-A7EB-10E1E6C91DFB}" presName="sibTrans" presStyleLbl="sibTrans1D1" presStyleIdx="3" presStyleCnt="4"/>
      <dgm:spPr/>
    </dgm:pt>
  </dgm:ptLst>
  <dgm:cxnLst>
    <dgm:cxn modelId="{49FA950C-0E16-4F74-9946-A3645102AB39}" type="presOf" srcId="{EEAB4895-9223-4486-BB85-D956DEB4B169}" destId="{6B0BEED4-67A5-44DB-80EC-FE8F1B0F7230}" srcOrd="0" destOrd="0" presId="urn:microsoft.com/office/officeart/2005/8/layout/cycle6"/>
    <dgm:cxn modelId="{CFA7940F-B455-4362-8985-D1FCF380042F}" srcId="{01FE039E-A76A-46B8-8F99-0B83538E3549}" destId="{A914253F-BDA7-47F6-BDD8-CB6D385E0A61}" srcOrd="2" destOrd="0" parTransId="{6B7038BA-B7DF-4E1B-AE60-0BBC8092EA30}" sibTransId="{90318D7E-3E8D-46D4-AFA1-4B1CDBACCB16}"/>
    <dgm:cxn modelId="{BA8BF00F-1ADB-4D1D-9E7B-92011F19CDFF}" type="presOf" srcId="{E7740CA4-6E2D-4EEA-BF1C-72E56DDB7A72}" destId="{6B0BEED4-67A5-44DB-80EC-FE8F1B0F7230}" srcOrd="0" destOrd="1" presId="urn:microsoft.com/office/officeart/2005/8/layout/cycle6"/>
    <dgm:cxn modelId="{0AE76829-30F0-415E-BE6C-4D6A7786247D}" type="presOf" srcId="{EE0BDE9A-F9A4-4008-8D63-E4D29F068FED}" destId="{F02EF64A-4E29-45F1-9580-B2388EAFAACF}" srcOrd="0" destOrd="0" presId="urn:microsoft.com/office/officeart/2005/8/layout/cycle6"/>
    <dgm:cxn modelId="{27471D2F-5187-48B6-92A1-D1CF1C3C8B0C}" type="presOf" srcId="{AB315FAD-B381-4817-8D80-2CD40CFCC7F1}" destId="{FD2EB978-3484-4032-9000-D4F6D7907F2D}" srcOrd="0" destOrd="1" presId="urn:microsoft.com/office/officeart/2005/8/layout/cycle6"/>
    <dgm:cxn modelId="{CB151C33-5DAB-4777-B098-4EBF38540C8A}" type="presOf" srcId="{A914253F-BDA7-47F6-BDD8-CB6D385E0A61}" destId="{1AFA2C8C-6A45-4A12-A6A6-28F87262FF22}" srcOrd="0" destOrd="0" presId="urn:microsoft.com/office/officeart/2005/8/layout/cycle6"/>
    <dgm:cxn modelId="{F6D1CE35-E3AE-4097-9B82-C21F91A23BBD}" srcId="{01FE039E-A76A-46B8-8F99-0B83538E3549}" destId="{F9551E2E-AFE8-4B81-ABDF-082427D529B8}" srcOrd="3" destOrd="0" parTransId="{D8C5314C-753E-42C4-B3C2-EE9F292AED23}" sibTransId="{E87F3638-5E85-4A7C-A7EB-10E1E6C91DFB}"/>
    <dgm:cxn modelId="{91A71940-D193-481F-B275-D0BF533494A2}" srcId="{7A430B77-DFD6-473B-94CC-F2A758628480}" destId="{AB315FAD-B381-4817-8D80-2CD40CFCC7F1}" srcOrd="0" destOrd="0" parTransId="{B66D5DA4-4A91-4F39-8039-0B14F0AA3A32}" sibTransId="{19BB2293-6612-4A1F-A632-F14E343DCB03}"/>
    <dgm:cxn modelId="{01F6A649-FBC9-4E66-B519-C863455F7FCF}" type="presOf" srcId="{E87F3638-5E85-4A7C-A7EB-10E1E6C91DFB}" destId="{7995F641-CEED-4ABC-B185-FB87254BD8D2}" srcOrd="0" destOrd="0" presId="urn:microsoft.com/office/officeart/2005/8/layout/cycle6"/>
    <dgm:cxn modelId="{BFB1D16B-8882-4669-9568-8A4BA0D2DA28}" srcId="{01FE039E-A76A-46B8-8F99-0B83538E3549}" destId="{7A430B77-DFD6-473B-94CC-F2A758628480}" srcOrd="0" destOrd="0" parTransId="{9B3EC1ED-4743-4241-88CD-BA621364F264}" sibTransId="{0DE65AF4-D25B-4460-9F2C-ECBDD1158D62}"/>
    <dgm:cxn modelId="{8DCEE076-2AA0-4396-945F-D2B9700B009E}" type="presOf" srcId="{0DE65AF4-D25B-4460-9F2C-ECBDD1158D62}" destId="{09F0E4C3-81D7-4442-8FCE-3FB975A16D91}" srcOrd="0" destOrd="0" presId="urn:microsoft.com/office/officeart/2005/8/layout/cycle6"/>
    <dgm:cxn modelId="{55A78E84-1C5D-4E17-99CB-5BC3161794B6}" srcId="{7A430B77-DFD6-473B-94CC-F2A758628480}" destId="{57BFBA16-DF70-4DB0-9944-C26C9A7DF6D7}" srcOrd="2" destOrd="0" parTransId="{1082AA92-F7B3-465B-9253-49EE7005105F}" sibTransId="{80CB58D4-E411-4FDB-90D2-14897B63F2AD}"/>
    <dgm:cxn modelId="{9D504C85-1704-49D0-B2CC-C076F29848DF}" srcId="{EEAB4895-9223-4486-BB85-D956DEB4B169}" destId="{E7740CA4-6E2D-4EEA-BF1C-72E56DDB7A72}" srcOrd="0" destOrd="0" parTransId="{72C72C70-41ED-45C9-8CA4-88D79786F797}" sibTransId="{860DB324-D39E-44D0-9706-0FD6609AE6B2}"/>
    <dgm:cxn modelId="{53557285-B887-4302-A884-B0A8B604BD3D}" type="presOf" srcId="{F8862428-7811-420A-A740-F6D877E2D6E1}" destId="{6B0BEED4-67A5-44DB-80EC-FE8F1B0F7230}" srcOrd="0" destOrd="2" presId="urn:microsoft.com/office/officeart/2005/8/layout/cycle6"/>
    <dgm:cxn modelId="{9B788992-46E0-454A-B4E5-AC03AEB05F4C}" type="presOf" srcId="{01FE039E-A76A-46B8-8F99-0B83538E3549}" destId="{052668CA-7A75-4A64-BEBC-80F4EFF9DBF1}" srcOrd="0" destOrd="0" presId="urn:microsoft.com/office/officeart/2005/8/layout/cycle6"/>
    <dgm:cxn modelId="{E9B52794-3D69-4A30-A1C2-18426950CFA4}" srcId="{EEAB4895-9223-4486-BB85-D956DEB4B169}" destId="{F8862428-7811-420A-A740-F6D877E2D6E1}" srcOrd="1" destOrd="0" parTransId="{C01A9DE4-0898-4016-883D-011C7847CD6A}" sibTransId="{9C1962FA-5BFD-41E6-A723-106C2B7F7240}"/>
    <dgm:cxn modelId="{0A77E7A2-12F1-4AAC-8176-480168AFF89E}" srcId="{01FE039E-A76A-46B8-8F99-0B83538E3549}" destId="{EEAB4895-9223-4486-BB85-D956DEB4B169}" srcOrd="1" destOrd="0" parTransId="{65861463-3957-42F1-B381-5AAE9E6C5EDF}" sibTransId="{EE0BDE9A-F9A4-4008-8D63-E4D29F068FED}"/>
    <dgm:cxn modelId="{367C1BA8-5A18-4024-BF5D-4CD37AC3A55D}" type="presOf" srcId="{35E34215-294A-443F-883D-A54EF7947272}" destId="{6B0BEED4-67A5-44DB-80EC-FE8F1B0F7230}" srcOrd="0" destOrd="3" presId="urn:microsoft.com/office/officeart/2005/8/layout/cycle6"/>
    <dgm:cxn modelId="{FE9BACAE-0D3A-4D92-B41C-2E00B643B34D}" srcId="{7A430B77-DFD6-473B-94CC-F2A758628480}" destId="{BF15A4E5-A081-4D2F-ABE5-C7914D1C6CCB}" srcOrd="1" destOrd="0" parTransId="{F0596F8D-E18E-4926-AC06-4DF24C578CFB}" sibTransId="{44E13EA6-DF13-4037-A637-7B6F60C79FBF}"/>
    <dgm:cxn modelId="{2CF6D7B2-25F3-4C0E-8422-80F2C3B4F167}" type="presOf" srcId="{90318D7E-3E8D-46D4-AFA1-4B1CDBACCB16}" destId="{EFDAB6D0-24A7-46BD-95FD-C4CD8C321C5B}" srcOrd="0" destOrd="0" presId="urn:microsoft.com/office/officeart/2005/8/layout/cycle6"/>
    <dgm:cxn modelId="{0B34BEB4-0D71-4A29-AE12-B70F06FCB324}" type="presOf" srcId="{F9551E2E-AFE8-4B81-ABDF-082427D529B8}" destId="{6DF6F4F9-A61E-4A5B-8111-3D4DB51A14D8}" srcOrd="0" destOrd="0" presId="urn:microsoft.com/office/officeart/2005/8/layout/cycle6"/>
    <dgm:cxn modelId="{EFFD21BE-F845-40AD-AC52-84B3C38D8B59}" type="presOf" srcId="{7A430B77-DFD6-473B-94CC-F2A758628480}" destId="{FD2EB978-3484-4032-9000-D4F6D7907F2D}" srcOrd="0" destOrd="0" presId="urn:microsoft.com/office/officeart/2005/8/layout/cycle6"/>
    <dgm:cxn modelId="{17F98FC3-E3EF-461B-AC19-9C9C53553796}" srcId="{EEAB4895-9223-4486-BB85-D956DEB4B169}" destId="{35E34215-294A-443F-883D-A54EF7947272}" srcOrd="2" destOrd="0" parTransId="{ABB150F7-E550-44DD-9290-BEA675A98A57}" sibTransId="{9C83ECC5-5D0D-418B-966F-56DD377B40F6}"/>
    <dgm:cxn modelId="{44180BCD-F349-4A56-9D5E-1B19108FEC89}" type="presOf" srcId="{BF15A4E5-A081-4D2F-ABE5-C7914D1C6CCB}" destId="{FD2EB978-3484-4032-9000-D4F6D7907F2D}" srcOrd="0" destOrd="2" presId="urn:microsoft.com/office/officeart/2005/8/layout/cycle6"/>
    <dgm:cxn modelId="{DCFC75F1-A6D3-48FB-B56D-41E5D55B03B1}" type="presOf" srcId="{57BFBA16-DF70-4DB0-9944-C26C9A7DF6D7}" destId="{FD2EB978-3484-4032-9000-D4F6D7907F2D}" srcOrd="0" destOrd="3" presId="urn:microsoft.com/office/officeart/2005/8/layout/cycle6"/>
    <dgm:cxn modelId="{1E5AC8F4-CEA3-417A-86B0-729C3870AD55}" type="presParOf" srcId="{052668CA-7A75-4A64-BEBC-80F4EFF9DBF1}" destId="{FD2EB978-3484-4032-9000-D4F6D7907F2D}" srcOrd="0" destOrd="0" presId="urn:microsoft.com/office/officeart/2005/8/layout/cycle6"/>
    <dgm:cxn modelId="{5E589189-CB3E-4478-8A5B-5C60FDD5278D}" type="presParOf" srcId="{052668CA-7A75-4A64-BEBC-80F4EFF9DBF1}" destId="{C51BA630-4736-4381-95C8-719D31096493}" srcOrd="1" destOrd="0" presId="urn:microsoft.com/office/officeart/2005/8/layout/cycle6"/>
    <dgm:cxn modelId="{A840837D-26A2-4E83-B4D3-E6D43EB6D08E}" type="presParOf" srcId="{052668CA-7A75-4A64-BEBC-80F4EFF9DBF1}" destId="{09F0E4C3-81D7-4442-8FCE-3FB975A16D91}" srcOrd="2" destOrd="0" presId="urn:microsoft.com/office/officeart/2005/8/layout/cycle6"/>
    <dgm:cxn modelId="{B375121B-6E74-4FE2-95E8-2B40841F2881}" type="presParOf" srcId="{052668CA-7A75-4A64-BEBC-80F4EFF9DBF1}" destId="{6B0BEED4-67A5-44DB-80EC-FE8F1B0F7230}" srcOrd="3" destOrd="0" presId="urn:microsoft.com/office/officeart/2005/8/layout/cycle6"/>
    <dgm:cxn modelId="{94406182-6FB9-46E6-9525-B9EEDDECFA4B}" type="presParOf" srcId="{052668CA-7A75-4A64-BEBC-80F4EFF9DBF1}" destId="{F98C4DDB-C706-46F9-8A4D-C0E0D03BF2B2}" srcOrd="4" destOrd="0" presId="urn:microsoft.com/office/officeart/2005/8/layout/cycle6"/>
    <dgm:cxn modelId="{81C45970-5B19-4DAB-8867-F0EC35BA6FE4}" type="presParOf" srcId="{052668CA-7A75-4A64-BEBC-80F4EFF9DBF1}" destId="{F02EF64A-4E29-45F1-9580-B2388EAFAACF}" srcOrd="5" destOrd="0" presId="urn:microsoft.com/office/officeart/2005/8/layout/cycle6"/>
    <dgm:cxn modelId="{8A853F86-A8AC-4E30-A860-3D70EECAC4A0}" type="presParOf" srcId="{052668CA-7A75-4A64-BEBC-80F4EFF9DBF1}" destId="{1AFA2C8C-6A45-4A12-A6A6-28F87262FF22}" srcOrd="6" destOrd="0" presId="urn:microsoft.com/office/officeart/2005/8/layout/cycle6"/>
    <dgm:cxn modelId="{C3B1A0BD-326C-4570-B065-87D586F89DA4}" type="presParOf" srcId="{052668CA-7A75-4A64-BEBC-80F4EFF9DBF1}" destId="{D0EA2C15-3D55-4867-B75C-A9B1B5DA197F}" srcOrd="7" destOrd="0" presId="urn:microsoft.com/office/officeart/2005/8/layout/cycle6"/>
    <dgm:cxn modelId="{48162384-BBD7-4F49-B90F-E515FCA2BB6B}" type="presParOf" srcId="{052668CA-7A75-4A64-BEBC-80F4EFF9DBF1}" destId="{EFDAB6D0-24A7-46BD-95FD-C4CD8C321C5B}" srcOrd="8" destOrd="0" presId="urn:microsoft.com/office/officeart/2005/8/layout/cycle6"/>
    <dgm:cxn modelId="{398C578B-ADDC-47E2-8132-EA2C97AC3726}" type="presParOf" srcId="{052668CA-7A75-4A64-BEBC-80F4EFF9DBF1}" destId="{6DF6F4F9-A61E-4A5B-8111-3D4DB51A14D8}" srcOrd="9" destOrd="0" presId="urn:microsoft.com/office/officeart/2005/8/layout/cycle6"/>
    <dgm:cxn modelId="{115290E8-E62E-45C9-90BE-CA1347480B86}" type="presParOf" srcId="{052668CA-7A75-4A64-BEBC-80F4EFF9DBF1}" destId="{251D8B76-C562-4C46-9328-D3B9AA304D16}" srcOrd="10" destOrd="0" presId="urn:microsoft.com/office/officeart/2005/8/layout/cycle6"/>
    <dgm:cxn modelId="{EF396C7E-9B5E-4100-A9A8-2D79E44B5BFB}" type="presParOf" srcId="{052668CA-7A75-4A64-BEBC-80F4EFF9DBF1}" destId="{7995F641-CEED-4ABC-B185-FB87254BD8D2}"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EB978-3484-4032-9000-D4F6D7907F2D}">
      <dsp:nvSpPr>
        <dsp:cNvPr id="0" name=""/>
        <dsp:cNvSpPr/>
      </dsp:nvSpPr>
      <dsp:spPr>
        <a:xfrm>
          <a:off x="3058158" y="-101844"/>
          <a:ext cx="2011682" cy="1463041"/>
        </a:xfrm>
        <a:prstGeom prst="roundRect">
          <a:avLst/>
        </a:prstGeom>
        <a:solidFill>
          <a:srgbClr val="00AF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Calibri" panose="020F0502020204030204"/>
              <a:ea typeface="+mn-ea"/>
              <a:cs typeface="+mn-cs"/>
            </a:rPr>
            <a:t>Federal Aid</a:t>
          </a:r>
        </a:p>
        <a:p>
          <a:pPr marL="171450" lvl="1" indent="-171450" algn="l" defTabSz="711200">
            <a:lnSpc>
              <a:spcPct val="90000"/>
            </a:lnSpc>
            <a:spcBef>
              <a:spcPct val="0"/>
            </a:spcBef>
            <a:spcAft>
              <a:spcPct val="15000"/>
            </a:spcAft>
            <a:buChar char="•"/>
          </a:pPr>
          <a:r>
            <a:rPr lang="en-US" sz="1600" kern="1200" dirty="0">
              <a:solidFill>
                <a:sysClr val="windowText" lastClr="000000"/>
              </a:solidFill>
              <a:latin typeface="Calibri" panose="020F0502020204030204"/>
              <a:ea typeface="+mn-ea"/>
              <a:cs typeface="+mn-cs"/>
            </a:rPr>
            <a:t>Grants</a:t>
          </a:r>
        </a:p>
        <a:p>
          <a:pPr marL="171450" lvl="1" indent="-171450" algn="l" defTabSz="711200">
            <a:lnSpc>
              <a:spcPct val="90000"/>
            </a:lnSpc>
            <a:spcBef>
              <a:spcPct val="0"/>
            </a:spcBef>
            <a:spcAft>
              <a:spcPct val="15000"/>
            </a:spcAft>
            <a:buChar char="•"/>
          </a:pPr>
          <a:r>
            <a:rPr lang="en-US" sz="1600" kern="1200" dirty="0">
              <a:solidFill>
                <a:sysClr val="windowText" lastClr="000000"/>
              </a:solidFill>
              <a:latin typeface="Calibri" panose="020F0502020204030204"/>
              <a:ea typeface="+mn-ea"/>
              <a:cs typeface="+mn-cs"/>
            </a:rPr>
            <a:t>Work-Study</a:t>
          </a:r>
        </a:p>
        <a:p>
          <a:pPr marL="171450" lvl="1" indent="-171450" algn="l" defTabSz="711200">
            <a:lnSpc>
              <a:spcPct val="90000"/>
            </a:lnSpc>
            <a:spcBef>
              <a:spcPct val="0"/>
            </a:spcBef>
            <a:spcAft>
              <a:spcPct val="15000"/>
            </a:spcAft>
            <a:buChar char="•"/>
          </a:pPr>
          <a:r>
            <a:rPr lang="en-US" sz="1600" kern="1200" dirty="0">
              <a:solidFill>
                <a:sysClr val="windowText" lastClr="000000"/>
              </a:solidFill>
              <a:latin typeface="Calibri" panose="020F0502020204030204"/>
              <a:ea typeface="+mn-ea"/>
              <a:cs typeface="+mn-cs"/>
            </a:rPr>
            <a:t>Student Loans</a:t>
          </a:r>
        </a:p>
      </dsp:txBody>
      <dsp:txXfrm>
        <a:off x="3129578" y="-30424"/>
        <a:ext cx="1868842" cy="1320201"/>
      </dsp:txXfrm>
    </dsp:sp>
    <dsp:sp modelId="{09F0E4C3-81D7-4442-8FCE-3FB975A16D91}">
      <dsp:nvSpPr>
        <dsp:cNvPr id="0" name=""/>
        <dsp:cNvSpPr/>
      </dsp:nvSpPr>
      <dsp:spPr>
        <a:xfrm>
          <a:off x="1984342" y="629676"/>
          <a:ext cx="4159314" cy="4159314"/>
        </a:xfrm>
        <a:custGeom>
          <a:avLst/>
          <a:gdLst/>
          <a:ahLst/>
          <a:cxnLst/>
          <a:rect l="0" t="0" r="0" b="0"/>
          <a:pathLst>
            <a:path>
              <a:moveTo>
                <a:pt x="3097424" y="266063"/>
              </a:moveTo>
              <a:arcTo wR="2079657" hR="2079657" stAng="17958037" swAng="2253966"/>
            </a:path>
          </a:pathLst>
        </a:custGeom>
        <a:noFill/>
        <a:ln w="6350" cap="flat" cmpd="sng" algn="ctr">
          <a:solidFill>
            <a:srgbClr val="FFC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6B0BEED4-67A5-44DB-80EC-FE8F1B0F7230}">
      <dsp:nvSpPr>
        <dsp:cNvPr id="0" name=""/>
        <dsp:cNvSpPr/>
      </dsp:nvSpPr>
      <dsp:spPr>
        <a:xfrm>
          <a:off x="5137815" y="1904866"/>
          <a:ext cx="2011682" cy="1608933"/>
        </a:xfrm>
        <a:prstGeom prst="roundRect">
          <a:avLst/>
        </a:prstGeom>
        <a:solidFill>
          <a:srgbClr val="00B5D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Calibri" panose="020F0502020204030204"/>
              <a:ea typeface="+mn-ea"/>
              <a:cs typeface="+mn-cs"/>
            </a:rPr>
            <a:t>Institutional Aid &amp; Scholarships</a:t>
          </a:r>
        </a:p>
        <a:p>
          <a:pPr marL="114300" lvl="1" indent="-114300" algn="l" defTabSz="666750">
            <a:lnSpc>
              <a:spcPct val="90000"/>
            </a:lnSpc>
            <a:spcBef>
              <a:spcPct val="0"/>
            </a:spcBef>
            <a:spcAft>
              <a:spcPct val="15000"/>
            </a:spcAft>
            <a:buChar char="•"/>
          </a:pPr>
          <a:r>
            <a:rPr lang="en-US" sz="1500" b="0" kern="1200" dirty="0">
              <a:solidFill>
                <a:sysClr val="windowText" lastClr="000000"/>
              </a:solidFill>
              <a:latin typeface="Calibri" panose="020F0502020204030204"/>
              <a:ea typeface="+mn-ea"/>
              <a:cs typeface="+mn-cs"/>
            </a:rPr>
            <a:t>Technical colleges</a:t>
          </a:r>
        </a:p>
        <a:p>
          <a:pPr marL="114300" lvl="1" indent="-114300" algn="l" defTabSz="666750">
            <a:lnSpc>
              <a:spcPct val="90000"/>
            </a:lnSpc>
            <a:spcBef>
              <a:spcPct val="0"/>
            </a:spcBef>
            <a:spcAft>
              <a:spcPct val="15000"/>
            </a:spcAft>
            <a:buChar char="•"/>
          </a:pPr>
          <a:r>
            <a:rPr lang="en-US" sz="1500" b="0" kern="1200" dirty="0">
              <a:solidFill>
                <a:sysClr val="windowText" lastClr="000000"/>
              </a:solidFill>
              <a:latin typeface="Calibri" panose="020F0502020204030204"/>
              <a:ea typeface="+mn-ea"/>
              <a:cs typeface="+mn-cs"/>
            </a:rPr>
            <a:t>Community colleges</a:t>
          </a:r>
        </a:p>
        <a:p>
          <a:pPr marL="114300" lvl="1" indent="-114300" algn="l" defTabSz="666750">
            <a:lnSpc>
              <a:spcPct val="90000"/>
            </a:lnSpc>
            <a:spcBef>
              <a:spcPct val="0"/>
            </a:spcBef>
            <a:spcAft>
              <a:spcPct val="15000"/>
            </a:spcAft>
            <a:buChar char="•"/>
          </a:pPr>
          <a:r>
            <a:rPr lang="en-US" sz="1500" b="0" kern="1200" dirty="0">
              <a:solidFill>
                <a:sysClr val="windowText" lastClr="000000"/>
              </a:solidFill>
              <a:latin typeface="Calibri" panose="020F0502020204030204"/>
              <a:ea typeface="+mn-ea"/>
              <a:cs typeface="+mn-cs"/>
            </a:rPr>
            <a:t>Universities</a:t>
          </a:r>
        </a:p>
      </dsp:txBody>
      <dsp:txXfrm>
        <a:off x="5216357" y="1983408"/>
        <a:ext cx="1854598" cy="1451849"/>
      </dsp:txXfrm>
    </dsp:sp>
    <dsp:sp modelId="{F02EF64A-4E29-45F1-9580-B2388EAFAACF}">
      <dsp:nvSpPr>
        <dsp:cNvPr id="0" name=""/>
        <dsp:cNvSpPr/>
      </dsp:nvSpPr>
      <dsp:spPr>
        <a:xfrm>
          <a:off x="1984342" y="629676"/>
          <a:ext cx="4159314" cy="4159314"/>
        </a:xfrm>
        <a:custGeom>
          <a:avLst/>
          <a:gdLst/>
          <a:ahLst/>
          <a:cxnLst/>
          <a:rect l="0" t="0" r="0" b="0"/>
          <a:pathLst>
            <a:path>
              <a:moveTo>
                <a:pt x="3992096" y="2896694"/>
              </a:moveTo>
              <a:arcTo wR="2079657" hR="2079657" stAng="1387996" swAng="2253966"/>
            </a:path>
          </a:pathLst>
        </a:custGeom>
        <a:noFill/>
        <a:ln w="6350" cap="flat" cmpd="sng" algn="ctr">
          <a:solidFill>
            <a:srgbClr val="FFC000">
              <a:hueOff val="3266964"/>
              <a:satOff val="-13592"/>
              <a:lumOff val="3203"/>
              <a:alphaOff val="0"/>
            </a:srgbClr>
          </a:solidFill>
          <a:prstDash val="solid"/>
          <a:miter lim="800000"/>
        </a:ln>
        <a:effectLst/>
      </dsp:spPr>
      <dsp:style>
        <a:lnRef idx="1">
          <a:scrgbClr r="0" g="0" b="0"/>
        </a:lnRef>
        <a:fillRef idx="0">
          <a:scrgbClr r="0" g="0" b="0"/>
        </a:fillRef>
        <a:effectRef idx="0">
          <a:scrgbClr r="0" g="0" b="0"/>
        </a:effectRef>
        <a:fontRef idx="minor"/>
      </dsp:style>
    </dsp:sp>
    <dsp:sp modelId="{1AFA2C8C-6A45-4A12-A6A6-28F87262FF22}">
      <dsp:nvSpPr>
        <dsp:cNvPr id="0" name=""/>
        <dsp:cNvSpPr/>
      </dsp:nvSpPr>
      <dsp:spPr>
        <a:xfrm>
          <a:off x="3058158" y="4057470"/>
          <a:ext cx="2011682" cy="1463041"/>
        </a:xfrm>
        <a:prstGeom prst="roundRect">
          <a:avLst/>
        </a:prstGeom>
        <a:solidFill>
          <a:srgbClr val="323E48"/>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mn-cs"/>
            </a:rPr>
            <a:t>Some Private Scholarships</a:t>
          </a:r>
        </a:p>
      </dsp:txBody>
      <dsp:txXfrm>
        <a:off x="3129578" y="4128890"/>
        <a:ext cx="1868842" cy="1320201"/>
      </dsp:txXfrm>
    </dsp:sp>
    <dsp:sp modelId="{EFDAB6D0-24A7-46BD-95FD-C4CD8C321C5B}">
      <dsp:nvSpPr>
        <dsp:cNvPr id="0" name=""/>
        <dsp:cNvSpPr/>
      </dsp:nvSpPr>
      <dsp:spPr>
        <a:xfrm>
          <a:off x="1984342" y="629676"/>
          <a:ext cx="4159314" cy="4159314"/>
        </a:xfrm>
        <a:custGeom>
          <a:avLst/>
          <a:gdLst/>
          <a:ahLst/>
          <a:cxnLst/>
          <a:rect l="0" t="0" r="0" b="0"/>
          <a:pathLst>
            <a:path>
              <a:moveTo>
                <a:pt x="1062241" y="3893448"/>
              </a:moveTo>
              <a:arcTo wR="2079657" hR="2079657" stAng="7157371" swAng="2184888"/>
            </a:path>
          </a:pathLst>
        </a:custGeom>
        <a:noFill/>
        <a:ln w="6350" cap="flat" cmpd="sng" algn="ctr">
          <a:solidFill>
            <a:srgbClr val="FFC000">
              <a:hueOff val="6533927"/>
              <a:satOff val="-27185"/>
              <a:lumOff val="6405"/>
              <a:alphaOff val="0"/>
            </a:srgbClr>
          </a:solidFill>
          <a:prstDash val="solid"/>
          <a:miter lim="800000"/>
        </a:ln>
        <a:effectLst/>
      </dsp:spPr>
      <dsp:style>
        <a:lnRef idx="1">
          <a:scrgbClr r="0" g="0" b="0"/>
        </a:lnRef>
        <a:fillRef idx="0">
          <a:scrgbClr r="0" g="0" b="0"/>
        </a:fillRef>
        <a:effectRef idx="0">
          <a:scrgbClr r="0" g="0" b="0"/>
        </a:effectRef>
        <a:fontRef idx="minor"/>
      </dsp:style>
    </dsp:sp>
    <dsp:sp modelId="{6DF6F4F9-A61E-4A5B-8111-3D4DB51A14D8}">
      <dsp:nvSpPr>
        <dsp:cNvPr id="0" name=""/>
        <dsp:cNvSpPr/>
      </dsp:nvSpPr>
      <dsp:spPr>
        <a:xfrm>
          <a:off x="978501" y="1904658"/>
          <a:ext cx="2011682" cy="1609349"/>
        </a:xfrm>
        <a:prstGeom prst="roundRect">
          <a:avLst/>
        </a:prstGeom>
        <a:solidFill>
          <a:srgbClr val="FFC84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Calibri" panose="020F0502020204030204"/>
              <a:ea typeface="+mn-ea"/>
              <a:cs typeface="+mn-cs"/>
            </a:rPr>
            <a:t>State Aid &amp; Scholarships</a:t>
          </a:r>
        </a:p>
      </dsp:txBody>
      <dsp:txXfrm>
        <a:off x="1057063" y="1983220"/>
        <a:ext cx="1854558" cy="1452225"/>
      </dsp:txXfrm>
    </dsp:sp>
    <dsp:sp modelId="{7995F641-CEED-4ABC-B185-FB87254BD8D2}">
      <dsp:nvSpPr>
        <dsp:cNvPr id="0" name=""/>
        <dsp:cNvSpPr/>
      </dsp:nvSpPr>
      <dsp:spPr>
        <a:xfrm>
          <a:off x="1984342" y="629676"/>
          <a:ext cx="4159314" cy="4159314"/>
        </a:xfrm>
        <a:custGeom>
          <a:avLst/>
          <a:gdLst/>
          <a:ahLst/>
          <a:cxnLst/>
          <a:rect l="0" t="0" r="0" b="0"/>
          <a:pathLst>
            <a:path>
              <a:moveTo>
                <a:pt x="184186" y="1223991"/>
              </a:moveTo>
              <a:arcTo wR="2079657" hR="2079657" stAng="12257741" swAng="2184888"/>
            </a:path>
          </a:pathLst>
        </a:custGeom>
        <a:noFill/>
        <a:ln w="6350" cap="flat" cmpd="sng" algn="ctr">
          <a:solidFill>
            <a:srgbClr val="FFC000">
              <a:hueOff val="9800891"/>
              <a:satOff val="-40777"/>
              <a:lumOff val="9608"/>
              <a:alphaOff val="0"/>
            </a:srgb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20E59-0EF7-4CCA-A75E-F9F68C3EDF55}"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46A8B-EC22-4FFD-9931-176D6EEE4EFA}" type="slidenum">
              <a:rPr lang="en-US" smtClean="0"/>
              <a:t>‹#›</a:t>
            </a:fld>
            <a:endParaRPr lang="en-US"/>
          </a:p>
        </p:txBody>
      </p:sp>
    </p:spTree>
    <p:extLst>
      <p:ext uri="{BB962C8B-B14F-4D97-AF65-F5344CB8AC3E}">
        <p14:creationId xmlns:p14="http://schemas.microsoft.com/office/powerpoint/2010/main" val="410877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A46A8B-EC22-4FFD-9931-176D6EEE4EFA}" type="slidenum">
              <a:rPr lang="en-US" smtClean="0"/>
              <a:t>7</a:t>
            </a:fld>
            <a:endParaRPr lang="en-US"/>
          </a:p>
        </p:txBody>
      </p:sp>
    </p:spTree>
    <p:extLst>
      <p:ext uri="{BB962C8B-B14F-4D97-AF65-F5344CB8AC3E}">
        <p14:creationId xmlns:p14="http://schemas.microsoft.com/office/powerpoint/2010/main" val="264559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A46A8B-EC22-4FFD-9931-176D6EEE4EFA}" type="slidenum">
              <a:rPr lang="en-US" smtClean="0"/>
              <a:t>8</a:t>
            </a:fld>
            <a:endParaRPr lang="en-US"/>
          </a:p>
        </p:txBody>
      </p:sp>
    </p:spTree>
    <p:extLst>
      <p:ext uri="{BB962C8B-B14F-4D97-AF65-F5344CB8AC3E}">
        <p14:creationId xmlns:p14="http://schemas.microsoft.com/office/powerpoint/2010/main" val="220784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54ADC-8923-FFE6-F1D3-BA1F3634F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96E96-0490-C3FB-8FCB-83344B59E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A0151-6ADB-3750-A694-4F745B44F7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06C670-2545-D71E-A2A8-108C8179BCD2}"/>
              </a:ext>
            </a:extLst>
          </p:cNvPr>
          <p:cNvSpPr>
            <a:spLocks noGrp="1"/>
          </p:cNvSpPr>
          <p:nvPr>
            <p:ph type="sldNum" sz="quarter" idx="5"/>
          </p:nvPr>
        </p:nvSpPr>
        <p:spPr/>
        <p:txBody>
          <a:bodyPr/>
          <a:lstStyle/>
          <a:p>
            <a:fld id="{31A46A8B-EC22-4FFD-9931-176D6EEE4EFA}" type="slidenum">
              <a:rPr lang="en-US" smtClean="0"/>
              <a:t>14</a:t>
            </a:fld>
            <a:endParaRPr lang="en-US"/>
          </a:p>
        </p:txBody>
      </p:sp>
    </p:spTree>
    <p:extLst>
      <p:ext uri="{BB962C8B-B14F-4D97-AF65-F5344CB8AC3E}">
        <p14:creationId xmlns:p14="http://schemas.microsoft.com/office/powerpoint/2010/main" val="2383584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22E7E-2F87-344B-B55C-96B6B82A6CF4}"/>
              </a:ext>
            </a:extLst>
          </p:cNvPr>
          <p:cNvPicPr>
            <a:picLocks noChangeAspect="1"/>
          </p:cNvPicPr>
          <p:nvPr userDrawn="1"/>
        </p:nvPicPr>
        <p:blipFill>
          <a:blip r:embed="rId2"/>
          <a:stretch>
            <a:fillRect/>
          </a:stretch>
        </p:blipFill>
        <p:spPr>
          <a:xfrm>
            <a:off x="-2075670" y="-1288071"/>
            <a:ext cx="14267669" cy="9511779"/>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35255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5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36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71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65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61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39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88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0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13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45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4DF196-9C85-F44A-A33C-1B7B60CAE0E0}"/>
              </a:ext>
            </a:extLst>
          </p:cNvPr>
          <p:cNvPicPr>
            <a:picLocks noChangeAspect="1"/>
          </p:cNvPicPr>
          <p:nvPr userDrawn="1"/>
        </p:nvPicPr>
        <p:blipFill>
          <a:blip r:embed="rId2"/>
          <a:stretch>
            <a:fillRect/>
          </a:stretch>
        </p:blipFill>
        <p:spPr>
          <a:xfrm>
            <a:off x="-1427355" y="-24176"/>
            <a:ext cx="13619356" cy="69633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sp>
        <p:nvSpPr>
          <p:cNvPr id="3" name="Subtitle 2">
            <a:extLst>
              <a:ext uri="{FF2B5EF4-FFF2-40B4-BE49-F238E27FC236}">
                <a16:creationId xmlns:a16="http://schemas.microsoft.com/office/drawing/2014/main" id="{13B057AD-A209-CA41-9582-4C9AF857510D}"/>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976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18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03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388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05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344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00AFD7"/>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7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FFC845"/>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83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00AF66"/>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49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40C1AC"/>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54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DC4405"/>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4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D267BE-47FE-E342-9271-B9A3A603B0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FFC84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tx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0069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00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969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535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526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684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2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965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239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186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409C2-2859-DF45-82B5-4AE5FDBF8BBD}"/>
              </a:ext>
            </a:extLst>
          </p:cNvPr>
          <p:cNvPicPr>
            <a:picLocks noChangeAspect="1"/>
          </p:cNvPicPr>
          <p:nvPr userDrawn="1"/>
        </p:nvPicPr>
        <p:blipFill>
          <a:blip r:embed="rId2"/>
          <a:stretch>
            <a:fillRect/>
          </a:stretch>
        </p:blipFill>
        <p:spPr>
          <a:xfrm>
            <a:off x="-125694" y="-737170"/>
            <a:ext cx="12416930" cy="8277953"/>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71055" cy="4608871"/>
          </a:xfrm>
          <a:prstGeom prst="rect">
            <a:avLst/>
          </a:prstGeom>
          <a:solidFill>
            <a:srgbClr val="00AF6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937834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030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00AFD7"/>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394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FFC84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700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00AF66"/>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35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40C1AC"/>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970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DC440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31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178838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7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09205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8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33418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86470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12ED81-1719-2E4C-967A-767F3E36F1FE}"/>
              </a:ext>
            </a:extLst>
          </p:cNvPr>
          <p:cNvPicPr>
            <a:picLocks noChangeAspect="1"/>
          </p:cNvPicPr>
          <p:nvPr userDrawn="1"/>
        </p:nvPicPr>
        <p:blipFill>
          <a:blip r:embed="rId2"/>
          <a:stretch>
            <a:fillRect/>
          </a:stretch>
        </p:blipFill>
        <p:spPr>
          <a:xfrm>
            <a:off x="-42930" y="-628650"/>
            <a:ext cx="12277859" cy="817245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14748" cy="4608871"/>
          </a:xfrm>
          <a:prstGeom prst="rect">
            <a:avLst/>
          </a:prstGeom>
          <a:solidFill>
            <a:srgbClr val="40C1A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tx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CD07609A-7E67-0943-9C43-82FE70D0847D}"/>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203056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10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23175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212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87708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1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12528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13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44243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14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9726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48C28-B6F6-1D42-983A-5347D0B34073}"/>
              </a:ext>
            </a:extLst>
          </p:cNvPr>
          <p:cNvPicPr>
            <a:picLocks noChangeAspect="1"/>
          </p:cNvPicPr>
          <p:nvPr userDrawn="1"/>
        </p:nvPicPr>
        <p:blipFill>
          <a:blip r:embed="rId2"/>
          <a:stretch>
            <a:fillRect/>
          </a:stretch>
        </p:blipFill>
        <p:spPr>
          <a:xfrm>
            <a:off x="-3824440" y="-1986793"/>
            <a:ext cx="16068991" cy="10695922"/>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24370" cy="4608871"/>
          </a:xfrm>
          <a:prstGeom prst="rect">
            <a:avLst/>
          </a:prstGeom>
          <a:solidFill>
            <a:srgbClr val="DC44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55A93A73-F132-F341-A3CF-635C6EF5EC54}"/>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78196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56DA-C110-114C-BC48-AE1D406B9F63}"/>
              </a:ext>
            </a:extLst>
          </p:cNvPr>
          <p:cNvPicPr>
            <a:picLocks noChangeAspect="1"/>
          </p:cNvPicPr>
          <p:nvPr userDrawn="1"/>
        </p:nvPicPr>
        <p:blipFill>
          <a:blip r:embed="rId2"/>
          <a:stretch>
            <a:fillRect/>
          </a:stretch>
        </p:blipFill>
        <p:spPr>
          <a:xfrm>
            <a:off x="-68826" y="-720275"/>
            <a:ext cx="12329652" cy="82197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40645"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87668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53789B-8E23-A04B-AF67-68DBEBE9D430}"/>
              </a:ext>
            </a:extLst>
          </p:cNvPr>
          <p:cNvPicPr>
            <a:picLocks noChangeAspect="1"/>
          </p:cNvPicPr>
          <p:nvPr userDrawn="1"/>
        </p:nvPicPr>
        <p:blipFill>
          <a:blip r:embed="rId2"/>
          <a:stretch>
            <a:fillRect/>
          </a:stretch>
        </p:blipFill>
        <p:spPr>
          <a:xfrm>
            <a:off x="2655" y="0"/>
            <a:ext cx="1218669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48726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EDA164-53B5-D541-97CB-C4302E7AAB31}"/>
              </a:ext>
            </a:extLst>
          </p:cNvPr>
          <p:cNvSpPr/>
          <p:nvPr userDrawn="1"/>
        </p:nvSpPr>
        <p:spPr>
          <a:xfrm>
            <a:off x="-68520" y="-13017"/>
            <a:ext cx="12329346" cy="6974256"/>
          </a:xfrm>
          <a:prstGeom prst="rect">
            <a:avLst/>
          </a:prstGeom>
          <a:solidFill>
            <a:srgbClr val="3A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40645" cy="460887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4495390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5B58A-99D0-9E46-9633-25816195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B4746E-E9D0-1B42-9F87-01327BF8A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759316"/>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59" r:id="rId4"/>
    <p:sldLayoutId id="2147483660" r:id="rId5"/>
    <p:sldLayoutId id="2147483658" r:id="rId6"/>
    <p:sldLayoutId id="2147483662" r:id="rId7"/>
    <p:sldLayoutId id="2147483664" r:id="rId8"/>
    <p:sldLayoutId id="2147483665" r:id="rId9"/>
    <p:sldLayoutId id="2147483650" r:id="rId10"/>
    <p:sldLayoutId id="2147483668" r:id="rId11"/>
    <p:sldLayoutId id="2147483669" r:id="rId12"/>
    <p:sldLayoutId id="2147483670" r:id="rId13"/>
    <p:sldLayoutId id="2147483671" r:id="rId14"/>
    <p:sldLayoutId id="2147483651" r:id="rId15"/>
    <p:sldLayoutId id="2147483672" r:id="rId16"/>
    <p:sldLayoutId id="2147483673" r:id="rId17"/>
    <p:sldLayoutId id="2147483674" r:id="rId18"/>
    <p:sldLayoutId id="2147483675" r:id="rId19"/>
    <p:sldLayoutId id="2147483652" r:id="rId20"/>
    <p:sldLayoutId id="2147483676" r:id="rId21"/>
    <p:sldLayoutId id="2147483677" r:id="rId22"/>
    <p:sldLayoutId id="2147483678" r:id="rId23"/>
    <p:sldLayoutId id="2147483679" r:id="rId24"/>
    <p:sldLayoutId id="2147483653" r:id="rId25"/>
    <p:sldLayoutId id="2147483680" r:id="rId26"/>
    <p:sldLayoutId id="2147483681" r:id="rId27"/>
    <p:sldLayoutId id="2147483682" r:id="rId28"/>
    <p:sldLayoutId id="2147483683" r:id="rId29"/>
    <p:sldLayoutId id="2147483654" r:id="rId30"/>
    <p:sldLayoutId id="2147483684" r:id="rId31"/>
    <p:sldLayoutId id="2147483685" r:id="rId32"/>
    <p:sldLayoutId id="2147483686" r:id="rId33"/>
    <p:sldLayoutId id="2147483687" r:id="rId34"/>
    <p:sldLayoutId id="2147483655" r:id="rId35"/>
    <p:sldLayoutId id="2147483656" r:id="rId36"/>
    <p:sldLayoutId id="2147483688" r:id="rId37"/>
    <p:sldLayoutId id="2147483689" r:id="rId38"/>
    <p:sldLayoutId id="2147483690" r:id="rId39"/>
    <p:sldLayoutId id="2147483691" r:id="rId40"/>
    <p:sldLayoutId id="2147483657" r:id="rId41"/>
    <p:sldLayoutId id="2147483692" r:id="rId42"/>
    <p:sldLayoutId id="2147483693" r:id="rId43"/>
    <p:sldLayoutId id="2147483694" r:id="rId44"/>
    <p:sldLayoutId id="2147483695" r:id="rId45"/>
    <p:sldLayoutId id="2147483666" r:id="rId46"/>
    <p:sldLayoutId id="2147483696" r:id="rId47"/>
    <p:sldLayoutId id="2147483697" r:id="rId48"/>
    <p:sldLayoutId id="2147483698" r:id="rId49"/>
    <p:sldLayoutId id="2147483699" r:id="rId50"/>
    <p:sldLayoutId id="2147483667" r:id="rId51"/>
    <p:sldLayoutId id="2147483700" r:id="rId52"/>
    <p:sldLayoutId id="2147483701" r:id="rId53"/>
    <p:sldLayoutId id="2147483702" r:id="rId54"/>
    <p:sldLayoutId id="2147483703"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playlist?list=PLWo3wZTdCNzUNYBNFOr5_Gf_8VmeSPdPk" TargetMode="External"/><Relationship Id="rId13"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2.svg"/><Relationship Id="rId12" Type="http://schemas.openxmlformats.org/officeDocument/2006/relationships/image" Target="../media/image15.png"/><Relationship Id="rId2" Type="http://schemas.openxmlformats.org/officeDocument/2006/relationships/hyperlink" Target="https://ushe.edu/wp-content/uploads/pdf/k-12/payingforcollege/Handout_File_FAFSA.docx" TargetMode="External"/><Relationship Id="rId1" Type="http://schemas.openxmlformats.org/officeDocument/2006/relationships/slideLayout" Target="../slideLayouts/slideLayout16.xml"/><Relationship Id="rId6" Type="http://schemas.openxmlformats.org/officeDocument/2006/relationships/image" Target="../media/image11.png"/><Relationship Id="rId11" Type="http://schemas.openxmlformats.org/officeDocument/2006/relationships/hyperlink" Target="https://ushe.edu/wp-content/uploads/pdf/k-12/payingforcollege/activitysheet/finaidestimate.docx" TargetMode="External"/><Relationship Id="rId5" Type="http://schemas.openxmlformats.org/officeDocument/2006/relationships/hyperlink" Target="https://drive.google.com/file/d/1QfI91wAzJ-1Z85TH0TC3gBQLtPbu0W29/view?usp=drive_link" TargetMode="External"/><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she.edu/wp-content/uploads/pdf/k-12/payingforcollege/Handout_FAFSA_Eligibility.docx" TargetMode="External"/><Relationship Id="rId1" Type="http://schemas.openxmlformats.org/officeDocument/2006/relationships/slideLayout" Target="../slideLayouts/slideLayout19.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law.cornell.edu/uscode/text/20/1090" TargetMode="External"/><Relationship Id="rId2" Type="http://schemas.openxmlformats.org/officeDocument/2006/relationships/hyperlink" Target="https://edtrust.org/the-equity-line/2024-25-better-fafsa-advocacy-faqs/"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hyperlink" Target="https://studentaid.gov/understand-aid/eligibility/requirements/non-us-citizens"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s://www.suu.edu/finaid/scholarships.html" TargetMode="Externa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hyperlink" Target="https://ubtech.edu/students/" TargetMode="External"/><Relationship Id="rId26" Type="http://schemas.openxmlformats.org/officeDocument/2006/relationships/hyperlink" Target="https://www.snow.edu/international/" TargetMode="External"/><Relationship Id="rId39" Type="http://schemas.openxmlformats.org/officeDocument/2006/relationships/image" Target="../media/image67.png"/><Relationship Id="rId21" Type="http://schemas.openxmlformats.org/officeDocument/2006/relationships/image" Target="../media/image58.png"/><Relationship Id="rId34" Type="http://schemas.openxmlformats.org/officeDocument/2006/relationships/hyperlink" Target="https://www.davistech.edu/student-services" TargetMode="External"/><Relationship Id="rId7" Type="http://schemas.openxmlformats.org/officeDocument/2006/relationships/image" Target="../media/image51.png"/><Relationship Id="rId12" Type="http://schemas.openxmlformats.org/officeDocument/2006/relationships/hyperlink" Target="https://international.utahtech.edu/" TargetMode="External"/><Relationship Id="rId17" Type="http://schemas.openxmlformats.org/officeDocument/2006/relationships/image" Target="../media/image56.png"/><Relationship Id="rId25" Type="http://schemas.openxmlformats.org/officeDocument/2006/relationships/image" Target="../media/image60.png"/><Relationship Id="rId33" Type="http://schemas.openxmlformats.org/officeDocument/2006/relationships/image" Target="../media/image64.png"/><Relationship Id="rId38" Type="http://schemas.openxmlformats.org/officeDocument/2006/relationships/hyperlink" Target="https://mtec.edu/students/" TargetMode="External"/><Relationship Id="rId2" Type="http://schemas.openxmlformats.org/officeDocument/2006/relationships/hyperlink" Target="https://westminstercollege.edu/admissions/international-admissions/index.html" TargetMode="External"/><Relationship Id="rId16" Type="http://schemas.openxmlformats.org/officeDocument/2006/relationships/hyperlink" Target="https://isss.utah.edu/" TargetMode="External"/><Relationship Id="rId20" Type="http://schemas.openxmlformats.org/officeDocument/2006/relationships/hyperlink" Target="https://tooeletech.edu/current-students/career-resources/student-services/" TargetMode="External"/><Relationship Id="rId29" Type="http://schemas.openxmlformats.org/officeDocument/2006/relationships/image" Target="../media/image62.png"/><Relationship Id="rId1" Type="http://schemas.openxmlformats.org/officeDocument/2006/relationships/slideLayout" Target="../slideLayouts/slideLayout14.xml"/><Relationship Id="rId6" Type="http://schemas.openxmlformats.org/officeDocument/2006/relationships/hyperlink" Target="https://iss.byu.edu/" TargetMode="External"/><Relationship Id="rId11" Type="http://schemas.openxmlformats.org/officeDocument/2006/relationships/image" Target="../media/image53.png"/><Relationship Id="rId24" Type="http://schemas.openxmlformats.org/officeDocument/2006/relationships/hyperlink" Target="https://www.suu.edu/international/" TargetMode="External"/><Relationship Id="rId32" Type="http://schemas.openxmlformats.org/officeDocument/2006/relationships/hyperlink" Target="https://dixietech.edu/students/" TargetMode="External"/><Relationship Id="rId37" Type="http://schemas.openxmlformats.org/officeDocument/2006/relationships/image" Target="../media/image66.png"/><Relationship Id="rId5" Type="http://schemas.openxmlformats.org/officeDocument/2006/relationships/image" Target="../media/image50.png"/><Relationship Id="rId15" Type="http://schemas.openxmlformats.org/officeDocument/2006/relationships/image" Target="../media/image55.png"/><Relationship Id="rId23" Type="http://schemas.openxmlformats.org/officeDocument/2006/relationships/image" Target="../media/image59.png"/><Relationship Id="rId28" Type="http://schemas.openxmlformats.org/officeDocument/2006/relationships/hyperlink" Target="http://www.slcc.edu/iss/" TargetMode="External"/><Relationship Id="rId36" Type="http://schemas.openxmlformats.org/officeDocument/2006/relationships/hyperlink" Target="https://btech.edu/students/" TargetMode="External"/><Relationship Id="rId10" Type="http://schemas.openxmlformats.org/officeDocument/2006/relationships/hyperlink" Target="https://www.uvu.edu/iss/" TargetMode="External"/><Relationship Id="rId19" Type="http://schemas.openxmlformats.org/officeDocument/2006/relationships/image" Target="../media/image57.png"/><Relationship Id="rId31" Type="http://schemas.openxmlformats.org/officeDocument/2006/relationships/image" Target="../media/image63.png"/><Relationship Id="rId4" Type="http://schemas.openxmlformats.org/officeDocument/2006/relationships/hyperlink" Target="https://www.ensign.edu/international-students" TargetMode="External"/><Relationship Id="rId9" Type="http://schemas.openxmlformats.org/officeDocument/2006/relationships/image" Target="../media/image52.png"/><Relationship Id="rId14" Type="http://schemas.openxmlformats.org/officeDocument/2006/relationships/hyperlink" Target="https://www.usu.edu/admissions/international/" TargetMode="External"/><Relationship Id="rId22" Type="http://schemas.openxmlformats.org/officeDocument/2006/relationships/hyperlink" Target="https://stech.edu/students/consumer-information/#:~:text=For%20more%20information%2C%20please%20visit,(435)%20586%2D2899." TargetMode="External"/><Relationship Id="rId27" Type="http://schemas.openxmlformats.org/officeDocument/2006/relationships/image" Target="../media/image61.png"/><Relationship Id="rId30" Type="http://schemas.openxmlformats.org/officeDocument/2006/relationships/hyperlink" Target="https://www.otech.edu/current-students/student-success-center/" TargetMode="External"/><Relationship Id="rId35" Type="http://schemas.openxmlformats.org/officeDocument/2006/relationships/image" Target="../media/image65.png"/><Relationship Id="rId8" Type="http://schemas.openxmlformats.org/officeDocument/2006/relationships/hyperlink" Target="https://www.weber.edu/issc" TargetMode="External"/><Relationship Id="rId3"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2.svg"/><Relationship Id="rId2" Type="http://schemas.openxmlformats.org/officeDocument/2006/relationships/image" Target="../media/image18.png"/><Relationship Id="rId16" Type="http://schemas.openxmlformats.org/officeDocument/2006/relationships/image" Target="../media/image31.png"/><Relationship Id="rId1" Type="http://schemas.openxmlformats.org/officeDocument/2006/relationships/slideLayout" Target="../slideLayouts/slideLayout30.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0.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2.svg"/><Relationship Id="rId2" Type="http://schemas.openxmlformats.org/officeDocument/2006/relationships/image" Target="../media/image18.png"/><Relationship Id="rId16"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0.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8BFA-5F8B-8AB5-0C50-2D6041D45070}"/>
              </a:ext>
            </a:extLst>
          </p:cNvPr>
          <p:cNvSpPr>
            <a:spLocks noGrp="1"/>
          </p:cNvSpPr>
          <p:nvPr>
            <p:ph type="title"/>
          </p:nvPr>
        </p:nvSpPr>
        <p:spPr/>
        <p:txBody>
          <a:bodyPr/>
          <a:lstStyle/>
          <a:p>
            <a:r>
              <a:rPr lang="en-US" dirty="0"/>
              <a:t>File the FAFSA</a:t>
            </a:r>
          </a:p>
        </p:txBody>
      </p:sp>
      <p:grpSp>
        <p:nvGrpSpPr>
          <p:cNvPr id="37" name="Group 36">
            <a:extLst>
              <a:ext uri="{FF2B5EF4-FFF2-40B4-BE49-F238E27FC236}">
                <a16:creationId xmlns:a16="http://schemas.microsoft.com/office/drawing/2014/main" id="{E89859F8-553B-5669-8810-1F45A47CC7A0}"/>
              </a:ext>
            </a:extLst>
          </p:cNvPr>
          <p:cNvGrpSpPr/>
          <p:nvPr/>
        </p:nvGrpSpPr>
        <p:grpSpPr>
          <a:xfrm>
            <a:off x="831850" y="4730616"/>
            <a:ext cx="1405269" cy="1533092"/>
            <a:chOff x="831850" y="4878100"/>
            <a:chExt cx="1405269" cy="1533092"/>
          </a:xfrm>
        </p:grpSpPr>
        <p:pic>
          <p:nvPicPr>
            <p:cNvPr id="38" name="Graphic 37" descr="Document with solid fill">
              <a:hlinkClick r:id="rId2"/>
              <a:extLst>
                <a:ext uri="{FF2B5EF4-FFF2-40B4-BE49-F238E27FC236}">
                  <a16:creationId xmlns:a16="http://schemas.microsoft.com/office/drawing/2014/main" id="{1DD55B9B-F6A1-60A6-713F-4DCA3C041C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84" y="4878100"/>
              <a:ext cx="914400" cy="914400"/>
            </a:xfrm>
            <a:prstGeom prst="rect">
              <a:avLst/>
            </a:prstGeom>
          </p:spPr>
        </p:pic>
        <p:sp>
          <p:nvSpPr>
            <p:cNvPr id="39" name="Text Placeholder 3">
              <a:hlinkClick r:id="rId2"/>
              <a:extLst>
                <a:ext uri="{FF2B5EF4-FFF2-40B4-BE49-F238E27FC236}">
                  <a16:creationId xmlns:a16="http://schemas.microsoft.com/office/drawing/2014/main" id="{70295457-E957-E067-8150-72894B9E0ABE}"/>
                </a:ext>
              </a:extLst>
            </p:cNvPr>
            <p:cNvSpPr txBox="1">
              <a:spLocks/>
            </p:cNvSpPr>
            <p:nvPr/>
          </p:nvSpPr>
          <p:spPr>
            <a:xfrm>
              <a:off x="831850" y="5792500"/>
              <a:ext cx="1405269" cy="61869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dirty="0"/>
                <a:t> </a:t>
              </a:r>
              <a:r>
                <a:rPr lang="en-US" dirty="0">
                  <a:hlinkClick r:id="rId2">
                    <a:extLst>
                      <a:ext uri="{A12FA001-AC4F-418D-AE19-62706E023703}">
                        <ahyp:hlinkClr xmlns:ahyp="http://schemas.microsoft.com/office/drawing/2018/hyperlinkcolor" val="tx"/>
                      </a:ext>
                    </a:extLst>
                  </a:hlinkClick>
                </a:rPr>
                <a:t>FAFSA Handout</a:t>
              </a:r>
              <a:endParaRPr lang="en-US" dirty="0">
                <a:ea typeface="Calibri"/>
                <a:cs typeface="Calibri"/>
              </a:endParaRPr>
            </a:p>
          </p:txBody>
        </p:sp>
      </p:grpSp>
      <p:grpSp>
        <p:nvGrpSpPr>
          <p:cNvPr id="40" name="Group 39">
            <a:extLst>
              <a:ext uri="{FF2B5EF4-FFF2-40B4-BE49-F238E27FC236}">
                <a16:creationId xmlns:a16="http://schemas.microsoft.com/office/drawing/2014/main" id="{69B1CFB7-9D05-910D-8F88-FD4921F35A61}"/>
              </a:ext>
            </a:extLst>
          </p:cNvPr>
          <p:cNvGrpSpPr/>
          <p:nvPr/>
        </p:nvGrpSpPr>
        <p:grpSpPr>
          <a:xfrm>
            <a:off x="6106774" y="4730616"/>
            <a:ext cx="1831172" cy="1668174"/>
            <a:chOff x="6106774" y="4730616"/>
            <a:chExt cx="1831172" cy="1668174"/>
          </a:xfrm>
        </p:grpSpPr>
        <p:grpSp>
          <p:nvGrpSpPr>
            <p:cNvPr id="41" name="Group 40">
              <a:extLst>
                <a:ext uri="{FF2B5EF4-FFF2-40B4-BE49-F238E27FC236}">
                  <a16:creationId xmlns:a16="http://schemas.microsoft.com/office/drawing/2014/main" id="{F936F5BB-C57B-B4B5-D075-4A102359FF13}"/>
                </a:ext>
              </a:extLst>
            </p:cNvPr>
            <p:cNvGrpSpPr/>
            <p:nvPr/>
          </p:nvGrpSpPr>
          <p:grpSpPr>
            <a:xfrm>
              <a:off x="6107960" y="4730616"/>
              <a:ext cx="1828800" cy="914400"/>
              <a:chOff x="6109146" y="4730616"/>
              <a:chExt cx="1828800" cy="914400"/>
            </a:xfrm>
          </p:grpSpPr>
          <p:pic>
            <p:nvPicPr>
              <p:cNvPr id="43" name="Graphic 42" descr="Download from cloud with solid fill">
                <a:hlinkClick r:id="rId5"/>
                <a:extLst>
                  <a:ext uri="{FF2B5EF4-FFF2-40B4-BE49-F238E27FC236}">
                    <a16:creationId xmlns:a16="http://schemas.microsoft.com/office/drawing/2014/main" id="{B5FD05BC-B9DC-C2DF-52C9-C08EBDB0F9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23546" y="4730616"/>
                <a:ext cx="914400" cy="914400"/>
              </a:xfrm>
              <a:prstGeom prst="rect">
                <a:avLst/>
              </a:prstGeom>
            </p:spPr>
          </p:pic>
          <p:pic>
            <p:nvPicPr>
              <p:cNvPr id="44" name="Graphic 43" descr="Presentation with media with solid fill">
                <a:hlinkClick r:id="rId8"/>
                <a:extLst>
                  <a:ext uri="{FF2B5EF4-FFF2-40B4-BE49-F238E27FC236}">
                    <a16:creationId xmlns:a16="http://schemas.microsoft.com/office/drawing/2014/main" id="{FA0C7197-F090-3651-B4BD-9538D84823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09146" y="4730616"/>
                <a:ext cx="914400" cy="914400"/>
              </a:xfrm>
              <a:prstGeom prst="rect">
                <a:avLst/>
              </a:prstGeom>
            </p:spPr>
          </p:pic>
        </p:grpSp>
        <p:sp>
          <p:nvSpPr>
            <p:cNvPr id="42" name="Text Placeholder 3">
              <a:extLst>
                <a:ext uri="{FF2B5EF4-FFF2-40B4-BE49-F238E27FC236}">
                  <a16:creationId xmlns:a16="http://schemas.microsoft.com/office/drawing/2014/main" id="{04B585CA-4DEE-E584-32AD-B45030FA57B6}"/>
                </a:ext>
              </a:extLst>
            </p:cNvPr>
            <p:cNvSpPr txBox="1">
              <a:spLocks/>
            </p:cNvSpPr>
            <p:nvPr/>
          </p:nvSpPr>
          <p:spPr>
            <a:xfrm>
              <a:off x="6106774" y="5645016"/>
              <a:ext cx="1831172" cy="75377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dirty="0">
                  <a:hlinkClick r:id="rId8">
                    <a:extLst>
                      <a:ext uri="{A12FA001-AC4F-418D-AE19-62706E023703}">
                        <ahyp:hlinkClr xmlns:ahyp="http://schemas.microsoft.com/office/drawing/2018/hyperlinkcolor" val="tx"/>
                      </a:ext>
                    </a:extLst>
                  </a:hlinkClick>
                </a:rPr>
                <a:t>FAFSA YouTube </a:t>
              </a:r>
              <a:r>
                <a:rPr lang="en-US" dirty="0"/>
                <a:t>or </a:t>
              </a:r>
              <a:r>
                <a:rPr lang="en-US" dirty="0">
                  <a:hlinkClick r:id="rId5">
                    <a:extLst>
                      <a:ext uri="{A12FA001-AC4F-418D-AE19-62706E023703}">
                        <ahyp:hlinkClr xmlns:ahyp="http://schemas.microsoft.com/office/drawing/2018/hyperlinkcolor" val="tx"/>
                      </a:ext>
                    </a:extLst>
                  </a:hlinkClick>
                </a:rPr>
                <a:t>Video Downloads</a:t>
              </a:r>
              <a:endParaRPr lang="en-US" dirty="0">
                <a:ea typeface="Calibri"/>
                <a:cs typeface="Calibri"/>
              </a:endParaRPr>
            </a:p>
          </p:txBody>
        </p:sp>
      </p:grpSp>
      <p:grpSp>
        <p:nvGrpSpPr>
          <p:cNvPr id="45" name="Group 44">
            <a:extLst>
              <a:ext uri="{FF2B5EF4-FFF2-40B4-BE49-F238E27FC236}">
                <a16:creationId xmlns:a16="http://schemas.microsoft.com/office/drawing/2014/main" id="{2179EA17-44F4-F176-74E6-1A62B57AF910}"/>
              </a:ext>
            </a:extLst>
          </p:cNvPr>
          <p:cNvGrpSpPr/>
          <p:nvPr/>
        </p:nvGrpSpPr>
        <p:grpSpPr>
          <a:xfrm>
            <a:off x="3395570" y="4730616"/>
            <a:ext cx="1552752" cy="1631303"/>
            <a:chOff x="3401715" y="4779777"/>
            <a:chExt cx="1552752" cy="1631303"/>
          </a:xfrm>
        </p:grpSpPr>
        <p:pic>
          <p:nvPicPr>
            <p:cNvPr id="46" name="Graphic 45" descr="Mental Health with solid fill">
              <a:hlinkClick r:id="rId11"/>
              <a:extLst>
                <a:ext uri="{FF2B5EF4-FFF2-40B4-BE49-F238E27FC236}">
                  <a16:creationId xmlns:a16="http://schemas.microsoft.com/office/drawing/2014/main" id="{0F0D72E1-0DF0-121E-FDE3-2D74145212C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20891" y="4779777"/>
              <a:ext cx="914400" cy="914400"/>
            </a:xfrm>
            <a:prstGeom prst="rect">
              <a:avLst/>
            </a:prstGeom>
          </p:spPr>
        </p:pic>
        <p:sp>
          <p:nvSpPr>
            <p:cNvPr id="47" name="Text Placeholder 3">
              <a:hlinkClick r:id="rId11"/>
              <a:extLst>
                <a:ext uri="{FF2B5EF4-FFF2-40B4-BE49-F238E27FC236}">
                  <a16:creationId xmlns:a16="http://schemas.microsoft.com/office/drawing/2014/main" id="{33FCFFE6-7852-B48A-A8AC-9E1DB4664633}"/>
                </a:ext>
              </a:extLst>
            </p:cNvPr>
            <p:cNvSpPr txBox="1">
              <a:spLocks/>
            </p:cNvSpPr>
            <p:nvPr/>
          </p:nvSpPr>
          <p:spPr>
            <a:xfrm>
              <a:off x="3401715" y="5657306"/>
              <a:ext cx="1552752" cy="75377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dirty="0">
                  <a:solidFill>
                    <a:srgbClr val="0563C1"/>
                  </a:solidFill>
                  <a:hlinkClick r:id="rId11">
                    <a:extLst>
                      <a:ext uri="{A12FA001-AC4F-418D-AE19-62706E023703}">
                        <ahyp:hlinkClr xmlns:ahyp="http://schemas.microsoft.com/office/drawing/2018/hyperlinkcolor" val="tx"/>
                      </a:ext>
                    </a:extLst>
                  </a:hlinkClick>
                </a:rPr>
                <a:t> </a:t>
              </a:r>
              <a:r>
                <a:rPr lang="en-US" dirty="0">
                  <a:hlinkClick r:id="rId11">
                    <a:extLst>
                      <a:ext uri="{A12FA001-AC4F-418D-AE19-62706E023703}">
                        <ahyp:hlinkClr xmlns:ahyp="http://schemas.microsoft.com/office/drawing/2018/hyperlinkcolor" val="tx"/>
                      </a:ext>
                    </a:extLst>
                  </a:hlinkClick>
                </a:rPr>
                <a:t>Financial Aid Estimator Activity </a:t>
              </a:r>
              <a:endParaRPr lang="en-US" dirty="0">
                <a:ea typeface="Calibri"/>
                <a:cs typeface="Calibri"/>
              </a:endParaRPr>
            </a:p>
          </p:txBody>
        </p:sp>
      </p:grpSp>
    </p:spTree>
    <p:extLst>
      <p:ext uri="{BB962C8B-B14F-4D97-AF65-F5344CB8AC3E}">
        <p14:creationId xmlns:p14="http://schemas.microsoft.com/office/powerpoint/2010/main" val="288553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tudent with glasses and a backpack holding a red folder">
            <a:extLst>
              <a:ext uri="{FF2B5EF4-FFF2-40B4-BE49-F238E27FC236}">
                <a16:creationId xmlns:a16="http://schemas.microsoft.com/office/drawing/2014/main" id="{D4805ACE-E36B-8FCC-A6E5-2A05B2A90492}"/>
              </a:ext>
            </a:extLst>
          </p:cNvPr>
          <p:cNvPicPr>
            <a:picLocks noChangeAspect="1"/>
          </p:cNvPicPr>
          <p:nvPr/>
        </p:nvPicPr>
        <p:blipFill>
          <a:blip r:embed="rId2"/>
          <a:stretch>
            <a:fillRect/>
          </a:stretch>
        </p:blipFill>
        <p:spPr>
          <a:xfrm>
            <a:off x="7772594" y="737755"/>
            <a:ext cx="4492144" cy="5974773"/>
          </a:xfrm>
          <a:prstGeom prst="rect">
            <a:avLst/>
          </a:prstGeom>
        </p:spPr>
      </p:pic>
      <p:sp>
        <p:nvSpPr>
          <p:cNvPr id="2" name="Title 1">
            <a:extLst>
              <a:ext uri="{FF2B5EF4-FFF2-40B4-BE49-F238E27FC236}">
                <a16:creationId xmlns:a16="http://schemas.microsoft.com/office/drawing/2014/main" id="{EFBEBE0E-EFA8-9978-EE29-0BDCD4C010BF}"/>
              </a:ext>
            </a:extLst>
          </p:cNvPr>
          <p:cNvSpPr>
            <a:spLocks noGrp="1"/>
          </p:cNvSpPr>
          <p:nvPr>
            <p:ph type="title"/>
          </p:nvPr>
        </p:nvSpPr>
        <p:spPr/>
        <p:txBody>
          <a:bodyPr/>
          <a:lstStyle/>
          <a:p>
            <a:r>
              <a:rPr lang="en-US" dirty="0"/>
              <a:t>What is a financial aid offer letter?</a:t>
            </a:r>
          </a:p>
        </p:txBody>
      </p:sp>
      <p:sp>
        <p:nvSpPr>
          <p:cNvPr id="3" name="Content Placeholder 2">
            <a:extLst>
              <a:ext uri="{FF2B5EF4-FFF2-40B4-BE49-F238E27FC236}">
                <a16:creationId xmlns:a16="http://schemas.microsoft.com/office/drawing/2014/main" id="{78B92FF3-8DD5-7CC2-A1C8-5B8BC3A1D99F}"/>
              </a:ext>
            </a:extLst>
          </p:cNvPr>
          <p:cNvSpPr>
            <a:spLocks noGrp="1"/>
          </p:cNvSpPr>
          <p:nvPr>
            <p:ph idx="1"/>
          </p:nvPr>
        </p:nvSpPr>
        <p:spPr>
          <a:xfrm>
            <a:off x="838200" y="1825625"/>
            <a:ext cx="8056418" cy="1485903"/>
          </a:xfrm>
        </p:spPr>
        <p:txBody>
          <a:bodyPr>
            <a:normAutofit/>
          </a:bodyPr>
          <a:lstStyle/>
          <a:p>
            <a:r>
              <a:rPr lang="en-US" sz="2600" dirty="0"/>
              <a:t>A notification letter sent by the college or university, typically via email or student portal</a:t>
            </a:r>
          </a:p>
          <a:p>
            <a:r>
              <a:rPr lang="en-US" sz="2600" dirty="0"/>
              <a:t>The letter outlines types and amounts of aid offered:</a:t>
            </a:r>
          </a:p>
        </p:txBody>
      </p:sp>
      <p:graphicFrame>
        <p:nvGraphicFramePr>
          <p:cNvPr id="4" name="Table 3">
            <a:extLst>
              <a:ext uri="{FF2B5EF4-FFF2-40B4-BE49-F238E27FC236}">
                <a16:creationId xmlns:a16="http://schemas.microsoft.com/office/drawing/2014/main" id="{BE71BE91-E9AC-40B6-78B7-ADA4EBA01BD3}"/>
              </a:ext>
            </a:extLst>
          </p:cNvPr>
          <p:cNvGraphicFramePr>
            <a:graphicFrameLocks noGrp="1"/>
          </p:cNvGraphicFramePr>
          <p:nvPr>
            <p:extLst>
              <p:ext uri="{D42A27DB-BD31-4B8C-83A1-F6EECF244321}">
                <p14:modId xmlns:p14="http://schemas.microsoft.com/office/powerpoint/2010/main" val="1469175673"/>
              </p:ext>
            </p:extLst>
          </p:nvPr>
        </p:nvGraphicFramePr>
        <p:xfrm>
          <a:off x="1039087" y="3439391"/>
          <a:ext cx="6906492" cy="1485903"/>
        </p:xfrm>
        <a:graphic>
          <a:graphicData uri="http://schemas.openxmlformats.org/drawingml/2006/table">
            <a:tbl>
              <a:tblPr firstRow="1" bandRow="1">
                <a:tableStyleId>{5C22544A-7EE6-4342-B048-85BDC9FD1C3A}</a:tableStyleId>
              </a:tblPr>
              <a:tblGrid>
                <a:gridCol w="2302164">
                  <a:extLst>
                    <a:ext uri="{9D8B030D-6E8A-4147-A177-3AD203B41FA5}">
                      <a16:colId xmlns:a16="http://schemas.microsoft.com/office/drawing/2014/main" val="86595082"/>
                    </a:ext>
                  </a:extLst>
                </a:gridCol>
                <a:gridCol w="2302164">
                  <a:extLst>
                    <a:ext uri="{9D8B030D-6E8A-4147-A177-3AD203B41FA5}">
                      <a16:colId xmlns:a16="http://schemas.microsoft.com/office/drawing/2014/main" val="328463482"/>
                    </a:ext>
                  </a:extLst>
                </a:gridCol>
                <a:gridCol w="2302164">
                  <a:extLst>
                    <a:ext uri="{9D8B030D-6E8A-4147-A177-3AD203B41FA5}">
                      <a16:colId xmlns:a16="http://schemas.microsoft.com/office/drawing/2014/main" val="3681716202"/>
                    </a:ext>
                  </a:extLst>
                </a:gridCol>
              </a:tblGrid>
              <a:tr h="580735">
                <a:tc>
                  <a:txBody>
                    <a:bodyPr/>
                    <a:lstStyle/>
                    <a:p>
                      <a:pPr algn="ctr"/>
                      <a:r>
                        <a:rPr lang="en-US" sz="2400" dirty="0">
                          <a:solidFill>
                            <a:schemeClr val="tx1"/>
                          </a:solidFill>
                        </a:rPr>
                        <a:t>Federal aid</a:t>
                      </a:r>
                    </a:p>
                  </a:txBody>
                  <a:tcPr anchor="ctr">
                    <a:solidFill>
                      <a:srgbClr val="FFC845"/>
                    </a:solidFill>
                  </a:tcPr>
                </a:tc>
                <a:tc>
                  <a:txBody>
                    <a:bodyPr/>
                    <a:lstStyle/>
                    <a:p>
                      <a:pPr algn="ctr"/>
                      <a:r>
                        <a:rPr lang="en-US" sz="2400" dirty="0">
                          <a:solidFill>
                            <a:schemeClr val="tx1"/>
                          </a:solidFill>
                        </a:rPr>
                        <a:t>State aid</a:t>
                      </a:r>
                    </a:p>
                  </a:txBody>
                  <a:tcPr anchor="ctr">
                    <a:solidFill>
                      <a:srgbClr val="00AFD7"/>
                    </a:solidFill>
                  </a:tcPr>
                </a:tc>
                <a:tc>
                  <a:txBody>
                    <a:bodyPr/>
                    <a:lstStyle/>
                    <a:p>
                      <a:pPr algn="ctr"/>
                      <a:r>
                        <a:rPr lang="en-US" sz="2400" dirty="0">
                          <a:solidFill>
                            <a:schemeClr val="tx1"/>
                          </a:solidFill>
                        </a:rPr>
                        <a:t>Institutional aid</a:t>
                      </a:r>
                    </a:p>
                  </a:txBody>
                  <a:tcPr anchor="ctr">
                    <a:solidFill>
                      <a:srgbClr val="00AF66"/>
                    </a:solidFill>
                  </a:tcPr>
                </a:tc>
                <a:extLst>
                  <a:ext uri="{0D108BD9-81ED-4DB2-BD59-A6C34878D82A}">
                    <a16:rowId xmlns:a16="http://schemas.microsoft.com/office/drawing/2014/main" val="3789648169"/>
                  </a:ext>
                </a:extLst>
              </a:tr>
              <a:tr h="905168">
                <a:tc>
                  <a:txBody>
                    <a:bodyPr/>
                    <a:lstStyle/>
                    <a:p>
                      <a:pPr algn="ctr"/>
                      <a:r>
                        <a:rPr lang="en-US" dirty="0">
                          <a:solidFill>
                            <a:schemeClr val="tx1"/>
                          </a:solidFill>
                        </a:rPr>
                        <a:t>Same amount between colleges</a:t>
                      </a:r>
                    </a:p>
                  </a:txBody>
                  <a:tcPr anchor="ctr">
                    <a:solidFill>
                      <a:srgbClr val="FFC845"/>
                    </a:solidFill>
                  </a:tcPr>
                </a:tc>
                <a:tc>
                  <a:txBody>
                    <a:bodyPr/>
                    <a:lstStyle/>
                    <a:p>
                      <a:pPr algn="ctr"/>
                      <a:r>
                        <a:rPr lang="en-US" dirty="0">
                          <a:solidFill>
                            <a:schemeClr val="tx1"/>
                          </a:solidFill>
                        </a:rPr>
                        <a:t>Varies between colleges</a:t>
                      </a:r>
                    </a:p>
                  </a:txBody>
                  <a:tcPr anchor="ctr">
                    <a:solidFill>
                      <a:srgbClr val="00AFD7"/>
                    </a:solidFill>
                  </a:tcPr>
                </a:tc>
                <a:tc>
                  <a:txBody>
                    <a:bodyPr/>
                    <a:lstStyle/>
                    <a:p>
                      <a:pPr algn="ctr"/>
                      <a:r>
                        <a:rPr lang="en-US" dirty="0">
                          <a:solidFill>
                            <a:schemeClr val="tx1"/>
                          </a:solidFill>
                        </a:rPr>
                        <a:t>Varies between colleges</a:t>
                      </a:r>
                    </a:p>
                  </a:txBody>
                  <a:tcPr anchor="ctr">
                    <a:solidFill>
                      <a:srgbClr val="00AF66"/>
                    </a:solidFill>
                  </a:tcPr>
                </a:tc>
                <a:extLst>
                  <a:ext uri="{0D108BD9-81ED-4DB2-BD59-A6C34878D82A}">
                    <a16:rowId xmlns:a16="http://schemas.microsoft.com/office/drawing/2014/main" val="994216035"/>
                  </a:ext>
                </a:extLst>
              </a:tr>
            </a:tbl>
          </a:graphicData>
        </a:graphic>
      </p:graphicFrame>
      <p:sp>
        <p:nvSpPr>
          <p:cNvPr id="5" name="Left Brace 4">
            <a:extLst>
              <a:ext uri="{FF2B5EF4-FFF2-40B4-BE49-F238E27FC236}">
                <a16:creationId xmlns:a16="http://schemas.microsoft.com/office/drawing/2014/main" id="{EE014815-A7D9-7DDA-0F99-524E07CF6705}"/>
              </a:ext>
            </a:extLst>
          </p:cNvPr>
          <p:cNvSpPr/>
          <p:nvPr/>
        </p:nvSpPr>
        <p:spPr>
          <a:xfrm rot="16200000" flipV="1">
            <a:off x="5188663" y="3073634"/>
            <a:ext cx="905256" cy="4608576"/>
          </a:xfrm>
          <a:prstGeom prst="leftBrace">
            <a:avLst>
              <a:gd name="adj1" fmla="val 102369"/>
              <a:gd name="adj2" fmla="val 50000"/>
            </a:avLst>
          </a:prstGeom>
          <a:ln w="19050">
            <a:solidFill>
              <a:srgbClr val="FFC84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864253B-F605-0EC7-C37E-0C990FA46DEE}"/>
              </a:ext>
            </a:extLst>
          </p:cNvPr>
          <p:cNvSpPr txBox="1">
            <a:spLocks/>
          </p:cNvSpPr>
          <p:nvPr/>
        </p:nvSpPr>
        <p:spPr>
          <a:xfrm>
            <a:off x="3337003" y="5827664"/>
            <a:ext cx="4608576" cy="645683"/>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Use these offers to shop around for the best financial aid</a:t>
            </a:r>
          </a:p>
        </p:txBody>
      </p:sp>
    </p:spTree>
    <p:extLst>
      <p:ext uri="{BB962C8B-B14F-4D97-AF65-F5344CB8AC3E}">
        <p14:creationId xmlns:p14="http://schemas.microsoft.com/office/powerpoint/2010/main" val="37541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0887-B722-1364-2AD8-9885CABD343C}"/>
              </a:ext>
            </a:extLst>
          </p:cNvPr>
          <p:cNvSpPr>
            <a:spLocks noGrp="1"/>
          </p:cNvSpPr>
          <p:nvPr>
            <p:ph type="title"/>
          </p:nvPr>
        </p:nvSpPr>
        <p:spPr>
          <a:xfrm>
            <a:off x="838200" y="0"/>
            <a:ext cx="10515600" cy="1325563"/>
          </a:xfrm>
        </p:spPr>
        <p:txBody>
          <a:bodyPr/>
          <a:lstStyle/>
          <a:p>
            <a:r>
              <a:rPr lang="en-US" dirty="0"/>
              <a:t>Student loans</a:t>
            </a:r>
          </a:p>
        </p:txBody>
      </p:sp>
      <p:sp>
        <p:nvSpPr>
          <p:cNvPr id="3" name="Content Placeholder 2">
            <a:extLst>
              <a:ext uri="{FF2B5EF4-FFF2-40B4-BE49-F238E27FC236}">
                <a16:creationId xmlns:a16="http://schemas.microsoft.com/office/drawing/2014/main" id="{C21530B1-876F-84B2-1B08-94DAEE388010}"/>
              </a:ext>
            </a:extLst>
          </p:cNvPr>
          <p:cNvSpPr>
            <a:spLocks noGrp="1"/>
          </p:cNvSpPr>
          <p:nvPr>
            <p:ph idx="1"/>
          </p:nvPr>
        </p:nvSpPr>
        <p:spPr>
          <a:xfrm>
            <a:off x="838200" y="1145627"/>
            <a:ext cx="10515600" cy="2813916"/>
          </a:xfrm>
        </p:spPr>
        <p:txBody>
          <a:bodyPr vert="horz" lIns="91440" tIns="45720" rIns="91440" bIns="45720" rtlCol="0" anchor="t">
            <a:normAutofit fontScale="92500" lnSpcReduction="20000"/>
          </a:bodyPr>
          <a:lstStyle/>
          <a:p>
            <a:pPr>
              <a:lnSpc>
                <a:spcPct val="110000"/>
              </a:lnSpc>
            </a:pPr>
            <a:r>
              <a:rPr lang="en-US" dirty="0"/>
              <a:t>All students who complete the FAFSA will be offered a student loan</a:t>
            </a:r>
          </a:p>
          <a:p>
            <a:pPr>
              <a:lnSpc>
                <a:spcPct val="110000"/>
              </a:lnSpc>
            </a:pPr>
            <a:r>
              <a:rPr lang="en-US" dirty="0"/>
              <a:t>Loans are not automatically disbursed to a student’s college account</a:t>
            </a:r>
          </a:p>
          <a:p>
            <a:pPr>
              <a:lnSpc>
                <a:spcPct val="110000"/>
              </a:lnSpc>
            </a:pPr>
            <a:r>
              <a:rPr lang="en-US" dirty="0"/>
              <a:t>Students must either accept or decline their loan offer</a:t>
            </a:r>
          </a:p>
          <a:p>
            <a:pPr>
              <a:lnSpc>
                <a:spcPct val="110000"/>
              </a:lnSpc>
            </a:pPr>
            <a:r>
              <a:rPr lang="en-US" dirty="0"/>
              <a:t>Exhaust all financial resources before accepting a student loan</a:t>
            </a:r>
          </a:p>
          <a:p>
            <a:pPr>
              <a:lnSpc>
                <a:spcPct val="110000"/>
              </a:lnSpc>
            </a:pPr>
            <a:r>
              <a:rPr lang="en-US" dirty="0"/>
              <a:t>If a student needs to borrow, they should always accept their subsidized loan first; students are not required to pay interest while they’re in school</a:t>
            </a:r>
            <a:endParaRPr lang="en-US" dirty="0">
              <a:ea typeface="Calibri"/>
              <a:cs typeface="Calibri"/>
            </a:endParaRPr>
          </a:p>
        </p:txBody>
      </p:sp>
      <p:graphicFrame>
        <p:nvGraphicFramePr>
          <p:cNvPr id="4" name="Table 3">
            <a:extLst>
              <a:ext uri="{FF2B5EF4-FFF2-40B4-BE49-F238E27FC236}">
                <a16:creationId xmlns:a16="http://schemas.microsoft.com/office/drawing/2014/main" id="{ADC9D0E3-FC42-38A9-FAA8-A3461EB06FD3}"/>
              </a:ext>
            </a:extLst>
          </p:cNvPr>
          <p:cNvGraphicFramePr>
            <a:graphicFrameLocks noGrp="1"/>
          </p:cNvGraphicFramePr>
          <p:nvPr>
            <p:extLst>
              <p:ext uri="{D42A27DB-BD31-4B8C-83A1-F6EECF244321}">
                <p14:modId xmlns:p14="http://schemas.microsoft.com/office/powerpoint/2010/main" val="1642211801"/>
              </p:ext>
            </p:extLst>
          </p:nvPr>
        </p:nvGraphicFramePr>
        <p:xfrm>
          <a:off x="1121639" y="3969935"/>
          <a:ext cx="9948721" cy="2699789"/>
        </p:xfrm>
        <a:graphic>
          <a:graphicData uri="http://schemas.openxmlformats.org/drawingml/2006/table">
            <a:tbl>
              <a:tblPr firstRow="1" bandRow="1">
                <a:tableStyleId>{5C22544A-7EE6-4342-B048-85BDC9FD1C3A}</a:tableStyleId>
              </a:tblPr>
              <a:tblGrid>
                <a:gridCol w="2619088">
                  <a:extLst>
                    <a:ext uri="{9D8B030D-6E8A-4147-A177-3AD203B41FA5}">
                      <a16:colId xmlns:a16="http://schemas.microsoft.com/office/drawing/2014/main" val="836247830"/>
                    </a:ext>
                  </a:extLst>
                </a:gridCol>
                <a:gridCol w="1381991">
                  <a:extLst>
                    <a:ext uri="{9D8B030D-6E8A-4147-A177-3AD203B41FA5}">
                      <a16:colId xmlns:a16="http://schemas.microsoft.com/office/drawing/2014/main" val="1862886509"/>
                    </a:ext>
                  </a:extLst>
                </a:gridCol>
                <a:gridCol w="1506682">
                  <a:extLst>
                    <a:ext uri="{9D8B030D-6E8A-4147-A177-3AD203B41FA5}">
                      <a16:colId xmlns:a16="http://schemas.microsoft.com/office/drawing/2014/main" val="1919756078"/>
                    </a:ext>
                  </a:extLst>
                </a:gridCol>
                <a:gridCol w="1218458">
                  <a:extLst>
                    <a:ext uri="{9D8B030D-6E8A-4147-A177-3AD203B41FA5}">
                      <a16:colId xmlns:a16="http://schemas.microsoft.com/office/drawing/2014/main" val="2484969086"/>
                    </a:ext>
                  </a:extLst>
                </a:gridCol>
                <a:gridCol w="1611251">
                  <a:extLst>
                    <a:ext uri="{9D8B030D-6E8A-4147-A177-3AD203B41FA5}">
                      <a16:colId xmlns:a16="http://schemas.microsoft.com/office/drawing/2014/main" val="3907479559"/>
                    </a:ext>
                  </a:extLst>
                </a:gridCol>
                <a:gridCol w="1611251">
                  <a:extLst>
                    <a:ext uri="{9D8B030D-6E8A-4147-A177-3AD203B41FA5}">
                      <a16:colId xmlns:a16="http://schemas.microsoft.com/office/drawing/2014/main" val="3548303404"/>
                    </a:ext>
                  </a:extLst>
                </a:gridCol>
              </a:tblGrid>
              <a:tr h="474749">
                <a:tc gridSpan="6">
                  <a:txBody>
                    <a:bodyPr/>
                    <a:lstStyle/>
                    <a:p>
                      <a:r>
                        <a:rPr lang="en-US" dirty="0">
                          <a:solidFill>
                            <a:schemeClr val="tx1"/>
                          </a:solidFill>
                        </a:rPr>
                        <a:t>OFFER LETTER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1843634"/>
                  </a:ext>
                </a:extLst>
              </a:tr>
              <a:tr h="370840">
                <a:tc>
                  <a:txBody>
                    <a:bodyPr/>
                    <a:lstStyle/>
                    <a:p>
                      <a:r>
                        <a:rPr lang="en-US" dirty="0">
                          <a:solidFill>
                            <a:schemeClr val="tx1"/>
                          </a:solidFill>
                        </a:rPr>
                        <a:t>Award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Summer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712273"/>
                  </a:ext>
                </a:extLst>
              </a:tr>
              <a:tr h="370840">
                <a:tc>
                  <a:txBody>
                    <a:bodyPr/>
                    <a:lstStyle/>
                    <a:p>
                      <a:r>
                        <a:rPr lang="en-US" dirty="0">
                          <a:solidFill>
                            <a:schemeClr val="tx1"/>
                          </a:solidFill>
                        </a:rPr>
                        <a:t>Direct Subsidized Loan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rPr>
                        <a:t>$1,750.00</a:t>
                      </a:r>
                    </a:p>
                  </a:txBody>
                  <a:tcPr>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rPr>
                        <a:t>$1,750.00</a:t>
                      </a:r>
                    </a:p>
                  </a:txBody>
                  <a:tcPr>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rPr>
                        <a:t>$0.00</a:t>
                      </a:r>
                    </a:p>
                  </a:txBody>
                  <a:tcPr>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rPr>
                        <a:t>$3,500.00</a:t>
                      </a:r>
                    </a:p>
                  </a:txBody>
                  <a:tcPr>
                    <a:lnT w="12700" cap="flat" cmpd="sng" algn="ctr">
                      <a:solidFill>
                        <a:schemeClr val="tx1"/>
                      </a:solidFill>
                      <a:prstDash val="solid"/>
                      <a:round/>
                      <a:headEnd type="none" w="med" len="med"/>
                      <a:tailEnd type="none" w="med" len="med"/>
                    </a:lnT>
                  </a:tcPr>
                </a:tc>
                <a:tc>
                  <a:txBody>
                    <a:bodyPr/>
                    <a:lstStyle/>
                    <a:p>
                      <a:pPr algn="ctr"/>
                      <a:r>
                        <a:rPr lang="en-US" b="1" dirty="0">
                          <a:solidFill>
                            <a:schemeClr val="tx1"/>
                          </a:solidFill>
                        </a:rPr>
                        <a:t>Decline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95068116"/>
                  </a:ext>
                </a:extLst>
              </a:tr>
              <a:tr h="370840">
                <a:tc>
                  <a:txBody>
                    <a:bodyPr/>
                    <a:lstStyle/>
                    <a:p>
                      <a:r>
                        <a:rPr lang="en-US" dirty="0">
                          <a:solidFill>
                            <a:schemeClr val="tx1"/>
                          </a:solidFill>
                        </a:rPr>
                        <a:t>Direct Plus Loan</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rPr>
                        <a:t>$6,678.00</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$6,678.00</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$0.00</a:t>
                      </a:r>
                    </a:p>
                  </a:txBody>
                  <a:tcPr>
                    <a:solidFill>
                      <a:schemeClr val="bg1"/>
                    </a:solidFill>
                  </a:tcPr>
                </a:tc>
                <a:tc>
                  <a:txBody>
                    <a:bodyPr/>
                    <a:lstStyle/>
                    <a:p>
                      <a:pPr algn="ctr"/>
                      <a:r>
                        <a:rPr lang="en-US" dirty="0">
                          <a:solidFill>
                            <a:schemeClr val="tx1"/>
                          </a:solidFill>
                        </a:rPr>
                        <a:t>$13,236.00</a:t>
                      </a:r>
                    </a:p>
                  </a:txBody>
                  <a:tcPr>
                    <a:solidFill>
                      <a:schemeClr val="bg1"/>
                    </a:solidFill>
                  </a:tcPr>
                </a:tc>
                <a:tc>
                  <a:txBody>
                    <a:bodyPr/>
                    <a:lstStyle/>
                    <a:p>
                      <a:pPr algn="ctr"/>
                      <a:r>
                        <a:rPr lang="en-US" b="1" dirty="0">
                          <a:solidFill>
                            <a:schemeClr val="tx1"/>
                          </a:solidFill>
                        </a:rPr>
                        <a:t>Decline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61067168"/>
                  </a:ext>
                </a:extLst>
              </a:tr>
              <a:tr h="370840">
                <a:tc>
                  <a:txBody>
                    <a:bodyPr/>
                    <a:lstStyle/>
                    <a:p>
                      <a:r>
                        <a:rPr lang="en-US" dirty="0">
                          <a:solidFill>
                            <a:schemeClr val="tx1"/>
                          </a:solidFill>
                        </a:rPr>
                        <a:t>Direct Unsubsidized Loan</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rPr>
                        <a:t>$1,000.00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$2,000.00</a:t>
                      </a:r>
                    </a:p>
                  </a:txBody>
                  <a:tcPr/>
                </a:tc>
                <a:tc>
                  <a:txBody>
                    <a:bodyPr/>
                    <a:lstStyle/>
                    <a:p>
                      <a:pPr algn="ctr"/>
                      <a:r>
                        <a:rPr lang="en-US" b="1" dirty="0">
                          <a:solidFill>
                            <a:schemeClr val="tx1"/>
                          </a:solidFill>
                        </a:rPr>
                        <a:t>Decline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43882319"/>
                  </a:ext>
                </a:extLst>
              </a:tr>
              <a:tr h="370840">
                <a:tc>
                  <a:txBody>
                    <a:bodyPr/>
                    <a:lstStyle/>
                    <a:p>
                      <a:r>
                        <a:rPr lang="en-US" dirty="0">
                          <a:solidFill>
                            <a:schemeClr val="tx1"/>
                          </a:solidFill>
                        </a:rPr>
                        <a:t>Federal Pell</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rPr>
                        <a:t>$3,697.50</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$3,697.50</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$0.00</a:t>
                      </a:r>
                    </a:p>
                  </a:txBody>
                  <a:tcPr>
                    <a:solidFill>
                      <a:schemeClr val="bg1"/>
                    </a:solidFill>
                  </a:tcPr>
                </a:tc>
                <a:tc>
                  <a:txBody>
                    <a:bodyPr/>
                    <a:lstStyle/>
                    <a:p>
                      <a:pPr algn="ctr"/>
                      <a:r>
                        <a:rPr lang="en-US" dirty="0">
                          <a:solidFill>
                            <a:schemeClr val="tx1"/>
                          </a:solidFill>
                        </a:rPr>
                        <a:t>$7,395.00</a:t>
                      </a:r>
                    </a:p>
                  </a:txBody>
                  <a:tcPr>
                    <a:solidFill>
                      <a:schemeClr val="bg1"/>
                    </a:solidFill>
                  </a:tcPr>
                </a:tc>
                <a:tc>
                  <a:txBody>
                    <a:bodyPr/>
                    <a:lstStyle/>
                    <a:p>
                      <a:pPr algn="ctr"/>
                      <a:r>
                        <a:rPr lang="en-US" b="1" dirty="0">
                          <a:solidFill>
                            <a:schemeClr val="tx1"/>
                          </a:solidFill>
                        </a:rPr>
                        <a:t>Accept</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142183518"/>
                  </a:ext>
                </a:extLst>
              </a:tr>
              <a:tr h="370840">
                <a:tc>
                  <a:txBody>
                    <a:bodyPr/>
                    <a:lstStyle/>
                    <a:p>
                      <a:r>
                        <a:rPr lang="en-US" dirty="0">
                          <a:solidFill>
                            <a:schemeClr val="tx1"/>
                          </a:solidFill>
                        </a:rPr>
                        <a:t>Federal Work Study UG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$300.00</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$300.00</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$0.00</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$600.00</a:t>
                      </a:r>
                    </a:p>
                  </a:txBody>
                  <a:tcPr>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rPr>
                        <a:t>Accept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08461"/>
                  </a:ext>
                </a:extLst>
              </a:tr>
            </a:tbl>
          </a:graphicData>
        </a:graphic>
      </p:graphicFrame>
      <p:sp>
        <p:nvSpPr>
          <p:cNvPr id="5" name="Rectangle: Rounded Corners 4">
            <a:extLst>
              <a:ext uri="{FF2B5EF4-FFF2-40B4-BE49-F238E27FC236}">
                <a16:creationId xmlns:a16="http://schemas.microsoft.com/office/drawing/2014/main" id="{D006D2B3-0922-9738-95D2-B33B6A84D156}"/>
              </a:ext>
            </a:extLst>
          </p:cNvPr>
          <p:cNvSpPr/>
          <p:nvPr/>
        </p:nvSpPr>
        <p:spPr>
          <a:xfrm>
            <a:off x="9574069" y="4426355"/>
            <a:ext cx="1402772" cy="224276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02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udent with backpack holding books">
            <a:extLst>
              <a:ext uri="{FF2B5EF4-FFF2-40B4-BE49-F238E27FC236}">
                <a16:creationId xmlns:a16="http://schemas.microsoft.com/office/drawing/2014/main" id="{4B41002E-0D35-3E3C-E1F4-E675DA416389}"/>
              </a:ext>
            </a:extLst>
          </p:cNvPr>
          <p:cNvPicPr>
            <a:picLocks noChangeAspect="1"/>
          </p:cNvPicPr>
          <p:nvPr/>
        </p:nvPicPr>
        <p:blipFill>
          <a:blip r:embed="rId2"/>
          <a:stretch>
            <a:fillRect/>
          </a:stretch>
        </p:blipFill>
        <p:spPr>
          <a:xfrm>
            <a:off x="0" y="652839"/>
            <a:ext cx="5055471" cy="6059833"/>
          </a:xfrm>
          <a:prstGeom prst="rect">
            <a:avLst/>
          </a:prstGeom>
        </p:spPr>
      </p:pic>
      <p:sp>
        <p:nvSpPr>
          <p:cNvPr id="2" name="Title 1">
            <a:extLst>
              <a:ext uri="{FF2B5EF4-FFF2-40B4-BE49-F238E27FC236}">
                <a16:creationId xmlns:a16="http://schemas.microsoft.com/office/drawing/2014/main" id="{6091A632-FA04-09CC-3D06-57850FB8AEF1}"/>
              </a:ext>
            </a:extLst>
          </p:cNvPr>
          <p:cNvSpPr>
            <a:spLocks noGrp="1"/>
          </p:cNvSpPr>
          <p:nvPr>
            <p:ph type="title"/>
          </p:nvPr>
        </p:nvSpPr>
        <p:spPr>
          <a:xfrm>
            <a:off x="5055470" y="372486"/>
            <a:ext cx="6655083" cy="1325563"/>
          </a:xfrm>
        </p:spPr>
        <p:txBody>
          <a:bodyPr/>
          <a:lstStyle/>
          <a:p>
            <a:pPr algn="ctr"/>
            <a:r>
              <a:rPr lang="en-US" dirty="0"/>
              <a:t>What is required after I accept a student loan? </a:t>
            </a:r>
          </a:p>
        </p:txBody>
      </p:sp>
      <p:sp>
        <p:nvSpPr>
          <p:cNvPr id="3" name="Content Placeholder 2">
            <a:extLst>
              <a:ext uri="{FF2B5EF4-FFF2-40B4-BE49-F238E27FC236}">
                <a16:creationId xmlns:a16="http://schemas.microsoft.com/office/drawing/2014/main" id="{1282BF3D-C933-549F-796E-D79C6F57742C}"/>
              </a:ext>
            </a:extLst>
          </p:cNvPr>
          <p:cNvSpPr>
            <a:spLocks noGrp="1"/>
          </p:cNvSpPr>
          <p:nvPr>
            <p:ph idx="1"/>
          </p:nvPr>
        </p:nvSpPr>
        <p:spPr>
          <a:xfrm>
            <a:off x="5055471" y="1960852"/>
            <a:ext cx="6655083" cy="4751820"/>
          </a:xfrm>
        </p:spPr>
        <p:txBody>
          <a:bodyPr vert="horz" lIns="91440" tIns="45720" rIns="91440" bIns="45720" rtlCol="0" anchor="t">
            <a:normAutofit/>
          </a:bodyPr>
          <a:lstStyle/>
          <a:p>
            <a:r>
              <a:rPr lang="en-US" dirty="0"/>
              <a:t>If you borrow federal student loans, you must complete Loan Entrance Counseling and the Master Promissory Note before your loans can be disbursed.</a:t>
            </a:r>
          </a:p>
          <a:p>
            <a:r>
              <a:rPr lang="en-US" dirty="0"/>
              <a:t>Both processes are online modules that explain the loan terms and conditions, including:</a:t>
            </a:r>
          </a:p>
          <a:p>
            <a:pPr lvl="1"/>
            <a:r>
              <a:rPr lang="en-US" dirty="0"/>
              <a:t>Interest</a:t>
            </a:r>
          </a:p>
          <a:p>
            <a:pPr lvl="1"/>
            <a:r>
              <a:rPr lang="en-US" dirty="0"/>
              <a:t>How to remain eligible for aid</a:t>
            </a:r>
          </a:p>
          <a:p>
            <a:pPr lvl="1"/>
            <a:r>
              <a:rPr lang="en-US" dirty="0"/>
              <a:t>Repayment</a:t>
            </a:r>
          </a:p>
        </p:txBody>
      </p:sp>
    </p:spTree>
    <p:extLst>
      <p:ext uri="{BB962C8B-B14F-4D97-AF65-F5344CB8AC3E}">
        <p14:creationId xmlns:p14="http://schemas.microsoft.com/office/powerpoint/2010/main" val="399823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C081E-EB41-076C-D14F-70B26EB9A245}"/>
            </a:ext>
          </a:extLst>
        </p:cNvPr>
        <p:cNvGrpSpPr/>
        <p:nvPr/>
      </p:nvGrpSpPr>
      <p:grpSpPr>
        <a:xfrm>
          <a:off x="0" y="0"/>
          <a:ext cx="0" cy="0"/>
          <a:chOff x="0" y="0"/>
          <a:chExt cx="0" cy="0"/>
        </a:xfrm>
      </p:grpSpPr>
      <p:pic>
        <p:nvPicPr>
          <p:cNvPr id="5" name="Picture 4" descr="A student carrying books and a book cart">
            <a:extLst>
              <a:ext uri="{FF2B5EF4-FFF2-40B4-BE49-F238E27FC236}">
                <a16:creationId xmlns:a16="http://schemas.microsoft.com/office/drawing/2014/main" id="{00717080-A95A-BAFA-D94E-EAE7A7D05646}"/>
              </a:ext>
            </a:extLst>
          </p:cNvPr>
          <p:cNvPicPr>
            <a:picLocks noChangeAspect="1"/>
          </p:cNvPicPr>
          <p:nvPr/>
        </p:nvPicPr>
        <p:blipFill rotWithShape="1">
          <a:blip r:embed="rId2"/>
          <a:srcRect l="27763"/>
          <a:stretch/>
        </p:blipFill>
        <p:spPr>
          <a:xfrm>
            <a:off x="0" y="372486"/>
            <a:ext cx="5559572" cy="6340186"/>
          </a:xfrm>
          <a:prstGeom prst="rect">
            <a:avLst/>
          </a:prstGeom>
        </p:spPr>
      </p:pic>
      <p:sp>
        <p:nvSpPr>
          <p:cNvPr id="2" name="Title 1">
            <a:extLst>
              <a:ext uri="{FF2B5EF4-FFF2-40B4-BE49-F238E27FC236}">
                <a16:creationId xmlns:a16="http://schemas.microsoft.com/office/drawing/2014/main" id="{463E9FDD-468F-2813-C2A4-9D7CE9660343}"/>
              </a:ext>
            </a:extLst>
          </p:cNvPr>
          <p:cNvSpPr>
            <a:spLocks noGrp="1"/>
          </p:cNvSpPr>
          <p:nvPr>
            <p:ph type="title"/>
          </p:nvPr>
        </p:nvSpPr>
        <p:spPr>
          <a:xfrm>
            <a:off x="5424054" y="372486"/>
            <a:ext cx="6286500" cy="1325563"/>
          </a:xfrm>
        </p:spPr>
        <p:txBody>
          <a:bodyPr/>
          <a:lstStyle/>
          <a:p>
            <a:r>
              <a:rPr lang="en-US" dirty="0"/>
              <a:t>What is Work-Study?</a:t>
            </a:r>
          </a:p>
        </p:txBody>
      </p:sp>
      <p:sp>
        <p:nvSpPr>
          <p:cNvPr id="3" name="Content Placeholder 2">
            <a:extLst>
              <a:ext uri="{FF2B5EF4-FFF2-40B4-BE49-F238E27FC236}">
                <a16:creationId xmlns:a16="http://schemas.microsoft.com/office/drawing/2014/main" id="{835CF0C1-6106-798D-DB27-48FCFFA45E80}"/>
              </a:ext>
            </a:extLst>
          </p:cNvPr>
          <p:cNvSpPr>
            <a:spLocks noGrp="1"/>
          </p:cNvSpPr>
          <p:nvPr>
            <p:ph idx="1"/>
          </p:nvPr>
        </p:nvSpPr>
        <p:spPr>
          <a:xfrm>
            <a:off x="5424054" y="1595308"/>
            <a:ext cx="6286499" cy="5014623"/>
          </a:xfrm>
        </p:spPr>
        <p:txBody>
          <a:bodyPr>
            <a:normAutofit/>
          </a:bodyPr>
          <a:lstStyle/>
          <a:p>
            <a:r>
              <a:rPr lang="en-US" dirty="0"/>
              <a:t>A part-time job, typically on-campus, that is federally funded</a:t>
            </a:r>
          </a:p>
          <a:p>
            <a:r>
              <a:rPr lang="en-US" dirty="0"/>
              <a:t>Positions are usually flexible to accommodate class schedules</a:t>
            </a:r>
          </a:p>
          <a:p>
            <a:r>
              <a:rPr lang="en-US" dirty="0"/>
              <a:t>Not all students qualify. If eligible, an amount will be included in the offer letter</a:t>
            </a:r>
          </a:p>
          <a:p>
            <a:r>
              <a:rPr lang="en-US" dirty="0"/>
              <a:t>Students must apply for work-study jobs</a:t>
            </a:r>
          </a:p>
          <a:p>
            <a:r>
              <a:rPr lang="en-US" dirty="0"/>
              <a:t>Earnings do not affect aid eligibility for future years in college.</a:t>
            </a:r>
          </a:p>
          <a:p>
            <a:r>
              <a:rPr lang="en-US" dirty="0"/>
              <a:t>Other benefits</a:t>
            </a:r>
          </a:p>
        </p:txBody>
      </p:sp>
    </p:spTree>
    <p:extLst>
      <p:ext uri="{BB962C8B-B14F-4D97-AF65-F5344CB8AC3E}">
        <p14:creationId xmlns:p14="http://schemas.microsoft.com/office/powerpoint/2010/main" val="87521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2F1A4-3F88-B6BF-F7E0-525C987FC754}"/>
            </a:ext>
          </a:extLst>
        </p:cNvPr>
        <p:cNvGrpSpPr/>
        <p:nvPr/>
      </p:nvGrpSpPr>
      <p:grpSpPr>
        <a:xfrm>
          <a:off x="0" y="0"/>
          <a:ext cx="0" cy="0"/>
          <a:chOff x="0" y="0"/>
          <a:chExt cx="0" cy="0"/>
        </a:xfrm>
      </p:grpSpPr>
      <p:pic>
        <p:nvPicPr>
          <p:cNvPr id="37" name="Picture 36" descr="A person carrying books and a book&#10;&#10;Description automatically generated">
            <a:extLst>
              <a:ext uri="{FF2B5EF4-FFF2-40B4-BE49-F238E27FC236}">
                <a16:creationId xmlns:a16="http://schemas.microsoft.com/office/drawing/2014/main" id="{6D676A43-B102-B2F9-F5B5-155F76681309}"/>
              </a:ext>
            </a:extLst>
          </p:cNvPr>
          <p:cNvPicPr>
            <a:picLocks noChangeAspect="1"/>
          </p:cNvPicPr>
          <p:nvPr/>
        </p:nvPicPr>
        <p:blipFill>
          <a:blip r:embed="rId3"/>
          <a:stretch>
            <a:fillRect/>
          </a:stretch>
        </p:blipFill>
        <p:spPr>
          <a:xfrm>
            <a:off x="7813847" y="2014762"/>
            <a:ext cx="1898247" cy="1563774"/>
          </a:xfrm>
          <a:prstGeom prst="rect">
            <a:avLst/>
          </a:prstGeom>
        </p:spPr>
      </p:pic>
      <p:pic>
        <p:nvPicPr>
          <p:cNvPr id="35" name="Picture 34" descr="A person with backpack holding books&#10;&#10;Description automatically generated">
            <a:extLst>
              <a:ext uri="{FF2B5EF4-FFF2-40B4-BE49-F238E27FC236}">
                <a16:creationId xmlns:a16="http://schemas.microsoft.com/office/drawing/2014/main" id="{BA04780B-8925-58A4-6F0D-88E7BFBE4D1D}"/>
              </a:ext>
            </a:extLst>
          </p:cNvPr>
          <p:cNvPicPr>
            <a:picLocks noChangeAspect="1"/>
          </p:cNvPicPr>
          <p:nvPr/>
        </p:nvPicPr>
        <p:blipFill>
          <a:blip r:embed="rId4"/>
          <a:stretch>
            <a:fillRect/>
          </a:stretch>
        </p:blipFill>
        <p:spPr>
          <a:xfrm>
            <a:off x="5882102" y="4114800"/>
            <a:ext cx="1242507" cy="1489354"/>
          </a:xfrm>
          <a:prstGeom prst="rect">
            <a:avLst/>
          </a:prstGeom>
        </p:spPr>
      </p:pic>
      <p:pic>
        <p:nvPicPr>
          <p:cNvPr id="29" name="Picture 28" descr="A person wearing glasses and a red and black plaid shirt&#10;&#10;Description automatically generated">
            <a:extLst>
              <a:ext uri="{FF2B5EF4-FFF2-40B4-BE49-F238E27FC236}">
                <a16:creationId xmlns:a16="http://schemas.microsoft.com/office/drawing/2014/main" id="{A770BE9B-571B-3709-FCC9-52923EEEB41B}"/>
              </a:ext>
            </a:extLst>
          </p:cNvPr>
          <p:cNvPicPr>
            <a:picLocks noChangeAspect="1"/>
          </p:cNvPicPr>
          <p:nvPr/>
        </p:nvPicPr>
        <p:blipFill>
          <a:blip r:embed="rId5"/>
          <a:stretch>
            <a:fillRect/>
          </a:stretch>
        </p:blipFill>
        <p:spPr>
          <a:xfrm>
            <a:off x="2099174" y="4087158"/>
            <a:ext cx="1102496" cy="1468182"/>
          </a:xfrm>
          <a:prstGeom prst="rect">
            <a:avLst/>
          </a:prstGeom>
        </p:spPr>
      </p:pic>
      <p:pic>
        <p:nvPicPr>
          <p:cNvPr id="31" name="Picture 30" descr="A person with glasses and a backpack holding a red folder&#10;&#10;Description automatically generated">
            <a:extLst>
              <a:ext uri="{FF2B5EF4-FFF2-40B4-BE49-F238E27FC236}">
                <a16:creationId xmlns:a16="http://schemas.microsoft.com/office/drawing/2014/main" id="{DC257601-3084-B060-C65E-0E104BBB0DFC}"/>
              </a:ext>
            </a:extLst>
          </p:cNvPr>
          <p:cNvPicPr>
            <a:picLocks noChangeAspect="1"/>
          </p:cNvPicPr>
          <p:nvPr/>
        </p:nvPicPr>
        <p:blipFill>
          <a:blip r:embed="rId6"/>
          <a:stretch>
            <a:fillRect/>
          </a:stretch>
        </p:blipFill>
        <p:spPr>
          <a:xfrm>
            <a:off x="4863320" y="2055438"/>
            <a:ext cx="1128512" cy="1500977"/>
          </a:xfrm>
          <a:prstGeom prst="rect">
            <a:avLst/>
          </a:prstGeom>
        </p:spPr>
      </p:pic>
      <p:pic>
        <p:nvPicPr>
          <p:cNvPr id="33" name="Picture 32" descr="A person with a backpack and a basket of clothes&#10;&#10;Description automatically generated">
            <a:extLst>
              <a:ext uri="{FF2B5EF4-FFF2-40B4-BE49-F238E27FC236}">
                <a16:creationId xmlns:a16="http://schemas.microsoft.com/office/drawing/2014/main" id="{E5EF1545-9407-CBF7-EFF5-ACA179004AA2}"/>
              </a:ext>
            </a:extLst>
          </p:cNvPr>
          <p:cNvPicPr>
            <a:picLocks noChangeAspect="1"/>
          </p:cNvPicPr>
          <p:nvPr/>
        </p:nvPicPr>
        <p:blipFill>
          <a:blip r:embed="rId7"/>
          <a:stretch>
            <a:fillRect/>
          </a:stretch>
        </p:blipFill>
        <p:spPr>
          <a:xfrm>
            <a:off x="9091186" y="4126231"/>
            <a:ext cx="1808882" cy="1429109"/>
          </a:xfrm>
          <a:prstGeom prst="rect">
            <a:avLst/>
          </a:prstGeom>
        </p:spPr>
      </p:pic>
      <p:pic>
        <p:nvPicPr>
          <p:cNvPr id="27" name="Picture 26" descr="A student with long hair wearing a yellow shirt">
            <a:extLst>
              <a:ext uri="{FF2B5EF4-FFF2-40B4-BE49-F238E27FC236}">
                <a16:creationId xmlns:a16="http://schemas.microsoft.com/office/drawing/2014/main" id="{54E8E529-F828-8429-2726-532B4F6F2D14}"/>
              </a:ext>
            </a:extLst>
          </p:cNvPr>
          <p:cNvPicPr>
            <a:picLocks noChangeAspect="1"/>
          </p:cNvPicPr>
          <p:nvPr/>
        </p:nvPicPr>
        <p:blipFill>
          <a:blip r:embed="rId8"/>
          <a:stretch>
            <a:fillRect/>
          </a:stretch>
        </p:blipFill>
        <p:spPr>
          <a:xfrm>
            <a:off x="1293282" y="2138913"/>
            <a:ext cx="1050711" cy="1517073"/>
          </a:xfrm>
          <a:prstGeom prst="rect">
            <a:avLst/>
          </a:prstGeom>
        </p:spPr>
      </p:pic>
      <p:sp>
        <p:nvSpPr>
          <p:cNvPr id="2" name="Title 1">
            <a:extLst>
              <a:ext uri="{FF2B5EF4-FFF2-40B4-BE49-F238E27FC236}">
                <a16:creationId xmlns:a16="http://schemas.microsoft.com/office/drawing/2014/main" id="{6DF83932-C3C5-8924-2F51-7C001E017455}"/>
              </a:ext>
            </a:extLst>
          </p:cNvPr>
          <p:cNvSpPr>
            <a:spLocks noGrp="1"/>
          </p:cNvSpPr>
          <p:nvPr>
            <p:ph type="title"/>
          </p:nvPr>
        </p:nvSpPr>
        <p:spPr>
          <a:xfrm>
            <a:off x="3080905" y="0"/>
            <a:ext cx="6030191" cy="1325563"/>
          </a:xfrm>
        </p:spPr>
        <p:txBody>
          <a:bodyPr>
            <a:normAutofit/>
          </a:bodyPr>
          <a:lstStyle/>
          <a:p>
            <a:pPr algn="ctr"/>
            <a:r>
              <a:rPr lang="en-US" sz="7200" dirty="0"/>
              <a:t>FAFSA Timeline</a:t>
            </a:r>
          </a:p>
        </p:txBody>
      </p:sp>
      <p:cxnSp>
        <p:nvCxnSpPr>
          <p:cNvPr id="5" name="Straight Connector 4">
            <a:extLst>
              <a:ext uri="{FF2B5EF4-FFF2-40B4-BE49-F238E27FC236}">
                <a16:creationId xmlns:a16="http://schemas.microsoft.com/office/drawing/2014/main" id="{5ACF3A8A-E684-A908-02C2-5A97E872D8C0}"/>
              </a:ext>
            </a:extLst>
          </p:cNvPr>
          <p:cNvCxnSpPr>
            <a:cxnSpLocks/>
          </p:cNvCxnSpPr>
          <p:nvPr/>
        </p:nvCxnSpPr>
        <p:spPr>
          <a:xfrm>
            <a:off x="1203960" y="3845430"/>
            <a:ext cx="9784080" cy="0"/>
          </a:xfrm>
          <a:prstGeom prst="line">
            <a:avLst/>
          </a:prstGeom>
          <a:ln w="38100">
            <a:solidFill>
              <a:srgbClr val="FFC84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B09013-5ADA-FBB3-610C-F6B128D246E9}"/>
              </a:ext>
            </a:extLst>
          </p:cNvPr>
          <p:cNvCxnSpPr>
            <a:cxnSpLocks/>
          </p:cNvCxnSpPr>
          <p:nvPr/>
        </p:nvCxnSpPr>
        <p:spPr>
          <a:xfrm>
            <a:off x="1818638" y="3708270"/>
            <a:ext cx="0" cy="15507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F2D08F-DCA2-025B-F1D8-DA1C98CA4B53}"/>
              </a:ext>
            </a:extLst>
          </p:cNvPr>
          <p:cNvSpPr txBox="1">
            <a:spLocks/>
          </p:cNvSpPr>
          <p:nvPr/>
        </p:nvSpPr>
        <p:spPr>
          <a:xfrm>
            <a:off x="398066" y="1375179"/>
            <a:ext cx="2841144" cy="7542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Create a studentaid.gov account and complete the FAFSA</a:t>
            </a:r>
          </a:p>
          <a:p>
            <a:pPr marL="0" indent="0" algn="ctr">
              <a:spcBef>
                <a:spcPts val="0"/>
              </a:spcBef>
              <a:buNone/>
            </a:pPr>
            <a:r>
              <a:rPr lang="en-US" sz="1400" dirty="0"/>
              <a:t>(Fall)</a:t>
            </a:r>
          </a:p>
        </p:txBody>
      </p:sp>
      <p:sp>
        <p:nvSpPr>
          <p:cNvPr id="14" name="Content Placeholder 2">
            <a:extLst>
              <a:ext uri="{FF2B5EF4-FFF2-40B4-BE49-F238E27FC236}">
                <a16:creationId xmlns:a16="http://schemas.microsoft.com/office/drawing/2014/main" id="{3E7CD3E1-16C6-B93A-1080-3EBF5E17C40B}"/>
              </a:ext>
            </a:extLst>
          </p:cNvPr>
          <p:cNvSpPr txBox="1">
            <a:spLocks/>
          </p:cNvSpPr>
          <p:nvPr/>
        </p:nvSpPr>
        <p:spPr>
          <a:xfrm>
            <a:off x="1519544" y="5622581"/>
            <a:ext cx="2261755" cy="7910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Complete FAFSA verification</a:t>
            </a:r>
          </a:p>
          <a:p>
            <a:pPr marL="0" indent="0" algn="ctr">
              <a:spcBef>
                <a:spcPts val="0"/>
              </a:spcBef>
              <a:buNone/>
            </a:pPr>
            <a:r>
              <a:rPr lang="en-US" sz="1400" dirty="0"/>
              <a:t>(if selected, Winter/Spring)</a:t>
            </a:r>
          </a:p>
        </p:txBody>
      </p:sp>
      <p:sp>
        <p:nvSpPr>
          <p:cNvPr id="15" name="Content Placeholder 2">
            <a:extLst>
              <a:ext uri="{FF2B5EF4-FFF2-40B4-BE49-F238E27FC236}">
                <a16:creationId xmlns:a16="http://schemas.microsoft.com/office/drawing/2014/main" id="{B08046A2-A909-F66E-3542-4DB1AEC0A9BD}"/>
              </a:ext>
            </a:extLst>
          </p:cNvPr>
          <p:cNvSpPr txBox="1">
            <a:spLocks/>
          </p:cNvSpPr>
          <p:nvPr/>
        </p:nvSpPr>
        <p:spPr>
          <a:xfrm>
            <a:off x="3536759" y="1500259"/>
            <a:ext cx="3766660" cy="6269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Receive, complete, and return the offer letter </a:t>
            </a:r>
            <a:r>
              <a:rPr lang="en-US" sz="1400" dirty="0"/>
              <a:t>(Winter/Spring)</a:t>
            </a:r>
          </a:p>
        </p:txBody>
      </p:sp>
      <p:sp>
        <p:nvSpPr>
          <p:cNvPr id="16" name="Content Placeholder 2">
            <a:extLst>
              <a:ext uri="{FF2B5EF4-FFF2-40B4-BE49-F238E27FC236}">
                <a16:creationId xmlns:a16="http://schemas.microsoft.com/office/drawing/2014/main" id="{FA082211-7CBA-D919-4C0F-B0DF0A1370E4}"/>
              </a:ext>
            </a:extLst>
          </p:cNvPr>
          <p:cNvSpPr txBox="1">
            <a:spLocks/>
          </p:cNvSpPr>
          <p:nvPr/>
        </p:nvSpPr>
        <p:spPr>
          <a:xfrm>
            <a:off x="4823546" y="5636781"/>
            <a:ext cx="3052100" cy="8115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For federal loans, complete Entrance Counseling &amp; sign the Master Promissory Note</a:t>
            </a:r>
            <a:endParaRPr lang="en-US" dirty="0"/>
          </a:p>
        </p:txBody>
      </p:sp>
      <p:sp>
        <p:nvSpPr>
          <p:cNvPr id="17" name="Content Placeholder 2">
            <a:extLst>
              <a:ext uri="{FF2B5EF4-FFF2-40B4-BE49-F238E27FC236}">
                <a16:creationId xmlns:a16="http://schemas.microsoft.com/office/drawing/2014/main" id="{104A1AF1-4B98-69D5-3710-E6893ECD98FD}"/>
              </a:ext>
            </a:extLst>
          </p:cNvPr>
          <p:cNvSpPr txBox="1">
            <a:spLocks/>
          </p:cNvSpPr>
          <p:nvPr/>
        </p:nvSpPr>
        <p:spPr>
          <a:xfrm>
            <a:off x="7731180" y="1319268"/>
            <a:ext cx="2504326" cy="7513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If eligible for Work-Study, apply for jobs on campus</a:t>
            </a:r>
          </a:p>
          <a:p>
            <a:pPr marL="0" indent="0" algn="ctr">
              <a:spcBef>
                <a:spcPts val="0"/>
              </a:spcBef>
              <a:buNone/>
            </a:pPr>
            <a:r>
              <a:rPr lang="en-US" sz="1400" dirty="0"/>
              <a:t>(Summer/Year-Round)</a:t>
            </a:r>
          </a:p>
        </p:txBody>
      </p:sp>
      <p:sp>
        <p:nvSpPr>
          <p:cNvPr id="18" name="Content Placeholder 2">
            <a:extLst>
              <a:ext uri="{FF2B5EF4-FFF2-40B4-BE49-F238E27FC236}">
                <a16:creationId xmlns:a16="http://schemas.microsoft.com/office/drawing/2014/main" id="{E5596F12-7629-9903-8FA3-22ABE540C3D2}"/>
              </a:ext>
            </a:extLst>
          </p:cNvPr>
          <p:cNvSpPr txBox="1">
            <a:spLocks/>
          </p:cNvSpPr>
          <p:nvPr/>
        </p:nvSpPr>
        <p:spPr>
          <a:xfrm>
            <a:off x="8200456" y="5686223"/>
            <a:ext cx="3421244" cy="74684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Accepted aid is automatically disbursed to the college</a:t>
            </a:r>
          </a:p>
          <a:p>
            <a:pPr marL="0" indent="0" algn="ctr">
              <a:spcBef>
                <a:spcPts val="0"/>
              </a:spcBef>
              <a:buNone/>
            </a:pPr>
            <a:r>
              <a:rPr lang="en-US" sz="1400" dirty="0"/>
              <a:t>(At the beginning of each term or semester)</a:t>
            </a:r>
          </a:p>
        </p:txBody>
      </p:sp>
      <p:sp>
        <p:nvSpPr>
          <p:cNvPr id="19" name="Content Placeholder 2">
            <a:extLst>
              <a:ext uri="{FF2B5EF4-FFF2-40B4-BE49-F238E27FC236}">
                <a16:creationId xmlns:a16="http://schemas.microsoft.com/office/drawing/2014/main" id="{EC2E3D92-A8B3-6C73-8DA9-6A2243C4B2E1}"/>
              </a:ext>
            </a:extLst>
          </p:cNvPr>
          <p:cNvSpPr txBox="1">
            <a:spLocks/>
          </p:cNvSpPr>
          <p:nvPr/>
        </p:nvSpPr>
        <p:spPr>
          <a:xfrm>
            <a:off x="64672" y="3459630"/>
            <a:ext cx="1051214" cy="8074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1</a:t>
            </a:r>
            <a:r>
              <a:rPr lang="en-US" sz="1600" b="1" baseline="30000" dirty="0"/>
              <a:t>st</a:t>
            </a:r>
            <a:r>
              <a:rPr lang="en-US" sz="1600" b="1" dirty="0"/>
              <a:t> DAY OF 12</a:t>
            </a:r>
            <a:r>
              <a:rPr lang="en-US" sz="1600" b="1" baseline="30000" dirty="0"/>
              <a:t>th</a:t>
            </a:r>
            <a:r>
              <a:rPr lang="en-US" sz="1600" b="1" dirty="0"/>
              <a:t> GRADE</a:t>
            </a:r>
          </a:p>
        </p:txBody>
      </p:sp>
      <p:sp>
        <p:nvSpPr>
          <p:cNvPr id="20" name="Content Placeholder 2">
            <a:extLst>
              <a:ext uri="{FF2B5EF4-FFF2-40B4-BE49-F238E27FC236}">
                <a16:creationId xmlns:a16="http://schemas.microsoft.com/office/drawing/2014/main" id="{AC6129CE-E81D-1961-99D1-BEF57B7B520A}"/>
              </a:ext>
            </a:extLst>
          </p:cNvPr>
          <p:cNvSpPr txBox="1">
            <a:spLocks/>
          </p:cNvSpPr>
          <p:nvPr/>
        </p:nvSpPr>
        <p:spPr>
          <a:xfrm>
            <a:off x="11070707" y="3513571"/>
            <a:ext cx="1051214" cy="6791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1</a:t>
            </a:r>
            <a:r>
              <a:rPr lang="en-US" sz="1600" b="1" baseline="30000" dirty="0"/>
              <a:t>st</a:t>
            </a:r>
            <a:r>
              <a:rPr lang="en-US" sz="1600" b="1" dirty="0"/>
              <a:t> DAY OF COLLEGE</a:t>
            </a:r>
          </a:p>
        </p:txBody>
      </p:sp>
      <p:cxnSp>
        <p:nvCxnSpPr>
          <p:cNvPr id="21" name="Straight Connector 20">
            <a:extLst>
              <a:ext uri="{FF2B5EF4-FFF2-40B4-BE49-F238E27FC236}">
                <a16:creationId xmlns:a16="http://schemas.microsoft.com/office/drawing/2014/main" id="{C7A599C3-A22A-5822-C6C7-0A06C207965A}"/>
              </a:ext>
            </a:extLst>
          </p:cNvPr>
          <p:cNvCxnSpPr>
            <a:cxnSpLocks/>
          </p:cNvCxnSpPr>
          <p:nvPr/>
        </p:nvCxnSpPr>
        <p:spPr>
          <a:xfrm>
            <a:off x="2650422" y="3827145"/>
            <a:ext cx="0" cy="155445"/>
          </a:xfrm>
          <a:prstGeom prst="line">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A37C00A-0058-F7C8-99D6-07EACC137E1C}"/>
              </a:ext>
            </a:extLst>
          </p:cNvPr>
          <p:cNvCxnSpPr>
            <a:cxnSpLocks/>
          </p:cNvCxnSpPr>
          <p:nvPr/>
        </p:nvCxnSpPr>
        <p:spPr>
          <a:xfrm>
            <a:off x="5427576" y="3713220"/>
            <a:ext cx="0" cy="15012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121FEE-AAF4-019C-EDC8-B7129B076317}"/>
              </a:ext>
            </a:extLst>
          </p:cNvPr>
          <p:cNvCxnSpPr>
            <a:cxnSpLocks/>
          </p:cNvCxnSpPr>
          <p:nvPr/>
        </p:nvCxnSpPr>
        <p:spPr>
          <a:xfrm>
            <a:off x="6349596" y="3827145"/>
            <a:ext cx="0" cy="160395"/>
          </a:xfrm>
          <a:prstGeom prst="line">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1D784F1-51C3-B2F4-F9A8-0AB0109E8E10}"/>
              </a:ext>
            </a:extLst>
          </p:cNvPr>
          <p:cNvCxnSpPr>
            <a:cxnSpLocks/>
          </p:cNvCxnSpPr>
          <p:nvPr/>
        </p:nvCxnSpPr>
        <p:spPr>
          <a:xfrm>
            <a:off x="8983343" y="3713220"/>
            <a:ext cx="0" cy="15012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F598B0-20C7-F162-7C8C-B0721888DBA1}"/>
              </a:ext>
            </a:extLst>
          </p:cNvPr>
          <p:cNvCxnSpPr>
            <a:cxnSpLocks/>
          </p:cNvCxnSpPr>
          <p:nvPr/>
        </p:nvCxnSpPr>
        <p:spPr>
          <a:xfrm>
            <a:off x="9911078" y="3827145"/>
            <a:ext cx="0" cy="155445"/>
          </a:xfrm>
          <a:prstGeom prst="line">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18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4C04-45B2-C57C-BD12-BC667C18D164}"/>
              </a:ext>
            </a:extLst>
          </p:cNvPr>
          <p:cNvSpPr>
            <a:spLocks noGrp="1"/>
          </p:cNvSpPr>
          <p:nvPr>
            <p:ph type="title"/>
          </p:nvPr>
        </p:nvSpPr>
        <p:spPr>
          <a:xfrm>
            <a:off x="842147" y="1606765"/>
            <a:ext cx="10515600" cy="2852737"/>
          </a:xfrm>
        </p:spPr>
        <p:txBody>
          <a:bodyPr>
            <a:normAutofit/>
          </a:bodyPr>
          <a:lstStyle/>
          <a:p>
            <a:r>
              <a:rPr lang="en-US" dirty="0">
                <a:ea typeface="+mn-lt"/>
                <a:cs typeface="+mn-lt"/>
              </a:rPr>
              <a:t>Who is Eligible to Submit a FAFSA?</a:t>
            </a:r>
            <a:endParaRPr lang="en-US" dirty="0">
              <a:ea typeface="Calibri"/>
              <a:cs typeface="Calibri"/>
            </a:endParaRPr>
          </a:p>
        </p:txBody>
      </p:sp>
      <p:grpSp>
        <p:nvGrpSpPr>
          <p:cNvPr id="5" name="Group 4">
            <a:extLst>
              <a:ext uri="{FF2B5EF4-FFF2-40B4-BE49-F238E27FC236}">
                <a16:creationId xmlns:a16="http://schemas.microsoft.com/office/drawing/2014/main" id="{C976B48B-FFA7-3CAA-F02A-8D4343B9AAB4}"/>
              </a:ext>
            </a:extLst>
          </p:cNvPr>
          <p:cNvGrpSpPr/>
          <p:nvPr/>
        </p:nvGrpSpPr>
        <p:grpSpPr>
          <a:xfrm>
            <a:off x="270782" y="4878100"/>
            <a:ext cx="2494188" cy="1828800"/>
            <a:chOff x="270782" y="4878100"/>
            <a:chExt cx="2494188" cy="1828800"/>
          </a:xfrm>
        </p:grpSpPr>
        <p:pic>
          <p:nvPicPr>
            <p:cNvPr id="3" name="Graphic 2" descr="Document with solid fill">
              <a:hlinkClick r:id="rId2"/>
              <a:extLst>
                <a:ext uri="{FF2B5EF4-FFF2-40B4-BE49-F238E27FC236}">
                  <a16:creationId xmlns:a16="http://schemas.microsoft.com/office/drawing/2014/main" id="{4169C4EB-602B-D804-410B-291018F2C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914" y="4878100"/>
              <a:ext cx="914400" cy="914400"/>
            </a:xfrm>
            <a:prstGeom prst="rect">
              <a:avLst/>
            </a:prstGeom>
          </p:spPr>
        </p:pic>
        <p:sp>
          <p:nvSpPr>
            <p:cNvPr id="4" name="Text Placeholder 3">
              <a:hlinkClick r:id="rId2"/>
              <a:extLst>
                <a:ext uri="{FF2B5EF4-FFF2-40B4-BE49-F238E27FC236}">
                  <a16:creationId xmlns:a16="http://schemas.microsoft.com/office/drawing/2014/main" id="{34ED7AFD-D470-3ED5-21B2-13240857EAF3}"/>
                </a:ext>
              </a:extLst>
            </p:cNvPr>
            <p:cNvSpPr txBox="1">
              <a:spLocks/>
            </p:cNvSpPr>
            <p:nvPr/>
          </p:nvSpPr>
          <p:spPr>
            <a:xfrm>
              <a:off x="270782" y="5792500"/>
              <a:ext cx="2494188" cy="9144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500" dirty="0">
                  <a:hlinkClick r:id="rId2">
                    <a:extLst>
                      <a:ext uri="{A12FA001-AC4F-418D-AE19-62706E023703}">
                        <ahyp:hlinkClr xmlns:ahyp="http://schemas.microsoft.com/office/drawing/2018/hyperlinkcolor" val="tx"/>
                      </a:ext>
                    </a:extLst>
                  </a:hlinkClick>
                </a:rPr>
                <a:t>Who is Eligible to </a:t>
              </a:r>
              <a:br>
                <a:rPr lang="en-US" sz="1500" dirty="0">
                  <a:hlinkClick r:id="rId2">
                    <a:extLst>
                      <a:ext uri="{A12FA001-AC4F-418D-AE19-62706E023703}">
                        <ahyp:hlinkClr xmlns:ahyp="http://schemas.microsoft.com/office/drawing/2018/hyperlinkcolor" val="tx"/>
                      </a:ext>
                    </a:extLst>
                  </a:hlinkClick>
                </a:rPr>
              </a:br>
              <a:r>
                <a:rPr lang="en-US" sz="1500" dirty="0">
                  <a:hlinkClick r:id="rId2">
                    <a:extLst>
                      <a:ext uri="{A12FA001-AC4F-418D-AE19-62706E023703}">
                        <ahyp:hlinkClr xmlns:ahyp="http://schemas.microsoft.com/office/drawing/2018/hyperlinkcolor" val="tx"/>
                      </a:ext>
                    </a:extLst>
                  </a:hlinkClick>
                </a:rPr>
                <a:t>Submit a FAFSA?</a:t>
              </a:r>
              <a:br>
                <a:rPr lang="en-US" sz="1500" dirty="0">
                  <a:hlinkClick r:id="rId2">
                    <a:extLst>
                      <a:ext uri="{A12FA001-AC4F-418D-AE19-62706E023703}">
                        <ahyp:hlinkClr xmlns:ahyp="http://schemas.microsoft.com/office/drawing/2018/hyperlinkcolor" val="tx"/>
                      </a:ext>
                    </a:extLst>
                  </a:hlinkClick>
                </a:rPr>
              </a:br>
              <a:r>
                <a:rPr lang="en-US" sz="1500" dirty="0">
                  <a:hlinkClick r:id="rId2">
                    <a:extLst>
                      <a:ext uri="{A12FA001-AC4F-418D-AE19-62706E023703}">
                        <ahyp:hlinkClr xmlns:ahyp="http://schemas.microsoft.com/office/drawing/2018/hyperlinkcolor" val="tx"/>
                      </a:ext>
                    </a:extLst>
                  </a:hlinkClick>
                </a:rPr>
                <a:t>Handout</a:t>
              </a:r>
              <a:endParaRPr lang="en-US" sz="1500" dirty="0"/>
            </a:p>
          </p:txBody>
        </p:sp>
      </p:grpSp>
    </p:spTree>
    <p:extLst>
      <p:ext uri="{BB962C8B-B14F-4D97-AF65-F5344CB8AC3E}">
        <p14:creationId xmlns:p14="http://schemas.microsoft.com/office/powerpoint/2010/main" val="182171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C1C8-5ED8-A989-16E5-3EBDD46B7491}"/>
              </a:ext>
            </a:extLst>
          </p:cNvPr>
          <p:cNvSpPr>
            <a:spLocks noGrp="1"/>
          </p:cNvSpPr>
          <p:nvPr>
            <p:ph type="title"/>
          </p:nvPr>
        </p:nvSpPr>
        <p:spPr>
          <a:xfrm>
            <a:off x="838200" y="18255"/>
            <a:ext cx="10515600" cy="1325563"/>
          </a:xfrm>
        </p:spPr>
        <p:txBody>
          <a:bodyPr/>
          <a:lstStyle/>
          <a:p>
            <a:r>
              <a:rPr lang="en-US" dirty="0"/>
              <a:t>FAFSA citizenship terminology</a:t>
            </a:r>
          </a:p>
        </p:txBody>
      </p:sp>
      <p:sp>
        <p:nvSpPr>
          <p:cNvPr id="3" name="Content Placeholder 2">
            <a:extLst>
              <a:ext uri="{FF2B5EF4-FFF2-40B4-BE49-F238E27FC236}">
                <a16:creationId xmlns:a16="http://schemas.microsoft.com/office/drawing/2014/main" id="{BC8011E1-0F98-F3FB-4EE7-503D9012D87C}"/>
              </a:ext>
            </a:extLst>
          </p:cNvPr>
          <p:cNvSpPr>
            <a:spLocks noGrp="1"/>
          </p:cNvSpPr>
          <p:nvPr>
            <p:ph idx="1"/>
          </p:nvPr>
        </p:nvSpPr>
        <p:spPr>
          <a:xfrm>
            <a:off x="838200" y="1343818"/>
            <a:ext cx="10789227" cy="5307353"/>
          </a:xfrm>
        </p:spPr>
        <p:txBody>
          <a:bodyPr>
            <a:normAutofit fontScale="92500" lnSpcReduction="20000"/>
          </a:bodyPr>
          <a:lstStyle/>
          <a:p>
            <a:pPr marL="0" indent="0">
              <a:lnSpc>
                <a:spcPct val="100000"/>
              </a:lnSpc>
              <a:buNone/>
            </a:pPr>
            <a:r>
              <a:rPr lang="en-US" sz="2700" b="1" dirty="0"/>
              <a:t>U.S. Citizens:</a:t>
            </a:r>
          </a:p>
          <a:p>
            <a:pPr lvl="1">
              <a:lnSpc>
                <a:spcPct val="100000"/>
              </a:lnSpc>
            </a:pPr>
            <a:r>
              <a:rPr lang="en-US" sz="2300" dirty="0"/>
              <a:t>Includes naturalized citizens and those born as citizens</a:t>
            </a:r>
          </a:p>
          <a:p>
            <a:pPr lvl="1">
              <a:lnSpc>
                <a:spcPct val="100000"/>
              </a:lnSpc>
            </a:pPr>
            <a:r>
              <a:rPr lang="en-US" sz="2300" dirty="0"/>
              <a:t>U.S. Citizen students are eligible for federal aid from the FAFSA</a:t>
            </a:r>
          </a:p>
          <a:p>
            <a:pPr marL="0" indent="0">
              <a:lnSpc>
                <a:spcPct val="100000"/>
              </a:lnSpc>
              <a:buNone/>
            </a:pPr>
            <a:r>
              <a:rPr lang="en-US" sz="2700" b="1" dirty="0"/>
              <a:t>Eligible Non-Citizens:</a:t>
            </a:r>
          </a:p>
          <a:p>
            <a:pPr lvl="1">
              <a:lnSpc>
                <a:spcPct val="100000"/>
              </a:lnSpc>
            </a:pPr>
            <a:r>
              <a:rPr lang="en-US" sz="2300" dirty="0"/>
              <a:t>Students with documentation that Federal Student Aid considers "eligible" for federal aid</a:t>
            </a:r>
          </a:p>
          <a:p>
            <a:pPr lvl="1">
              <a:lnSpc>
                <a:spcPct val="100000"/>
              </a:lnSpc>
            </a:pPr>
            <a:r>
              <a:rPr lang="en-US" sz="2300" dirty="0"/>
              <a:t>Examples include Permanent Residents (Green Card holders), Refugees, Asylum Grantees, etc.</a:t>
            </a:r>
          </a:p>
          <a:p>
            <a:pPr marL="0" indent="0">
              <a:lnSpc>
                <a:spcPct val="100000"/>
              </a:lnSpc>
              <a:buNone/>
            </a:pPr>
            <a:r>
              <a:rPr lang="en-US" sz="2700" b="1" dirty="0"/>
              <a:t>Neither U.S. Citizens Nor Eligible Non-Citizens:</a:t>
            </a:r>
          </a:p>
          <a:p>
            <a:pPr lvl="1">
              <a:lnSpc>
                <a:spcPct val="100000"/>
              </a:lnSpc>
            </a:pPr>
            <a:r>
              <a:rPr lang="en-US" sz="2300" dirty="0"/>
              <a:t>Students with documentation that Federal Student Aid considers "ineligible" for federal aid, or those without documentation</a:t>
            </a:r>
          </a:p>
          <a:p>
            <a:pPr lvl="1">
              <a:lnSpc>
                <a:spcPct val="100000"/>
              </a:lnSpc>
            </a:pPr>
            <a:r>
              <a:rPr lang="en-US" sz="2300" dirty="0"/>
              <a:t>Examples include students without a Social Security Number (SSN), DACA recipients, TPS recipients, DED recipients, etc. </a:t>
            </a:r>
          </a:p>
          <a:p>
            <a:pPr marL="0" indent="0">
              <a:lnSpc>
                <a:spcPct val="100000"/>
              </a:lnSpc>
              <a:buNone/>
            </a:pPr>
            <a:r>
              <a:rPr lang="en-US" sz="2700" b="1" dirty="0"/>
              <a:t>International Students:</a:t>
            </a:r>
          </a:p>
          <a:p>
            <a:pPr lvl="1">
              <a:lnSpc>
                <a:spcPct val="100000"/>
              </a:lnSpc>
            </a:pPr>
            <a:r>
              <a:rPr lang="en-US" sz="2300" dirty="0"/>
              <a:t>Foreign students attending or planning to attend college in the United States</a:t>
            </a:r>
          </a:p>
          <a:p>
            <a:pPr lvl="1">
              <a:lnSpc>
                <a:spcPct val="100000"/>
              </a:lnSpc>
            </a:pPr>
            <a:r>
              <a:rPr lang="en-US" sz="2300" dirty="0"/>
              <a:t>International students are ineligible for federal aid through the FAFSA</a:t>
            </a:r>
          </a:p>
        </p:txBody>
      </p:sp>
    </p:spTree>
    <p:extLst>
      <p:ext uri="{BB962C8B-B14F-4D97-AF65-F5344CB8AC3E}">
        <p14:creationId xmlns:p14="http://schemas.microsoft.com/office/powerpoint/2010/main" val="318751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BA67-AEBC-E380-20F4-787EDAE841CB}"/>
              </a:ext>
            </a:extLst>
          </p:cNvPr>
          <p:cNvSpPr>
            <a:spLocks noGrp="1"/>
          </p:cNvSpPr>
          <p:nvPr>
            <p:ph type="title"/>
          </p:nvPr>
        </p:nvSpPr>
        <p:spPr>
          <a:xfrm>
            <a:off x="838200" y="365125"/>
            <a:ext cx="8088086" cy="1325563"/>
          </a:xfrm>
        </p:spPr>
        <p:txBody>
          <a:bodyPr/>
          <a:lstStyle/>
          <a:p>
            <a:r>
              <a:rPr lang="en-US" dirty="0"/>
              <a:t>FAFSA eligibility for students with parents without SSNs</a:t>
            </a:r>
          </a:p>
        </p:txBody>
      </p:sp>
      <p:sp>
        <p:nvSpPr>
          <p:cNvPr id="3" name="Content Placeholder 2">
            <a:extLst>
              <a:ext uri="{FF2B5EF4-FFF2-40B4-BE49-F238E27FC236}">
                <a16:creationId xmlns:a16="http://schemas.microsoft.com/office/drawing/2014/main" id="{3E95D41E-DF17-2C24-60B7-9A226A446B8A}"/>
              </a:ext>
            </a:extLst>
          </p:cNvPr>
          <p:cNvSpPr>
            <a:spLocks noGrp="1"/>
          </p:cNvSpPr>
          <p:nvPr>
            <p:ph sz="half" idx="1"/>
          </p:nvPr>
        </p:nvSpPr>
        <p:spPr>
          <a:xfrm>
            <a:off x="872836" y="1778579"/>
            <a:ext cx="10567555" cy="1504950"/>
          </a:xfrm>
        </p:spPr>
        <p:txBody>
          <a:bodyPr vert="horz" lIns="91440" tIns="45720" rIns="91440" bIns="45720" rtlCol="0" anchor="t">
            <a:noAutofit/>
          </a:bodyPr>
          <a:lstStyle/>
          <a:p>
            <a:pPr marL="0" indent="0">
              <a:lnSpc>
                <a:spcPct val="100000"/>
              </a:lnSpc>
              <a:buNone/>
            </a:pPr>
            <a:r>
              <a:rPr lang="en-US" sz="2600" b="1" dirty="0"/>
              <a:t>Question:</a:t>
            </a:r>
            <a:endParaRPr lang="en-US" sz="2600" b="1" dirty="0">
              <a:ea typeface="Calibri"/>
              <a:cs typeface="Calibri"/>
            </a:endParaRPr>
          </a:p>
          <a:p>
            <a:pPr>
              <a:lnSpc>
                <a:spcPct val="100000"/>
              </a:lnSpc>
            </a:pPr>
            <a:r>
              <a:rPr lang="en-US" sz="2600" dirty="0"/>
              <a:t>Can a student complete the FAFSA if they are a U.S. citizen or an eligible non-citizen, but their parent does not have a Social Security Number (SSN)?</a:t>
            </a:r>
            <a:endParaRPr lang="en-US" sz="2600" dirty="0">
              <a:ea typeface="Calibri"/>
              <a:cs typeface="Calibri"/>
            </a:endParaRPr>
          </a:p>
        </p:txBody>
      </p:sp>
      <p:sp>
        <p:nvSpPr>
          <p:cNvPr id="4" name="Content Placeholder 3">
            <a:extLst>
              <a:ext uri="{FF2B5EF4-FFF2-40B4-BE49-F238E27FC236}">
                <a16:creationId xmlns:a16="http://schemas.microsoft.com/office/drawing/2014/main" id="{5CABE2F3-2202-D78C-ACE6-7AFCFC90835C}"/>
              </a:ext>
            </a:extLst>
          </p:cNvPr>
          <p:cNvSpPr>
            <a:spLocks noGrp="1"/>
          </p:cNvSpPr>
          <p:nvPr>
            <p:ph sz="half" idx="2"/>
          </p:nvPr>
        </p:nvSpPr>
        <p:spPr>
          <a:xfrm>
            <a:off x="872836" y="3429000"/>
            <a:ext cx="10446327" cy="3304309"/>
          </a:xfrm>
        </p:spPr>
        <p:txBody>
          <a:bodyPr vert="horz" lIns="91440" tIns="45720" rIns="91440" bIns="45720" rtlCol="0" anchor="t">
            <a:normAutofit fontScale="77500" lnSpcReduction="20000"/>
          </a:bodyPr>
          <a:lstStyle/>
          <a:p>
            <a:pPr marL="0" indent="0">
              <a:lnSpc>
                <a:spcPct val="100000"/>
              </a:lnSpc>
              <a:buNone/>
            </a:pPr>
            <a:r>
              <a:rPr lang="en-US" sz="3500" b="1" dirty="0"/>
              <a:t>Answer:</a:t>
            </a:r>
          </a:p>
          <a:p>
            <a:pPr>
              <a:lnSpc>
                <a:spcPct val="100000"/>
              </a:lnSpc>
            </a:pPr>
            <a:r>
              <a:rPr lang="en-US" sz="3400" b="1" dirty="0"/>
              <a:t>Yes</a:t>
            </a:r>
            <a:r>
              <a:rPr lang="en-US" sz="3400" dirty="0"/>
              <a:t>. The student's parent(s) or adoptive parent(s) will need to create a StudentAid.Gov Account and provide consent on the student’s FAFSA to qualify for any aid. </a:t>
            </a:r>
          </a:p>
          <a:p>
            <a:pPr>
              <a:lnSpc>
                <a:spcPct val="100000"/>
              </a:lnSpc>
            </a:pPr>
            <a:r>
              <a:rPr lang="en-US" sz="3400" dirty="0"/>
              <a:t>If parents are hesitant about sharing personal information, please know that FAFSA data is protected (encrypted) by federal law and prohibits any use of FAFSA data except to calculate federal and state financial aid.</a:t>
            </a:r>
          </a:p>
          <a:p>
            <a:pPr lvl="1">
              <a:lnSpc>
                <a:spcPct val="100000"/>
              </a:lnSpc>
            </a:pPr>
            <a:r>
              <a:rPr lang="en-US" sz="2300" dirty="0">
                <a:hlinkClick r:id="rId2"/>
              </a:rPr>
              <a:t>edtrust.org/the-equity-line/2024-25-better-fafsa-advocacy-faqs/</a:t>
            </a:r>
            <a:endParaRPr lang="en-US" sz="2300" dirty="0"/>
          </a:p>
          <a:p>
            <a:pPr lvl="1">
              <a:lnSpc>
                <a:spcPct val="100000"/>
              </a:lnSpc>
            </a:pPr>
            <a:r>
              <a:rPr lang="en-US" sz="2300" dirty="0">
                <a:hlinkClick r:id="rId3"/>
              </a:rPr>
              <a:t>law.cornell.edu/uscode/text/20/1090</a:t>
            </a:r>
            <a:r>
              <a:rPr lang="en-US" sz="2300" dirty="0"/>
              <a:t> </a:t>
            </a:r>
            <a:endParaRPr lang="en-US" sz="2300" dirty="0">
              <a:ea typeface="Calibri"/>
              <a:cs typeface="Calibri"/>
            </a:endParaRPr>
          </a:p>
        </p:txBody>
      </p:sp>
    </p:spTree>
    <p:extLst>
      <p:ext uri="{BB962C8B-B14F-4D97-AF65-F5344CB8AC3E}">
        <p14:creationId xmlns:p14="http://schemas.microsoft.com/office/powerpoint/2010/main" val="263395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B47C-524B-EF60-AFCF-8F09CDE08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73AF2-5B9C-6D10-2EE3-D5E36983E39B}"/>
              </a:ext>
            </a:extLst>
          </p:cNvPr>
          <p:cNvSpPr>
            <a:spLocks noGrp="1"/>
          </p:cNvSpPr>
          <p:nvPr>
            <p:ph type="title"/>
          </p:nvPr>
        </p:nvSpPr>
        <p:spPr>
          <a:xfrm>
            <a:off x="838199" y="365125"/>
            <a:ext cx="9002487" cy="1325563"/>
          </a:xfrm>
        </p:spPr>
        <p:txBody>
          <a:bodyPr>
            <a:normAutofit/>
          </a:bodyPr>
          <a:lstStyle/>
          <a:p>
            <a:r>
              <a:rPr lang="en-US" dirty="0"/>
              <a:t>FAFSA eligibility for students considered as an eligible non-citizen</a:t>
            </a:r>
          </a:p>
        </p:txBody>
      </p:sp>
      <p:sp>
        <p:nvSpPr>
          <p:cNvPr id="3" name="Content Placeholder 2">
            <a:extLst>
              <a:ext uri="{FF2B5EF4-FFF2-40B4-BE49-F238E27FC236}">
                <a16:creationId xmlns:a16="http://schemas.microsoft.com/office/drawing/2014/main" id="{1E7201FF-B214-2C94-C6A1-54427A0A2E72}"/>
              </a:ext>
            </a:extLst>
          </p:cNvPr>
          <p:cNvSpPr>
            <a:spLocks noGrp="1"/>
          </p:cNvSpPr>
          <p:nvPr>
            <p:ph sz="half" idx="1"/>
          </p:nvPr>
        </p:nvSpPr>
        <p:spPr>
          <a:xfrm>
            <a:off x="838200" y="1959429"/>
            <a:ext cx="4441371" cy="4217533"/>
          </a:xfrm>
        </p:spPr>
        <p:txBody>
          <a:bodyPr>
            <a:normAutofit fontScale="85000" lnSpcReduction="20000"/>
          </a:bodyPr>
          <a:lstStyle/>
          <a:p>
            <a:pPr marL="0" indent="0">
              <a:lnSpc>
                <a:spcPct val="100000"/>
              </a:lnSpc>
              <a:buNone/>
            </a:pPr>
            <a:r>
              <a:rPr lang="en-US" sz="3500" b="1" dirty="0"/>
              <a:t>Question:</a:t>
            </a:r>
          </a:p>
          <a:p>
            <a:pPr>
              <a:lnSpc>
                <a:spcPct val="100000"/>
              </a:lnSpc>
            </a:pPr>
            <a:r>
              <a:rPr lang="en-US" sz="3100" dirty="0"/>
              <a:t>How can we determine if a student is considered an "eligible non-citizen"? </a:t>
            </a:r>
          </a:p>
          <a:p>
            <a:pPr>
              <a:lnSpc>
                <a:spcPct val="100000"/>
              </a:lnSpc>
            </a:pPr>
            <a:r>
              <a:rPr lang="en-US" sz="3100" dirty="0"/>
              <a:t>Can an “eligible non-citizen” complete the FAFSA?</a:t>
            </a:r>
          </a:p>
        </p:txBody>
      </p:sp>
      <p:sp>
        <p:nvSpPr>
          <p:cNvPr id="4" name="Content Placeholder 3">
            <a:extLst>
              <a:ext uri="{FF2B5EF4-FFF2-40B4-BE49-F238E27FC236}">
                <a16:creationId xmlns:a16="http://schemas.microsoft.com/office/drawing/2014/main" id="{6F37429C-6D39-AEBD-949E-02B84EC272B2}"/>
              </a:ext>
            </a:extLst>
          </p:cNvPr>
          <p:cNvSpPr>
            <a:spLocks noGrp="1"/>
          </p:cNvSpPr>
          <p:nvPr>
            <p:ph sz="half" idx="2"/>
          </p:nvPr>
        </p:nvSpPr>
        <p:spPr>
          <a:xfrm>
            <a:off x="5464629" y="1959430"/>
            <a:ext cx="6008914" cy="4702627"/>
          </a:xfrm>
        </p:spPr>
        <p:txBody>
          <a:bodyPr vert="horz" lIns="91440" tIns="45720" rIns="91440" bIns="45720" rtlCol="0" anchor="t">
            <a:normAutofit fontScale="85000" lnSpcReduction="20000"/>
          </a:bodyPr>
          <a:lstStyle/>
          <a:p>
            <a:pPr marL="0" indent="0">
              <a:lnSpc>
                <a:spcPct val="100000"/>
              </a:lnSpc>
              <a:buNone/>
            </a:pPr>
            <a:r>
              <a:rPr lang="en-US" sz="3500" b="1" dirty="0"/>
              <a:t>Answer:</a:t>
            </a:r>
          </a:p>
          <a:p>
            <a:pPr>
              <a:lnSpc>
                <a:spcPct val="100000"/>
              </a:lnSpc>
            </a:pPr>
            <a:r>
              <a:rPr lang="en-US" sz="3100" b="1" dirty="0"/>
              <a:t>Yes. </a:t>
            </a:r>
            <a:r>
              <a:rPr lang="en-US" sz="3100" dirty="0"/>
              <a:t>Eligible non-citizens should complete the FAFSA, they are required to provide their "Alien Registration Number" and Social Security Number on the form</a:t>
            </a:r>
            <a:endParaRPr lang="en-US" sz="3100" b="1" dirty="0"/>
          </a:p>
          <a:p>
            <a:pPr>
              <a:lnSpc>
                <a:spcPct val="100000"/>
              </a:lnSpc>
            </a:pPr>
            <a:r>
              <a:rPr lang="en-US" sz="3100" dirty="0"/>
              <a:t>Examples of eligible categories include </a:t>
            </a:r>
            <a:r>
              <a:rPr lang="en-US" sz="3100" b="1" dirty="0"/>
              <a:t>U.S. permanent residents (Green Card holders), refugees, or asylum grantees</a:t>
            </a:r>
            <a:endParaRPr lang="en-US" sz="3100" dirty="0"/>
          </a:p>
          <a:p>
            <a:pPr>
              <a:lnSpc>
                <a:spcPct val="100000"/>
              </a:lnSpc>
            </a:pPr>
            <a:r>
              <a:rPr lang="en-US" sz="3100" dirty="0"/>
              <a:t>Please review what documentation is considered “eligible” by Federal Student Aid on their website:</a:t>
            </a:r>
          </a:p>
          <a:p>
            <a:pPr marL="685800" lvl="1" indent="-228600">
              <a:buFont typeface="Arial" panose="020B0604020202020204" pitchFamily="34" charset="0"/>
              <a:buChar char="•"/>
            </a:pPr>
            <a:r>
              <a:rPr lang="en-US" sz="1900" dirty="0">
                <a:hlinkClick r:id="rId2"/>
              </a:rPr>
              <a:t>studentaid.gov/understand-aid/eligibility/requirements/non-us-citizens</a:t>
            </a:r>
            <a:endParaRPr lang="en-US" sz="1900" dirty="0"/>
          </a:p>
        </p:txBody>
      </p:sp>
    </p:spTree>
    <p:extLst>
      <p:ext uri="{BB962C8B-B14F-4D97-AF65-F5344CB8AC3E}">
        <p14:creationId xmlns:p14="http://schemas.microsoft.com/office/powerpoint/2010/main" val="57606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6F35-35C7-9C9E-797E-6201BEFE2273}"/>
              </a:ext>
            </a:extLst>
          </p:cNvPr>
          <p:cNvSpPr>
            <a:spLocks noGrp="1"/>
          </p:cNvSpPr>
          <p:nvPr>
            <p:ph type="title"/>
          </p:nvPr>
        </p:nvSpPr>
        <p:spPr>
          <a:xfrm>
            <a:off x="639429" y="457199"/>
            <a:ext cx="3932237" cy="1491343"/>
          </a:xfrm>
        </p:spPr>
        <p:txBody>
          <a:bodyPr anchor="ctr">
            <a:normAutofit fontScale="90000"/>
          </a:bodyPr>
          <a:lstStyle/>
          <a:p>
            <a:r>
              <a:rPr lang="en-US" sz="3600" dirty="0"/>
              <a:t>Scholarship resources for refugee and asylee students</a:t>
            </a:r>
          </a:p>
        </p:txBody>
      </p:sp>
      <p:sp>
        <p:nvSpPr>
          <p:cNvPr id="4" name="Text Placeholder 3">
            <a:extLst>
              <a:ext uri="{FF2B5EF4-FFF2-40B4-BE49-F238E27FC236}">
                <a16:creationId xmlns:a16="http://schemas.microsoft.com/office/drawing/2014/main" id="{DB5F103E-731C-2EDE-1CE0-45F8CF69D044}"/>
              </a:ext>
            </a:extLst>
          </p:cNvPr>
          <p:cNvSpPr>
            <a:spLocks noGrp="1"/>
          </p:cNvSpPr>
          <p:nvPr>
            <p:ph type="body" sz="half" idx="2"/>
          </p:nvPr>
        </p:nvSpPr>
        <p:spPr>
          <a:xfrm>
            <a:off x="639430" y="2085474"/>
            <a:ext cx="4141118" cy="4108496"/>
          </a:xfrm>
        </p:spPr>
        <p:txBody>
          <a:bodyPr>
            <a:normAutofit fontScale="92500"/>
          </a:bodyPr>
          <a:lstStyle/>
          <a:p>
            <a:pPr marL="285750" indent="-285750">
              <a:buFont typeface="Arial" panose="020B0604020202020204" pitchFamily="34" charset="0"/>
              <a:buChar char="•"/>
            </a:pPr>
            <a:r>
              <a:rPr lang="en-US" sz="2400" b="1" dirty="0"/>
              <a:t>One Refugee </a:t>
            </a:r>
            <a:r>
              <a:rPr lang="en-US" sz="2400" dirty="0"/>
              <a:t>– onerefugee.org</a:t>
            </a:r>
          </a:p>
          <a:p>
            <a:pPr marL="285750" indent="-285750">
              <a:buFont typeface="Arial" panose="020B0604020202020204" pitchFamily="34" charset="0"/>
              <a:buChar char="•"/>
            </a:pPr>
            <a:r>
              <a:rPr lang="en-US" sz="2400" b="1" dirty="0"/>
              <a:t>Immigrants Rising </a:t>
            </a:r>
            <a:r>
              <a:rPr lang="en-US" sz="2400" dirty="0"/>
              <a:t>– </a:t>
            </a:r>
            <a:r>
              <a:rPr lang="en-US" sz="2400" dirty="0">
                <a:cs typeface="Arial" panose="020B0604020202020204" pitchFamily="34" charset="0"/>
              </a:rPr>
              <a:t>immigrantsrising.org/resource/overview/</a:t>
            </a:r>
          </a:p>
          <a:p>
            <a:pPr marL="285750" indent="-285750">
              <a:buFont typeface="Arial" panose="020B0604020202020204" pitchFamily="34" charset="0"/>
              <a:buChar char="•"/>
            </a:pPr>
            <a:r>
              <a:rPr lang="en-US" sz="2400" b="1" dirty="0"/>
              <a:t>University Alliance for Refugees and At-Risk Migrants (UARRM)</a:t>
            </a:r>
            <a:r>
              <a:rPr lang="en-US" sz="2400" dirty="0"/>
              <a:t> – </a:t>
            </a:r>
            <a:r>
              <a:rPr lang="en-US" sz="2400" dirty="0">
                <a:cs typeface="Arial" panose="020B0604020202020204" pitchFamily="34" charset="0"/>
              </a:rPr>
              <a:t>uarrm.org/toolkit</a:t>
            </a:r>
          </a:p>
          <a:p>
            <a:pPr marL="285750" indent="-285750">
              <a:buFont typeface="Arial" panose="020B0604020202020204" pitchFamily="34" charset="0"/>
              <a:buChar char="•"/>
            </a:pPr>
            <a:r>
              <a:rPr lang="en-US" sz="2400" b="1" dirty="0"/>
              <a:t>Opportunity Scholarship &amp; Financial Aid Estimator </a:t>
            </a:r>
            <a:r>
              <a:rPr lang="en-US" sz="2400" dirty="0"/>
              <a:t>- </a:t>
            </a:r>
            <a:r>
              <a:rPr lang="en-US" sz="2400" dirty="0">
                <a:cs typeface="Arial" panose="020B0604020202020204" pitchFamily="34" charset="0"/>
              </a:rPr>
              <a:t>studentaid.gov/aid-estimator/</a:t>
            </a:r>
          </a:p>
          <a:p>
            <a:pPr marL="285750" indent="-285750">
              <a:buFont typeface="Arial" panose="020B0604020202020204" pitchFamily="34" charset="0"/>
              <a:buChar char="•"/>
            </a:pPr>
            <a:r>
              <a:rPr lang="en-US" sz="2400" dirty="0"/>
              <a:t>thedream.us</a:t>
            </a:r>
          </a:p>
        </p:txBody>
      </p:sp>
      <p:pic>
        <p:nvPicPr>
          <p:cNvPr id="6" name="Picture 5" descr="A refugee signing a document">
            <a:extLst>
              <a:ext uri="{FF2B5EF4-FFF2-40B4-BE49-F238E27FC236}">
                <a16:creationId xmlns:a16="http://schemas.microsoft.com/office/drawing/2014/main" id="{6567DAAA-0F93-951E-2394-8CAB971B8854}"/>
              </a:ext>
            </a:extLst>
          </p:cNvPr>
          <p:cNvPicPr>
            <a:picLocks noChangeAspect="1"/>
          </p:cNvPicPr>
          <p:nvPr/>
        </p:nvPicPr>
        <p:blipFill rotWithShape="1">
          <a:blip r:embed="rId2"/>
          <a:srcRect l="16064" r="19688"/>
          <a:stretch/>
        </p:blipFill>
        <p:spPr>
          <a:xfrm>
            <a:off x="5214257" y="0"/>
            <a:ext cx="6977743" cy="6858000"/>
          </a:xfrm>
          <a:prstGeom prst="rect">
            <a:avLst/>
          </a:prstGeom>
        </p:spPr>
      </p:pic>
    </p:spTree>
    <p:extLst>
      <p:ext uri="{BB962C8B-B14F-4D97-AF65-F5344CB8AC3E}">
        <p14:creationId xmlns:p14="http://schemas.microsoft.com/office/powerpoint/2010/main" val="370879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9BA1-0F35-23DC-EAD8-11FACF558505}"/>
              </a:ext>
            </a:extLst>
          </p:cNvPr>
          <p:cNvSpPr>
            <a:spLocks noGrp="1"/>
          </p:cNvSpPr>
          <p:nvPr>
            <p:ph type="title"/>
          </p:nvPr>
        </p:nvSpPr>
        <p:spPr>
          <a:xfrm>
            <a:off x="839788" y="457200"/>
            <a:ext cx="4054330" cy="841664"/>
          </a:xfrm>
        </p:spPr>
        <p:txBody>
          <a:bodyPr anchor="ctr">
            <a:normAutofit/>
          </a:bodyPr>
          <a:lstStyle/>
          <a:p>
            <a:r>
              <a:rPr lang="en-US" sz="4400" dirty="0"/>
              <a:t>What is college?</a:t>
            </a:r>
          </a:p>
        </p:txBody>
      </p:sp>
      <p:sp>
        <p:nvSpPr>
          <p:cNvPr id="4" name="Text Placeholder 3">
            <a:extLst>
              <a:ext uri="{FF2B5EF4-FFF2-40B4-BE49-F238E27FC236}">
                <a16:creationId xmlns:a16="http://schemas.microsoft.com/office/drawing/2014/main" id="{9C883C15-E8D2-2ACE-5448-81674C03B7D5}"/>
              </a:ext>
            </a:extLst>
          </p:cNvPr>
          <p:cNvSpPr>
            <a:spLocks noGrp="1"/>
          </p:cNvSpPr>
          <p:nvPr>
            <p:ph type="body" sz="half" idx="2"/>
          </p:nvPr>
        </p:nvSpPr>
        <p:spPr>
          <a:xfrm>
            <a:off x="839788" y="1392381"/>
            <a:ext cx="3932237" cy="5112327"/>
          </a:xfrm>
        </p:spPr>
        <p:txBody>
          <a:bodyPr>
            <a:normAutofit fontScale="85000" lnSpcReduction="10000"/>
          </a:bodyPr>
          <a:lstStyle/>
          <a:p>
            <a:r>
              <a:rPr lang="en-US" sz="2800" dirty="0"/>
              <a:t>Any postsecondary education (after high school)</a:t>
            </a:r>
          </a:p>
          <a:p>
            <a:pPr marL="457200" indent="-457200">
              <a:buFont typeface="Arial" panose="020B0604020202020204" pitchFamily="34" charset="0"/>
              <a:buChar char="•"/>
            </a:pPr>
            <a:r>
              <a:rPr lang="en-US" sz="2800" dirty="0"/>
              <a:t>Technical college</a:t>
            </a:r>
          </a:p>
          <a:p>
            <a:pPr marL="457200" indent="-457200">
              <a:buFont typeface="Arial" panose="020B0604020202020204" pitchFamily="34" charset="0"/>
              <a:buChar char="•"/>
            </a:pPr>
            <a:r>
              <a:rPr lang="en-US" sz="2800" dirty="0"/>
              <a:t>Community college</a:t>
            </a:r>
          </a:p>
          <a:p>
            <a:pPr marL="457200" indent="-457200">
              <a:buFont typeface="Arial" panose="020B0604020202020204" pitchFamily="34" charset="0"/>
              <a:buChar char="•"/>
            </a:pPr>
            <a:r>
              <a:rPr lang="en-US" sz="2800" dirty="0"/>
              <a:t>University </a:t>
            </a:r>
          </a:p>
          <a:p>
            <a:endParaRPr lang="en-US" sz="2800" dirty="0"/>
          </a:p>
          <a:p>
            <a:r>
              <a:rPr lang="en-US" sz="2800" dirty="0"/>
              <a:t>Types:</a:t>
            </a:r>
          </a:p>
          <a:p>
            <a:pPr marL="457200" indent="-457200">
              <a:buFont typeface="Arial" panose="020B0604020202020204" pitchFamily="34" charset="0"/>
              <a:buChar char="•"/>
            </a:pPr>
            <a:r>
              <a:rPr lang="en-US" sz="2800" dirty="0"/>
              <a:t>Certificates and other credentials</a:t>
            </a:r>
          </a:p>
          <a:p>
            <a:pPr marL="457200" indent="-457200">
              <a:buFont typeface="Arial" panose="020B0604020202020204" pitchFamily="34" charset="0"/>
              <a:buChar char="•"/>
            </a:pPr>
            <a:r>
              <a:rPr lang="en-US" sz="2800" dirty="0"/>
              <a:t>Associate degrees</a:t>
            </a:r>
          </a:p>
          <a:p>
            <a:pPr marL="457200" indent="-457200">
              <a:buFont typeface="Arial" panose="020B0604020202020204" pitchFamily="34" charset="0"/>
              <a:buChar char="•"/>
            </a:pPr>
            <a:r>
              <a:rPr lang="en-US" sz="2800" dirty="0"/>
              <a:t>Bachelor’s degrees</a:t>
            </a:r>
          </a:p>
          <a:p>
            <a:pPr marL="457200" indent="-457200">
              <a:buFont typeface="Arial" panose="020B0604020202020204" pitchFamily="34" charset="0"/>
              <a:buChar char="•"/>
            </a:pPr>
            <a:r>
              <a:rPr lang="en-US" sz="2800" dirty="0"/>
              <a:t>Graduate and professional degrees</a:t>
            </a:r>
          </a:p>
          <a:p>
            <a:endParaRPr lang="en-US" dirty="0"/>
          </a:p>
        </p:txBody>
      </p:sp>
      <p:pic>
        <p:nvPicPr>
          <p:cNvPr id="5" name="Picture 4" descr="An image showing four columns with headers listed with 1, 2, 4, + (or more). Under 1 it provides the following information: Certificates and&#10;other Credentials; 1 year or more&#10;(depending on program); Provides preparation&#10;for specific jobs and&#10;careers. Programs&#10;can typically be&#10;completed in a few&#10;weeks to a little over&#10;a year of full-time&#10;attendance. Many&#10;certificates build into&#10;and count toward&#10;associate degrees.; Examples:&#10;• Certificates of&#10;Proficiency&#10;• Certificates of&#10;Completion&#10;• Apprenticeships&#10;• Licenses&#10;• Professional&#10;Certifications&#10;&#10;Under 2 it provides the following information: Associate Degrees; 2 years; Provides preparation&#10;for employment or a&#10;bachelor’s degree.&#10;Programs can typically&#10;be completed in two&#10;years of full-time&#10;attendance.; Examples:&#10;• Associate of Applied&#10;Science&#10;• Associate of Science&#10;• Associate of Arts &#10;&#10;Under 4 it provides the following information: Bachelor’s Degrees; 4 years; Provides a wellrounded education&#10;for success in a career&#10;or for graduate study.&#10;Programs can typically&#10;be completed in four&#10;years of full-time&#10;attendance.; Examples:&#10;• Bachelor of Science&#10;• Bachelor of Arts&#10;• Bachelor of Applied&#10;Science&#10;• Professional&#10;Bachelor’s Degree&#10;&#10;Under + it provides the following information: Graduate and&#10;Professional Degrees&#10;and Credentials; Typically 1–6 years&#10;beyond a bachelor’s&#10;degree; Provides advanced&#10;preparation in a&#10;variety of careers that&#10;require education&#10;beyond a bachelor’s&#10;degree. Programs can&#10;typically be completed&#10;in one to six years of&#10;full-time attendance,&#10;depending on the field&#10;of study.; Examples:&#10;• Master’s degrees&#10;• Doctoral degrees&#10;• Graduate Certificates&#10;">
            <a:extLst>
              <a:ext uri="{FF2B5EF4-FFF2-40B4-BE49-F238E27FC236}">
                <a16:creationId xmlns:a16="http://schemas.microsoft.com/office/drawing/2014/main" id="{77299FBC-4131-5E50-F138-4528D2D1AFF1}"/>
              </a:ext>
            </a:extLst>
          </p:cNvPr>
          <p:cNvPicPr>
            <a:picLocks noChangeAspect="1"/>
          </p:cNvPicPr>
          <p:nvPr/>
        </p:nvPicPr>
        <p:blipFill>
          <a:blip r:embed="rId2"/>
          <a:stretch>
            <a:fillRect/>
          </a:stretch>
        </p:blipFill>
        <p:spPr>
          <a:xfrm>
            <a:off x="5268913" y="275521"/>
            <a:ext cx="6472891" cy="6068831"/>
          </a:xfrm>
          <a:prstGeom prst="rect">
            <a:avLst/>
          </a:prstGeom>
        </p:spPr>
      </p:pic>
    </p:spTree>
    <p:extLst>
      <p:ext uri="{BB962C8B-B14F-4D97-AF65-F5344CB8AC3E}">
        <p14:creationId xmlns:p14="http://schemas.microsoft.com/office/powerpoint/2010/main" val="105763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A4A9-9533-8B22-6F20-BB8C9E2A59BD}"/>
              </a:ext>
            </a:extLst>
          </p:cNvPr>
          <p:cNvSpPr>
            <a:spLocks noGrp="1"/>
          </p:cNvSpPr>
          <p:nvPr>
            <p:ph type="title"/>
          </p:nvPr>
        </p:nvSpPr>
        <p:spPr>
          <a:xfrm>
            <a:off x="838200" y="284915"/>
            <a:ext cx="10685318" cy="1325563"/>
          </a:xfrm>
        </p:spPr>
        <p:txBody>
          <a:bodyPr>
            <a:normAutofit/>
          </a:bodyPr>
          <a:lstStyle/>
          <a:p>
            <a:r>
              <a:rPr lang="en-US" dirty="0"/>
              <a:t>Funding alternatives for students who are neither U.S. citizens nor eligible non-citizens</a:t>
            </a:r>
          </a:p>
        </p:txBody>
      </p:sp>
      <p:sp>
        <p:nvSpPr>
          <p:cNvPr id="3" name="Content Placeholder 2">
            <a:extLst>
              <a:ext uri="{FF2B5EF4-FFF2-40B4-BE49-F238E27FC236}">
                <a16:creationId xmlns:a16="http://schemas.microsoft.com/office/drawing/2014/main" id="{D91EC37F-72EB-DAC5-CAEE-1B2725337FFA}"/>
              </a:ext>
            </a:extLst>
          </p:cNvPr>
          <p:cNvSpPr>
            <a:spLocks noGrp="1"/>
          </p:cNvSpPr>
          <p:nvPr>
            <p:ph idx="1"/>
          </p:nvPr>
        </p:nvSpPr>
        <p:spPr>
          <a:xfrm>
            <a:off x="838200" y="1729372"/>
            <a:ext cx="11065042" cy="4843713"/>
          </a:xfrm>
        </p:spPr>
        <p:txBody>
          <a:bodyPr>
            <a:normAutofit fontScale="92500" lnSpcReduction="20000"/>
          </a:bodyPr>
          <a:lstStyle/>
          <a:p>
            <a:pPr marL="0" indent="0">
              <a:lnSpc>
                <a:spcPct val="100000"/>
              </a:lnSpc>
              <a:buNone/>
            </a:pPr>
            <a:r>
              <a:rPr lang="en-US" sz="3200" b="1" dirty="0"/>
              <a:t>Question:</a:t>
            </a:r>
          </a:p>
          <a:p>
            <a:pPr>
              <a:lnSpc>
                <a:spcPct val="100000"/>
              </a:lnSpc>
            </a:pPr>
            <a:r>
              <a:rPr lang="en-US" sz="3000" dirty="0"/>
              <a:t>If a student is </a:t>
            </a:r>
            <a:r>
              <a:rPr lang="en-US" sz="3000" b="1" dirty="0"/>
              <a:t>ineligible</a:t>
            </a:r>
            <a:r>
              <a:rPr lang="en-US" sz="3000" dirty="0"/>
              <a:t> for federal student aid (grants, work-study, student loans), what options do they have to pay for college?</a:t>
            </a:r>
          </a:p>
          <a:p>
            <a:pPr>
              <a:lnSpc>
                <a:spcPct val="100000"/>
              </a:lnSpc>
            </a:pPr>
            <a:endParaRPr lang="en-US" sz="1700" dirty="0"/>
          </a:p>
          <a:p>
            <a:pPr marL="0" indent="0">
              <a:lnSpc>
                <a:spcPct val="100000"/>
              </a:lnSpc>
              <a:buNone/>
            </a:pPr>
            <a:r>
              <a:rPr lang="en-US" sz="3200" b="1" dirty="0"/>
              <a:t>Answer:</a:t>
            </a:r>
          </a:p>
          <a:p>
            <a:pPr>
              <a:lnSpc>
                <a:spcPct val="100000"/>
              </a:lnSpc>
            </a:pPr>
            <a:r>
              <a:rPr lang="en-US" sz="3000" dirty="0"/>
              <a:t>Private scholarships are always an option</a:t>
            </a:r>
          </a:p>
          <a:p>
            <a:pPr>
              <a:lnSpc>
                <a:spcPct val="100000"/>
              </a:lnSpc>
            </a:pPr>
            <a:r>
              <a:rPr lang="en-US" sz="3000" dirty="0"/>
              <a:t>If a student needs to complete the FAFSA to qualify for a scholarship, they should work with their college’s financial aid office or Dream Centers (</a:t>
            </a:r>
            <a:r>
              <a:rPr lang="en-US" sz="3000" dirty="0" err="1"/>
              <a:t>UofU</a:t>
            </a:r>
            <a:r>
              <a:rPr lang="en-US" sz="3000" dirty="0"/>
              <a:t>/SLCC)</a:t>
            </a:r>
          </a:p>
          <a:p>
            <a:pPr>
              <a:lnSpc>
                <a:spcPct val="100000"/>
              </a:lnSpc>
            </a:pPr>
            <a:r>
              <a:rPr lang="en-US" sz="3000" dirty="0"/>
              <a:t>In-state tuition may also be an option. Encourage students to inquire with their college or university if they qualify under House Bill 144</a:t>
            </a:r>
          </a:p>
        </p:txBody>
      </p:sp>
    </p:spTree>
    <p:extLst>
      <p:ext uri="{BB962C8B-B14F-4D97-AF65-F5344CB8AC3E}">
        <p14:creationId xmlns:p14="http://schemas.microsoft.com/office/powerpoint/2010/main" val="3778269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65AA-CFAA-C6CE-C5CB-DBA7E75CFCDD}"/>
              </a:ext>
            </a:extLst>
          </p:cNvPr>
          <p:cNvSpPr>
            <a:spLocks noGrp="1"/>
          </p:cNvSpPr>
          <p:nvPr>
            <p:ph type="title"/>
          </p:nvPr>
        </p:nvSpPr>
        <p:spPr>
          <a:xfrm>
            <a:off x="839788" y="252662"/>
            <a:ext cx="5727267" cy="1163053"/>
          </a:xfrm>
        </p:spPr>
        <p:txBody>
          <a:bodyPr anchor="ctr">
            <a:normAutofit fontScale="90000"/>
          </a:bodyPr>
          <a:lstStyle/>
          <a:p>
            <a:r>
              <a:rPr lang="en-US" dirty="0"/>
              <a:t>Scholarship resources for students who are neither U.S. citizens or eligible non-citizens</a:t>
            </a:r>
          </a:p>
        </p:txBody>
      </p:sp>
      <p:sp>
        <p:nvSpPr>
          <p:cNvPr id="4" name="Text Placeholder 3">
            <a:extLst>
              <a:ext uri="{FF2B5EF4-FFF2-40B4-BE49-F238E27FC236}">
                <a16:creationId xmlns:a16="http://schemas.microsoft.com/office/drawing/2014/main" id="{CE6B4671-EBCA-C978-2A5D-C535993DAB4F}"/>
              </a:ext>
            </a:extLst>
          </p:cNvPr>
          <p:cNvSpPr>
            <a:spLocks noGrp="1"/>
          </p:cNvSpPr>
          <p:nvPr>
            <p:ph type="body" sz="half" idx="2"/>
          </p:nvPr>
        </p:nvSpPr>
        <p:spPr>
          <a:xfrm>
            <a:off x="839788" y="1652337"/>
            <a:ext cx="5519448" cy="5021179"/>
          </a:xfrm>
        </p:spPr>
        <p:txBody>
          <a:bodyPr vert="horz" lIns="91440" tIns="45720" rIns="91440" bIns="45720" rtlCol="0" anchor="t">
            <a:normAutofit/>
          </a:bodyPr>
          <a:lstStyle/>
          <a:p>
            <a:pPr marL="228600" indent="-228600">
              <a:buFont typeface="Arial" panose="020B0604020202020204" pitchFamily="34" charset="0"/>
              <a:buChar char="•"/>
            </a:pPr>
            <a:r>
              <a:rPr lang="en-US" sz="1800" b="1" dirty="0"/>
              <a:t>University of Utah Dream Center: </a:t>
            </a:r>
            <a:r>
              <a:rPr lang="en-US" sz="1800" u="sng" dirty="0"/>
              <a:t>dream.utah.edu</a:t>
            </a:r>
          </a:p>
          <a:p>
            <a:pPr marL="228600" indent="-228600">
              <a:buFont typeface="Arial" panose="020B0604020202020204" pitchFamily="34" charset="0"/>
              <a:buChar char="•"/>
            </a:pPr>
            <a:r>
              <a:rPr lang="en-US" sz="1800" b="1" dirty="0"/>
              <a:t>Salt Lake Community College Dream Center: </a:t>
            </a:r>
            <a:r>
              <a:rPr lang="en-US" sz="1800" u="sng" dirty="0"/>
              <a:t>slcc.edu/</a:t>
            </a:r>
            <a:r>
              <a:rPr lang="en-US" sz="1800" u="sng" dirty="0" err="1"/>
              <a:t>dreamcenter</a:t>
            </a:r>
            <a:r>
              <a:rPr lang="en-US" sz="1800" u="sng" dirty="0"/>
              <a:t>/</a:t>
            </a:r>
            <a:endParaRPr lang="en-US" sz="1800" u="sng" dirty="0">
              <a:cs typeface="Calibri"/>
            </a:endParaRPr>
          </a:p>
          <a:p>
            <a:pPr marL="228600" indent="-228600">
              <a:buFont typeface="Arial" panose="020B0604020202020204" pitchFamily="34" charset="0"/>
              <a:buChar char="•"/>
            </a:pPr>
            <a:r>
              <a:rPr lang="en-US" sz="1800" b="1" dirty="0"/>
              <a:t>Utah State University: </a:t>
            </a:r>
            <a:r>
              <a:rPr lang="en-US" sz="1800" u="sng" dirty="0"/>
              <a:t>usu.edu/financial-support/undocumented-student-resources</a:t>
            </a:r>
            <a:endParaRPr lang="en-US" sz="1800" u="sng" dirty="0">
              <a:cs typeface="Calibri"/>
            </a:endParaRPr>
          </a:p>
          <a:p>
            <a:pPr marL="228600" indent="-228600">
              <a:buFont typeface="Arial" panose="020B0604020202020204" pitchFamily="34" charset="0"/>
              <a:buChar char="•"/>
            </a:pPr>
            <a:r>
              <a:rPr lang="en-US" sz="1800" b="1" dirty="0"/>
              <a:t>Weber State University: </a:t>
            </a:r>
            <a:r>
              <a:rPr lang="en-US" sz="1800" u="sng" dirty="0"/>
              <a:t>weber.edu/undocumented/scholarships.html</a:t>
            </a:r>
            <a:endParaRPr lang="en-US" sz="1800" u="sng" dirty="0">
              <a:cs typeface="Calibri"/>
            </a:endParaRPr>
          </a:p>
          <a:p>
            <a:pPr marL="228600" indent="-228600">
              <a:buFont typeface="Arial" panose="020B0604020202020204" pitchFamily="34" charset="0"/>
              <a:buChar char="•"/>
            </a:pPr>
            <a:r>
              <a:rPr lang="en-US" sz="1800" b="1" dirty="0"/>
              <a:t>Utah Tech University: </a:t>
            </a:r>
            <a:r>
              <a:rPr lang="en-US" sz="1800" u="sng" dirty="0"/>
              <a:t>scholarships.utahtech.edu/non-resident-freshman-scholarships-2/</a:t>
            </a:r>
            <a:endParaRPr lang="en-US" sz="1800" u="sng" dirty="0">
              <a:cs typeface="Calibri"/>
            </a:endParaRPr>
          </a:p>
          <a:p>
            <a:pPr marL="228600" indent="-228600">
              <a:buFont typeface="Arial" panose="020B0604020202020204" pitchFamily="34" charset="0"/>
              <a:buChar char="•"/>
            </a:pPr>
            <a:r>
              <a:rPr lang="en-US" sz="1800" b="1" dirty="0"/>
              <a:t>Southern Utah University: </a:t>
            </a:r>
            <a:r>
              <a:rPr lang="en-US" sz="1800" u="sng" dirty="0">
                <a:hlinkClick r:id="rId2">
                  <a:extLst>
                    <a:ext uri="{A12FA001-AC4F-418D-AE19-62706E023703}">
                      <ahyp:hlinkClr xmlns:ahyp="http://schemas.microsoft.com/office/drawing/2018/hyperlinkcolor" val="tx"/>
                    </a:ext>
                  </a:extLst>
                </a:hlinkClick>
              </a:rPr>
              <a:t>https://www.suu.edu/finaid/scholarships.html</a:t>
            </a:r>
            <a:r>
              <a:rPr lang="en-US" sz="1800" u="sng" dirty="0"/>
              <a:t> </a:t>
            </a:r>
          </a:p>
          <a:p>
            <a:pPr marL="228600" indent="-228600">
              <a:buFont typeface="Arial" panose="020B0604020202020204" pitchFamily="34" charset="0"/>
              <a:buChar char="•"/>
            </a:pPr>
            <a:r>
              <a:rPr lang="en-US" sz="1800" b="1" dirty="0"/>
              <a:t>Davis Technical College: </a:t>
            </a:r>
            <a:r>
              <a:rPr lang="en-US" sz="1800" u="sng" dirty="0"/>
              <a:t>davistech.edu/scholarships</a:t>
            </a:r>
            <a:endParaRPr lang="en-US" sz="1800" u="sng" dirty="0">
              <a:cs typeface="Calibri"/>
            </a:endParaRPr>
          </a:p>
          <a:p>
            <a:pPr marL="228600" indent="-228600">
              <a:buFont typeface="Arial" panose="020B0604020202020204" pitchFamily="34" charset="0"/>
              <a:buChar char="•"/>
            </a:pPr>
            <a:r>
              <a:rPr lang="en-US" sz="1800" b="1" dirty="0"/>
              <a:t>Utah Valley University: </a:t>
            </a:r>
            <a:r>
              <a:rPr lang="en-US" sz="1800" u="sng" dirty="0"/>
              <a:t>uvu.edu/</a:t>
            </a:r>
            <a:r>
              <a:rPr lang="en-US" sz="1800" u="sng" dirty="0" err="1"/>
              <a:t>studentaffairs</a:t>
            </a:r>
            <a:r>
              <a:rPr lang="en-US" sz="1800" u="sng" dirty="0"/>
              <a:t>/initiatives/</a:t>
            </a:r>
            <a:endParaRPr lang="en-US" sz="1800" u="sng" dirty="0">
              <a:cs typeface="Calibri"/>
            </a:endParaRPr>
          </a:p>
          <a:p>
            <a:pPr marL="228600" indent="-228600"/>
            <a:endParaRPr lang="en-US" sz="1800" dirty="0"/>
          </a:p>
        </p:txBody>
      </p:sp>
      <p:pic>
        <p:nvPicPr>
          <p:cNvPr id="6" name="Picture 5" descr="A graduation cap and money">
            <a:extLst>
              <a:ext uri="{FF2B5EF4-FFF2-40B4-BE49-F238E27FC236}">
                <a16:creationId xmlns:a16="http://schemas.microsoft.com/office/drawing/2014/main" id="{70597666-5F19-D369-693D-FACBF208F57C}"/>
              </a:ext>
            </a:extLst>
          </p:cNvPr>
          <p:cNvPicPr>
            <a:picLocks noChangeAspect="1"/>
          </p:cNvPicPr>
          <p:nvPr/>
        </p:nvPicPr>
        <p:blipFill>
          <a:blip r:embed="rId3"/>
          <a:stretch>
            <a:fillRect/>
          </a:stretch>
        </p:blipFill>
        <p:spPr>
          <a:xfrm>
            <a:off x="6479806" y="1623518"/>
            <a:ext cx="5419789" cy="3610963"/>
          </a:xfrm>
          <a:prstGeom prst="rect">
            <a:avLst/>
          </a:prstGeom>
        </p:spPr>
      </p:pic>
    </p:spTree>
    <p:extLst>
      <p:ext uri="{BB962C8B-B14F-4D97-AF65-F5344CB8AC3E}">
        <p14:creationId xmlns:p14="http://schemas.microsoft.com/office/powerpoint/2010/main" val="65805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6137-A9DE-9A67-90CE-02CA45B06D1E}"/>
              </a:ext>
            </a:extLst>
          </p:cNvPr>
          <p:cNvSpPr>
            <a:spLocks noGrp="1"/>
          </p:cNvSpPr>
          <p:nvPr>
            <p:ph type="title"/>
          </p:nvPr>
        </p:nvSpPr>
        <p:spPr>
          <a:xfrm>
            <a:off x="796636" y="218212"/>
            <a:ext cx="6321136" cy="1203902"/>
          </a:xfrm>
        </p:spPr>
        <p:txBody>
          <a:bodyPr/>
          <a:lstStyle/>
          <a:p>
            <a:r>
              <a:rPr lang="en-US" dirty="0"/>
              <a:t>Legislation    </a:t>
            </a:r>
          </a:p>
        </p:txBody>
      </p:sp>
      <p:sp>
        <p:nvSpPr>
          <p:cNvPr id="3" name="Content Placeholder 2">
            <a:extLst>
              <a:ext uri="{FF2B5EF4-FFF2-40B4-BE49-F238E27FC236}">
                <a16:creationId xmlns:a16="http://schemas.microsoft.com/office/drawing/2014/main" id="{8E6F4752-A646-9AF5-4121-5C6DF9B79208}"/>
              </a:ext>
            </a:extLst>
          </p:cNvPr>
          <p:cNvSpPr>
            <a:spLocks noGrp="1"/>
          </p:cNvSpPr>
          <p:nvPr>
            <p:ph idx="1"/>
          </p:nvPr>
        </p:nvSpPr>
        <p:spPr>
          <a:xfrm>
            <a:off x="796637" y="1422114"/>
            <a:ext cx="6321136" cy="5276088"/>
          </a:xfrm>
        </p:spPr>
        <p:txBody>
          <a:bodyPr vert="horz" lIns="91440" tIns="45720" rIns="91440" bIns="45720" rtlCol="0" anchor="t">
            <a:normAutofit fontScale="70000" lnSpcReduction="20000"/>
          </a:bodyPr>
          <a:lstStyle/>
          <a:p>
            <a:pPr marL="0" indent="0">
              <a:lnSpc>
                <a:spcPct val="100000"/>
              </a:lnSpc>
              <a:buNone/>
            </a:pPr>
            <a:r>
              <a:rPr lang="en-US" sz="3400" b="1" dirty="0"/>
              <a:t>House Bill (HB) 144</a:t>
            </a:r>
            <a:br>
              <a:rPr lang="en-US" dirty="0"/>
            </a:br>
            <a:r>
              <a:rPr lang="en-US" dirty="0"/>
              <a:t>Utah law allows students to pay in-state tuition if the student:</a:t>
            </a:r>
          </a:p>
          <a:p>
            <a:pPr>
              <a:lnSpc>
                <a:spcPct val="100000"/>
              </a:lnSpc>
            </a:pPr>
            <a:r>
              <a:rPr lang="en-US" sz="2900" dirty="0"/>
              <a:t>Attended a Utah high school for at least three years</a:t>
            </a:r>
            <a:endParaRPr lang="en-US" sz="2900" dirty="0">
              <a:ea typeface="Calibri"/>
              <a:cs typeface="Calibri"/>
            </a:endParaRPr>
          </a:p>
          <a:p>
            <a:pPr>
              <a:lnSpc>
                <a:spcPct val="100000"/>
              </a:lnSpc>
            </a:pPr>
            <a:r>
              <a:rPr lang="en-US" sz="2900" dirty="0"/>
              <a:t>Has a Utah high school diploma or Utah GED</a:t>
            </a:r>
          </a:p>
          <a:p>
            <a:pPr lvl="1">
              <a:lnSpc>
                <a:spcPct val="100000"/>
              </a:lnSpc>
            </a:pPr>
            <a:r>
              <a:rPr lang="en-US" sz="2900" dirty="0"/>
              <a:t>Submit a high school transcript with graduation date listed</a:t>
            </a:r>
          </a:p>
          <a:p>
            <a:pPr>
              <a:lnSpc>
                <a:spcPct val="100000"/>
              </a:lnSpc>
            </a:pPr>
            <a:r>
              <a:rPr lang="en-US" sz="2900" dirty="0"/>
              <a:t>Signs and submits an HB 144 affidavit</a:t>
            </a:r>
            <a:br>
              <a:rPr lang="en-US" dirty="0"/>
            </a:br>
            <a:endParaRPr lang="en-US" dirty="0"/>
          </a:p>
          <a:p>
            <a:pPr marL="0" indent="0">
              <a:lnSpc>
                <a:spcPct val="100000"/>
              </a:lnSpc>
              <a:buNone/>
            </a:pPr>
            <a:r>
              <a:rPr lang="en-US" sz="3400" b="1" dirty="0"/>
              <a:t>House Bill (HB) 118</a:t>
            </a:r>
          </a:p>
          <a:p>
            <a:pPr>
              <a:lnSpc>
                <a:spcPct val="100000"/>
              </a:lnSpc>
            </a:pPr>
            <a:r>
              <a:rPr lang="en-US" sz="2900" dirty="0"/>
              <a:t>For students who are foreign nationals or legally admitted into the United States with F-1, H-4, or J-1 visas</a:t>
            </a:r>
            <a:br>
              <a:rPr lang="en-US" dirty="0"/>
            </a:br>
            <a:endParaRPr lang="en-US" dirty="0"/>
          </a:p>
          <a:p>
            <a:pPr marL="0" indent="0">
              <a:lnSpc>
                <a:spcPct val="100000"/>
              </a:lnSpc>
              <a:buNone/>
            </a:pPr>
            <a:r>
              <a:rPr lang="en-US" sz="3400" b="1" dirty="0"/>
              <a:t>House Bill (HB) 102</a:t>
            </a:r>
          </a:p>
          <a:p>
            <a:pPr>
              <a:lnSpc>
                <a:spcPct val="100000"/>
              </a:lnSpc>
            </a:pPr>
            <a:r>
              <a:rPr lang="en-US" sz="2900" dirty="0"/>
              <a:t>Provides earlier access to in-state tuition depending on the student’s immigration status</a:t>
            </a:r>
          </a:p>
        </p:txBody>
      </p:sp>
      <p:pic>
        <p:nvPicPr>
          <p:cNvPr id="7" name="Picture 6" descr="Utah's Capitol Building">
            <a:extLst>
              <a:ext uri="{FF2B5EF4-FFF2-40B4-BE49-F238E27FC236}">
                <a16:creationId xmlns:a16="http://schemas.microsoft.com/office/drawing/2014/main" id="{F96F16B8-6085-ABB3-B867-1EBAA1B0C436}"/>
              </a:ext>
            </a:extLst>
          </p:cNvPr>
          <p:cNvPicPr>
            <a:picLocks noChangeAspect="1"/>
          </p:cNvPicPr>
          <p:nvPr/>
        </p:nvPicPr>
        <p:blipFill rotWithShape="1">
          <a:blip r:embed="rId2"/>
          <a:srcRect l="9635" r="32044"/>
          <a:stretch/>
        </p:blipFill>
        <p:spPr>
          <a:xfrm>
            <a:off x="7117772" y="790956"/>
            <a:ext cx="4769428" cy="5276088"/>
          </a:xfrm>
          <a:prstGeom prst="rect">
            <a:avLst/>
          </a:prstGeom>
        </p:spPr>
      </p:pic>
    </p:spTree>
    <p:extLst>
      <p:ext uri="{BB962C8B-B14F-4D97-AF65-F5344CB8AC3E}">
        <p14:creationId xmlns:p14="http://schemas.microsoft.com/office/powerpoint/2010/main" val="2835380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CE0FA-CEF0-E646-0C1E-4EC7A6795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BA021-BB4F-CB1C-F078-22574FBB572F}"/>
              </a:ext>
            </a:extLst>
          </p:cNvPr>
          <p:cNvSpPr>
            <a:spLocks noGrp="1"/>
          </p:cNvSpPr>
          <p:nvPr>
            <p:ph type="title"/>
          </p:nvPr>
        </p:nvSpPr>
        <p:spPr>
          <a:xfrm>
            <a:off x="838199" y="284915"/>
            <a:ext cx="10082645" cy="1325563"/>
          </a:xfrm>
        </p:spPr>
        <p:txBody>
          <a:bodyPr>
            <a:normAutofit/>
          </a:bodyPr>
          <a:lstStyle/>
          <a:p>
            <a:r>
              <a:rPr lang="en-US" dirty="0"/>
              <a:t>FAFSA eligibility for international students</a:t>
            </a:r>
          </a:p>
        </p:txBody>
      </p:sp>
      <p:sp>
        <p:nvSpPr>
          <p:cNvPr id="3" name="Content Placeholder 2">
            <a:extLst>
              <a:ext uri="{FF2B5EF4-FFF2-40B4-BE49-F238E27FC236}">
                <a16:creationId xmlns:a16="http://schemas.microsoft.com/office/drawing/2014/main" id="{59B652E1-3AAE-E700-1FE9-BEF8E8350168}"/>
              </a:ext>
            </a:extLst>
          </p:cNvPr>
          <p:cNvSpPr>
            <a:spLocks noGrp="1"/>
          </p:cNvSpPr>
          <p:nvPr>
            <p:ph idx="1"/>
          </p:nvPr>
        </p:nvSpPr>
        <p:spPr>
          <a:xfrm>
            <a:off x="838200" y="1729372"/>
            <a:ext cx="11065042" cy="5032376"/>
          </a:xfrm>
        </p:spPr>
        <p:txBody>
          <a:bodyPr>
            <a:normAutofit/>
          </a:bodyPr>
          <a:lstStyle/>
          <a:p>
            <a:pPr marL="0" indent="0">
              <a:lnSpc>
                <a:spcPct val="100000"/>
              </a:lnSpc>
              <a:buNone/>
            </a:pPr>
            <a:r>
              <a:rPr lang="en-US" sz="3000" b="1" dirty="0"/>
              <a:t>Question:</a:t>
            </a:r>
          </a:p>
          <a:p>
            <a:pPr>
              <a:lnSpc>
                <a:spcPct val="100000"/>
              </a:lnSpc>
            </a:pPr>
            <a:r>
              <a:rPr lang="en-US" dirty="0"/>
              <a:t>Can an international student file the FAFSA?</a:t>
            </a:r>
          </a:p>
          <a:p>
            <a:pPr marL="0" indent="0">
              <a:lnSpc>
                <a:spcPct val="100000"/>
              </a:lnSpc>
              <a:buNone/>
            </a:pPr>
            <a:endParaRPr lang="en-US" sz="2000" b="1" dirty="0"/>
          </a:p>
          <a:p>
            <a:pPr marL="0" indent="0">
              <a:lnSpc>
                <a:spcPct val="100000"/>
              </a:lnSpc>
              <a:buNone/>
            </a:pPr>
            <a:r>
              <a:rPr lang="en-US" b="1" dirty="0"/>
              <a:t>Answer:</a:t>
            </a:r>
          </a:p>
          <a:p>
            <a:pPr>
              <a:lnSpc>
                <a:spcPct val="100000"/>
              </a:lnSpc>
            </a:pPr>
            <a:r>
              <a:rPr lang="en-US" dirty="0"/>
              <a:t>Most foreign citizens are not eligible for federal aid and will need a student visa to study in the U.S. </a:t>
            </a:r>
          </a:p>
          <a:p>
            <a:pPr>
              <a:lnSpc>
                <a:spcPct val="100000"/>
              </a:lnSpc>
            </a:pPr>
            <a:r>
              <a:rPr lang="en-US" dirty="0"/>
              <a:t>For more information, contact the college's International Student Services office.</a:t>
            </a:r>
          </a:p>
        </p:txBody>
      </p:sp>
    </p:spTree>
    <p:extLst>
      <p:ext uri="{BB962C8B-B14F-4D97-AF65-F5344CB8AC3E}">
        <p14:creationId xmlns:p14="http://schemas.microsoft.com/office/powerpoint/2010/main" val="1756022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753F-8B4F-8393-0295-A6441225E70F}"/>
              </a:ext>
            </a:extLst>
          </p:cNvPr>
          <p:cNvSpPr>
            <a:spLocks noGrp="1"/>
          </p:cNvSpPr>
          <p:nvPr>
            <p:ph type="title"/>
          </p:nvPr>
        </p:nvSpPr>
        <p:spPr>
          <a:xfrm>
            <a:off x="838200" y="188478"/>
            <a:ext cx="10515600" cy="1154920"/>
          </a:xfrm>
        </p:spPr>
        <p:txBody>
          <a:bodyPr/>
          <a:lstStyle/>
          <a:p>
            <a:r>
              <a:rPr lang="en-US" dirty="0"/>
              <a:t>Institution International Student Services</a:t>
            </a:r>
          </a:p>
        </p:txBody>
      </p:sp>
      <p:sp>
        <p:nvSpPr>
          <p:cNvPr id="3" name="Content Placeholder 2">
            <a:extLst>
              <a:ext uri="{FF2B5EF4-FFF2-40B4-BE49-F238E27FC236}">
                <a16:creationId xmlns:a16="http://schemas.microsoft.com/office/drawing/2014/main" id="{4A63E253-2F83-F0CA-9719-0EE760071C2D}"/>
              </a:ext>
            </a:extLst>
          </p:cNvPr>
          <p:cNvSpPr>
            <a:spLocks noGrp="1"/>
          </p:cNvSpPr>
          <p:nvPr>
            <p:ph idx="1"/>
          </p:nvPr>
        </p:nvSpPr>
        <p:spPr>
          <a:xfrm>
            <a:off x="838200" y="1200089"/>
            <a:ext cx="5687568" cy="502920"/>
          </a:xfrm>
        </p:spPr>
        <p:txBody>
          <a:bodyPr/>
          <a:lstStyle/>
          <a:p>
            <a:pPr marL="0" indent="0">
              <a:buNone/>
            </a:pPr>
            <a:r>
              <a:rPr lang="en-US" b="1" i="1" dirty="0"/>
              <a:t>Public Colleges and Universities</a:t>
            </a:r>
          </a:p>
        </p:txBody>
      </p:sp>
      <p:pic>
        <p:nvPicPr>
          <p:cNvPr id="4" name="Picture 3" descr="Westminster College's logo. ">
            <a:hlinkClick r:id="rId2"/>
            <a:extLst>
              <a:ext uri="{FF2B5EF4-FFF2-40B4-BE49-F238E27FC236}">
                <a16:creationId xmlns:a16="http://schemas.microsoft.com/office/drawing/2014/main" id="{6CEDF02F-D58B-E097-39CD-E8A773753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203" y="5546390"/>
            <a:ext cx="2487168" cy="596919"/>
          </a:xfrm>
          <a:prstGeom prst="rect">
            <a:avLst/>
          </a:prstGeom>
        </p:spPr>
      </p:pic>
      <p:pic>
        <p:nvPicPr>
          <p:cNvPr id="5" name="Picture 4" descr="Ensign College's logo.">
            <a:hlinkClick r:id="rId4"/>
            <a:extLst>
              <a:ext uri="{FF2B5EF4-FFF2-40B4-BE49-F238E27FC236}">
                <a16:creationId xmlns:a16="http://schemas.microsoft.com/office/drawing/2014/main" id="{49D8A003-8BB6-7469-F612-9D6D5A6520D1}"/>
              </a:ext>
            </a:extLst>
          </p:cNvPr>
          <p:cNvPicPr>
            <a:picLocks noChangeAspect="1"/>
          </p:cNvPicPr>
          <p:nvPr/>
        </p:nvPicPr>
        <p:blipFill rotWithShape="1">
          <a:blip r:embed="rId5">
            <a:extLst>
              <a:ext uri="{28A0092B-C50C-407E-A947-70E740481C1C}">
                <a14:useLocalDpi xmlns:a14="http://schemas.microsoft.com/office/drawing/2010/main" val="0"/>
              </a:ext>
            </a:extLst>
          </a:blip>
          <a:srcRect l="7534" t="8273" r="7548" b="9025"/>
          <a:stretch/>
        </p:blipFill>
        <p:spPr>
          <a:xfrm>
            <a:off x="8185323" y="5243716"/>
            <a:ext cx="1234440" cy="1202266"/>
          </a:xfrm>
          <a:prstGeom prst="rect">
            <a:avLst/>
          </a:prstGeom>
        </p:spPr>
      </p:pic>
      <p:pic>
        <p:nvPicPr>
          <p:cNvPr id="6" name="Picture 5" descr="Brigham Young University's logo.">
            <a:hlinkClick r:id="rId6"/>
            <a:extLst>
              <a:ext uri="{FF2B5EF4-FFF2-40B4-BE49-F238E27FC236}">
                <a16:creationId xmlns:a16="http://schemas.microsoft.com/office/drawing/2014/main" id="{752E8FDF-AD3B-1277-93F9-135DDF4BD606}"/>
              </a:ext>
            </a:extLst>
          </p:cNvPr>
          <p:cNvPicPr>
            <a:picLocks noChangeAspect="1"/>
          </p:cNvPicPr>
          <p:nvPr/>
        </p:nvPicPr>
        <p:blipFill>
          <a:blip r:embed="rId7"/>
          <a:stretch>
            <a:fillRect/>
          </a:stretch>
        </p:blipFill>
        <p:spPr>
          <a:xfrm>
            <a:off x="6859730" y="5236773"/>
            <a:ext cx="1216152" cy="1216152"/>
          </a:xfrm>
          <a:prstGeom prst="rect">
            <a:avLst/>
          </a:prstGeom>
        </p:spPr>
      </p:pic>
      <p:sp>
        <p:nvSpPr>
          <p:cNvPr id="7" name="Content Placeholder 3">
            <a:extLst>
              <a:ext uri="{FF2B5EF4-FFF2-40B4-BE49-F238E27FC236}">
                <a16:creationId xmlns:a16="http://schemas.microsoft.com/office/drawing/2014/main" id="{FDB1FBEB-5EE2-774B-A090-9698BB9DF691}"/>
              </a:ext>
            </a:extLst>
          </p:cNvPr>
          <p:cNvSpPr txBox="1">
            <a:spLocks/>
          </p:cNvSpPr>
          <p:nvPr/>
        </p:nvSpPr>
        <p:spPr>
          <a:xfrm>
            <a:off x="8509105" y="4579789"/>
            <a:ext cx="3381931" cy="482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effectLst/>
                <a:uLnTx/>
                <a:uFillTx/>
                <a:latin typeface="Calibri" panose="020F0502020204030204"/>
                <a:ea typeface="+mn-ea"/>
                <a:cs typeface="+mn-cs"/>
              </a:rPr>
              <a:t>Private Institutions</a:t>
            </a:r>
          </a:p>
        </p:txBody>
      </p:sp>
      <p:grpSp>
        <p:nvGrpSpPr>
          <p:cNvPr id="8" name="Group 7">
            <a:extLst>
              <a:ext uri="{FF2B5EF4-FFF2-40B4-BE49-F238E27FC236}">
                <a16:creationId xmlns:a16="http://schemas.microsoft.com/office/drawing/2014/main" id="{7833F92C-4A7B-BBCD-EC50-BBF5283FA20E}"/>
              </a:ext>
              <a:ext uri="{C183D7F6-B498-43B3-948B-1728B52AA6E4}">
                <adec:decorative xmlns:adec="http://schemas.microsoft.com/office/drawing/2017/decorative" val="1"/>
              </a:ext>
            </a:extLst>
          </p:cNvPr>
          <p:cNvGrpSpPr/>
          <p:nvPr/>
        </p:nvGrpSpPr>
        <p:grpSpPr>
          <a:xfrm flipH="1">
            <a:off x="6719710" y="4416844"/>
            <a:ext cx="5176599" cy="2098860"/>
            <a:chOff x="539979" y="3808821"/>
            <a:chExt cx="5338429" cy="2098860"/>
          </a:xfrm>
        </p:grpSpPr>
        <p:cxnSp>
          <p:nvCxnSpPr>
            <p:cNvPr id="9" name="Straight Connector 8">
              <a:extLst>
                <a:ext uri="{FF2B5EF4-FFF2-40B4-BE49-F238E27FC236}">
                  <a16:creationId xmlns:a16="http://schemas.microsoft.com/office/drawing/2014/main" id="{B736F136-EEFF-DA36-3EE3-3F2EBB1A0AFB}"/>
                </a:ext>
              </a:extLst>
            </p:cNvPr>
            <p:cNvCxnSpPr>
              <a:cxnSpLocks/>
            </p:cNvCxnSpPr>
            <p:nvPr/>
          </p:nvCxnSpPr>
          <p:spPr>
            <a:xfrm>
              <a:off x="539979" y="3818075"/>
              <a:ext cx="5338429" cy="0"/>
            </a:xfrm>
            <a:prstGeom prst="line">
              <a:avLst/>
            </a:prstGeom>
            <a:ln w="19050">
              <a:solidFill>
                <a:srgbClr val="3A3F5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D29B19-C2DF-D930-6BDA-02229BC53E0A}"/>
                </a:ext>
              </a:extLst>
            </p:cNvPr>
            <p:cNvCxnSpPr>
              <a:cxnSpLocks/>
            </p:cNvCxnSpPr>
            <p:nvPr/>
          </p:nvCxnSpPr>
          <p:spPr>
            <a:xfrm>
              <a:off x="5867032" y="3808821"/>
              <a:ext cx="0" cy="2098860"/>
            </a:xfrm>
            <a:prstGeom prst="line">
              <a:avLst/>
            </a:prstGeom>
            <a:ln w="19050">
              <a:solidFill>
                <a:srgbClr val="3A3F51"/>
              </a:solidFill>
            </a:ln>
          </p:spPr>
          <p:style>
            <a:lnRef idx="1">
              <a:schemeClr val="accent1"/>
            </a:lnRef>
            <a:fillRef idx="0">
              <a:schemeClr val="accent1"/>
            </a:fillRef>
            <a:effectRef idx="0">
              <a:schemeClr val="accent1"/>
            </a:effectRef>
            <a:fontRef idx="minor">
              <a:schemeClr val="tx1"/>
            </a:fontRef>
          </p:style>
        </p:cxnSp>
      </p:grpSp>
      <p:pic>
        <p:nvPicPr>
          <p:cNvPr id="11" name="Picture 10" descr="Weber State University's logo.">
            <a:hlinkClick r:id="rId8"/>
            <a:extLst>
              <a:ext uri="{FF2B5EF4-FFF2-40B4-BE49-F238E27FC236}">
                <a16:creationId xmlns:a16="http://schemas.microsoft.com/office/drawing/2014/main" id="{69656478-86AB-8B01-251B-A59AB13166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8470" y="5295954"/>
            <a:ext cx="1536192" cy="965454"/>
          </a:xfrm>
          <a:prstGeom prst="rect">
            <a:avLst/>
          </a:prstGeom>
        </p:spPr>
      </p:pic>
      <p:pic>
        <p:nvPicPr>
          <p:cNvPr id="12" name="Picture 11" descr="Utah Valley University's logo.">
            <a:hlinkClick r:id="rId10"/>
            <a:extLst>
              <a:ext uri="{FF2B5EF4-FFF2-40B4-BE49-F238E27FC236}">
                <a16:creationId xmlns:a16="http://schemas.microsoft.com/office/drawing/2014/main" id="{01FA906A-AAF0-B7A7-7CBF-6C97AD38A5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57013" y="5211753"/>
            <a:ext cx="1306473" cy="1133856"/>
          </a:xfrm>
          <a:prstGeom prst="rect">
            <a:avLst/>
          </a:prstGeom>
        </p:spPr>
      </p:pic>
      <p:pic>
        <p:nvPicPr>
          <p:cNvPr id="13" name="Picture 12" descr="Utah Tech University's logo.">
            <a:hlinkClick r:id="rId12"/>
            <a:extLst>
              <a:ext uri="{FF2B5EF4-FFF2-40B4-BE49-F238E27FC236}">
                <a16:creationId xmlns:a16="http://schemas.microsoft.com/office/drawing/2014/main" id="{141EA278-CDF5-D6DB-C349-60F4F7A8B6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7390" y="5516101"/>
            <a:ext cx="2834640" cy="525160"/>
          </a:xfrm>
          <a:prstGeom prst="rect">
            <a:avLst/>
          </a:prstGeom>
        </p:spPr>
      </p:pic>
      <p:pic>
        <p:nvPicPr>
          <p:cNvPr id="14" name="Picture 13" descr="Utah State University's logo.">
            <a:hlinkClick r:id="rId14"/>
            <a:extLst>
              <a:ext uri="{FF2B5EF4-FFF2-40B4-BE49-F238E27FC236}">
                <a16:creationId xmlns:a16="http://schemas.microsoft.com/office/drawing/2014/main" id="{D7AC97A3-BE62-BFE8-2174-B41EC6F6565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28985" y="4494267"/>
            <a:ext cx="3840480" cy="381117"/>
          </a:xfrm>
          <a:prstGeom prst="rect">
            <a:avLst/>
          </a:prstGeom>
        </p:spPr>
      </p:pic>
      <p:pic>
        <p:nvPicPr>
          <p:cNvPr id="15" name="Picture 14" descr="The University of Utah's logo.">
            <a:hlinkClick r:id="rId16"/>
            <a:extLst>
              <a:ext uri="{FF2B5EF4-FFF2-40B4-BE49-F238E27FC236}">
                <a16:creationId xmlns:a16="http://schemas.microsoft.com/office/drawing/2014/main" id="{CC5B671C-4C83-765E-68EC-FA493B341BA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759" y="4180640"/>
            <a:ext cx="1463040" cy="1008371"/>
          </a:xfrm>
          <a:prstGeom prst="rect">
            <a:avLst/>
          </a:prstGeom>
        </p:spPr>
      </p:pic>
      <p:pic>
        <p:nvPicPr>
          <p:cNvPr id="16" name="Picture 15" descr="Uintah Basin Technical College's logo.">
            <a:hlinkClick r:id="rId18"/>
            <a:extLst>
              <a:ext uri="{FF2B5EF4-FFF2-40B4-BE49-F238E27FC236}">
                <a16:creationId xmlns:a16="http://schemas.microsoft.com/office/drawing/2014/main" id="{C6A747A1-3CFB-7B33-2450-B599A21BD7BB}"/>
              </a:ext>
            </a:extLst>
          </p:cNvPr>
          <p:cNvPicPr>
            <a:picLocks noChangeAspect="1"/>
          </p:cNvPicPr>
          <p:nvPr/>
        </p:nvPicPr>
        <p:blipFill>
          <a:blip r:embed="rId19"/>
          <a:stretch>
            <a:fillRect/>
          </a:stretch>
        </p:blipFill>
        <p:spPr>
          <a:xfrm>
            <a:off x="10182340" y="3001146"/>
            <a:ext cx="1465653" cy="1005840"/>
          </a:xfrm>
          <a:prstGeom prst="rect">
            <a:avLst/>
          </a:prstGeom>
        </p:spPr>
      </p:pic>
      <p:pic>
        <p:nvPicPr>
          <p:cNvPr id="17" name="Picture 16" descr="Tooele Technical College's logo.">
            <a:hlinkClick r:id="rId20"/>
            <a:extLst>
              <a:ext uri="{FF2B5EF4-FFF2-40B4-BE49-F238E27FC236}">
                <a16:creationId xmlns:a16="http://schemas.microsoft.com/office/drawing/2014/main" id="{660F0F97-3209-A166-F346-1255CD1BCB8A}"/>
              </a:ext>
            </a:extLst>
          </p:cNvPr>
          <p:cNvPicPr>
            <a:picLocks noChangeAspect="1"/>
          </p:cNvPicPr>
          <p:nvPr/>
        </p:nvPicPr>
        <p:blipFill>
          <a:blip r:embed="rId21"/>
          <a:stretch>
            <a:fillRect/>
          </a:stretch>
        </p:blipFill>
        <p:spPr>
          <a:xfrm>
            <a:off x="8690466" y="2914278"/>
            <a:ext cx="1250305" cy="1179576"/>
          </a:xfrm>
          <a:prstGeom prst="rect">
            <a:avLst/>
          </a:prstGeom>
        </p:spPr>
      </p:pic>
      <p:pic>
        <p:nvPicPr>
          <p:cNvPr id="18" name="Picture 17" descr="Southwest Technical College's logo.">
            <a:hlinkClick r:id="rId22"/>
            <a:extLst>
              <a:ext uri="{FF2B5EF4-FFF2-40B4-BE49-F238E27FC236}">
                <a16:creationId xmlns:a16="http://schemas.microsoft.com/office/drawing/2014/main" id="{EB019AF4-8543-3E97-1206-57B6A293C2EF}"/>
              </a:ext>
            </a:extLst>
          </p:cNvPr>
          <p:cNvPicPr>
            <a:picLocks noChangeAspect="1"/>
          </p:cNvPicPr>
          <p:nvPr/>
        </p:nvPicPr>
        <p:blipFill>
          <a:blip r:embed="rId23"/>
          <a:stretch>
            <a:fillRect/>
          </a:stretch>
        </p:blipFill>
        <p:spPr>
          <a:xfrm>
            <a:off x="6002948" y="3202314"/>
            <a:ext cx="2445950" cy="603504"/>
          </a:xfrm>
          <a:prstGeom prst="rect">
            <a:avLst/>
          </a:prstGeom>
        </p:spPr>
      </p:pic>
      <p:pic>
        <p:nvPicPr>
          <p:cNvPr id="19" name="Picture 18" descr="Southern Utah University's logo.">
            <a:hlinkClick r:id="rId24"/>
            <a:extLst>
              <a:ext uri="{FF2B5EF4-FFF2-40B4-BE49-F238E27FC236}">
                <a16:creationId xmlns:a16="http://schemas.microsoft.com/office/drawing/2014/main" id="{0CC15587-79FD-BB89-F6E6-5D55CEC1D49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162030" y="3216030"/>
            <a:ext cx="2599350" cy="576072"/>
          </a:xfrm>
          <a:prstGeom prst="rect">
            <a:avLst/>
          </a:prstGeom>
        </p:spPr>
      </p:pic>
      <p:pic>
        <p:nvPicPr>
          <p:cNvPr id="20" name="Picture 19" descr="Snow College's logo">
            <a:hlinkClick r:id="rId26"/>
            <a:extLst>
              <a:ext uri="{FF2B5EF4-FFF2-40B4-BE49-F238E27FC236}">
                <a16:creationId xmlns:a16="http://schemas.microsoft.com/office/drawing/2014/main" id="{713015D1-6923-0CA1-4E5F-401CF0ECAE7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97886" y="3182079"/>
            <a:ext cx="2322576" cy="643975"/>
          </a:xfrm>
          <a:prstGeom prst="rect">
            <a:avLst/>
          </a:prstGeom>
        </p:spPr>
      </p:pic>
      <p:pic>
        <p:nvPicPr>
          <p:cNvPr id="21" name="Picture 20" descr="Salt Lake Community College's logo.">
            <a:hlinkClick r:id="rId28"/>
            <a:extLst>
              <a:ext uri="{FF2B5EF4-FFF2-40B4-BE49-F238E27FC236}">
                <a16:creationId xmlns:a16="http://schemas.microsoft.com/office/drawing/2014/main" id="{9625924A-6F87-BBD7-1C0F-998826D7053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63745" y="1920501"/>
            <a:ext cx="1984248" cy="747453"/>
          </a:xfrm>
          <a:prstGeom prst="rect">
            <a:avLst/>
          </a:prstGeom>
        </p:spPr>
      </p:pic>
      <p:pic>
        <p:nvPicPr>
          <p:cNvPr id="22" name="Picture 21" descr="Ogden-Weber Technical College's logo.">
            <a:hlinkClick r:id="rId30"/>
            <a:extLst>
              <a:ext uri="{FF2B5EF4-FFF2-40B4-BE49-F238E27FC236}">
                <a16:creationId xmlns:a16="http://schemas.microsoft.com/office/drawing/2014/main" id="{5E744BD9-3B84-73AD-1B4C-426222FDAC4E}"/>
              </a:ext>
            </a:extLst>
          </p:cNvPr>
          <p:cNvPicPr>
            <a:picLocks noChangeAspect="1"/>
          </p:cNvPicPr>
          <p:nvPr/>
        </p:nvPicPr>
        <p:blipFill>
          <a:blip r:embed="rId31"/>
          <a:stretch>
            <a:fillRect/>
          </a:stretch>
        </p:blipFill>
        <p:spPr>
          <a:xfrm>
            <a:off x="7786902" y="1844263"/>
            <a:ext cx="1645920" cy="899928"/>
          </a:xfrm>
          <a:prstGeom prst="rect">
            <a:avLst/>
          </a:prstGeom>
        </p:spPr>
      </p:pic>
      <p:pic>
        <p:nvPicPr>
          <p:cNvPr id="23" name="Picture 22">
            <a:hlinkClick r:id="rId32"/>
            <a:extLst>
              <a:ext uri="{FF2B5EF4-FFF2-40B4-BE49-F238E27FC236}">
                <a16:creationId xmlns:a16="http://schemas.microsoft.com/office/drawing/2014/main" id="{D29CB078-B5A4-120C-5599-BB66387F9C64}"/>
              </a:ext>
            </a:extLst>
          </p:cNvPr>
          <p:cNvPicPr>
            <a:picLocks noChangeAspect="1"/>
          </p:cNvPicPr>
          <p:nvPr/>
        </p:nvPicPr>
        <p:blipFill rotWithShape="1">
          <a:blip r:embed="rId33"/>
          <a:srcRect t="129" b="129"/>
          <a:stretch/>
        </p:blipFill>
        <p:spPr>
          <a:xfrm>
            <a:off x="4344108" y="1832893"/>
            <a:ext cx="1609344" cy="922669"/>
          </a:xfrm>
          <a:prstGeom prst="rect">
            <a:avLst/>
          </a:prstGeom>
        </p:spPr>
      </p:pic>
      <p:pic>
        <p:nvPicPr>
          <p:cNvPr id="24" name="Picture 23" descr="Davis Technical College's logo. ">
            <a:hlinkClick r:id="rId34"/>
            <a:extLst>
              <a:ext uri="{FF2B5EF4-FFF2-40B4-BE49-F238E27FC236}">
                <a16:creationId xmlns:a16="http://schemas.microsoft.com/office/drawing/2014/main" id="{F6C5B60F-E31F-F398-F175-B02B963F17B5}"/>
              </a:ext>
            </a:extLst>
          </p:cNvPr>
          <p:cNvPicPr>
            <a:picLocks noChangeAspect="1"/>
          </p:cNvPicPr>
          <p:nvPr/>
        </p:nvPicPr>
        <p:blipFill>
          <a:blip r:embed="rId35"/>
          <a:stretch>
            <a:fillRect/>
          </a:stretch>
        </p:blipFill>
        <p:spPr>
          <a:xfrm>
            <a:off x="2792746" y="1837027"/>
            <a:ext cx="1320437" cy="914400"/>
          </a:xfrm>
          <a:prstGeom prst="rect">
            <a:avLst/>
          </a:prstGeom>
        </p:spPr>
      </p:pic>
      <p:pic>
        <p:nvPicPr>
          <p:cNvPr id="25" name="Picture 24" descr="Bridgerland Technical College's logo.">
            <a:hlinkClick r:id="rId36"/>
            <a:extLst>
              <a:ext uri="{FF2B5EF4-FFF2-40B4-BE49-F238E27FC236}">
                <a16:creationId xmlns:a16="http://schemas.microsoft.com/office/drawing/2014/main" id="{7C4BCF4A-C323-659E-67FC-6AEF8FD98CDF}"/>
              </a:ext>
            </a:extLst>
          </p:cNvPr>
          <p:cNvPicPr>
            <a:picLocks noChangeAspect="1"/>
          </p:cNvPicPr>
          <p:nvPr/>
        </p:nvPicPr>
        <p:blipFill>
          <a:blip r:embed="rId37"/>
          <a:stretch>
            <a:fillRect/>
          </a:stretch>
        </p:blipFill>
        <p:spPr>
          <a:xfrm>
            <a:off x="550141" y="1922776"/>
            <a:ext cx="2011680" cy="742903"/>
          </a:xfrm>
          <a:prstGeom prst="rect">
            <a:avLst/>
          </a:prstGeom>
        </p:spPr>
      </p:pic>
      <p:pic>
        <p:nvPicPr>
          <p:cNvPr id="26" name="Picture 25">
            <a:hlinkClick r:id="rId38"/>
            <a:extLst>
              <a:ext uri="{FF2B5EF4-FFF2-40B4-BE49-F238E27FC236}">
                <a16:creationId xmlns:a16="http://schemas.microsoft.com/office/drawing/2014/main" id="{DBDE6C32-C113-25B2-2DAC-B3B3EC315080}"/>
              </a:ext>
            </a:extLst>
          </p:cNvPr>
          <p:cNvPicPr>
            <a:picLocks noChangeAspect="1"/>
          </p:cNvPicPr>
          <p:nvPr/>
        </p:nvPicPr>
        <p:blipFill>
          <a:blip r:embed="rId39"/>
          <a:srcRect t="10447" b="10447"/>
          <a:stretch/>
        </p:blipFill>
        <p:spPr>
          <a:xfrm>
            <a:off x="6096000" y="1737254"/>
            <a:ext cx="1459979" cy="1154920"/>
          </a:xfrm>
          <a:prstGeom prst="rect">
            <a:avLst/>
          </a:prstGeom>
        </p:spPr>
      </p:pic>
    </p:spTree>
    <p:extLst>
      <p:ext uri="{BB962C8B-B14F-4D97-AF65-F5344CB8AC3E}">
        <p14:creationId xmlns:p14="http://schemas.microsoft.com/office/powerpoint/2010/main" val="86986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FCF8-7162-5BAA-6AE7-E72441966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D7632-5C1B-6235-937E-8149EB4A6957}"/>
              </a:ext>
            </a:extLst>
          </p:cNvPr>
          <p:cNvSpPr>
            <a:spLocks noGrp="1"/>
          </p:cNvSpPr>
          <p:nvPr>
            <p:ph type="title"/>
          </p:nvPr>
        </p:nvSpPr>
        <p:spPr/>
        <p:txBody>
          <a:bodyPr/>
          <a:lstStyle/>
          <a:p>
            <a:pPr algn="ctr"/>
            <a:r>
              <a:rPr lang="en-US" dirty="0"/>
              <a:t>Paying for College Student Bundle</a:t>
            </a:r>
          </a:p>
        </p:txBody>
      </p:sp>
      <p:pic>
        <p:nvPicPr>
          <p:cNvPr id="5" name="Graphic 4" descr="Dollar">
            <a:extLst>
              <a:ext uri="{FF2B5EF4-FFF2-40B4-BE49-F238E27FC236}">
                <a16:creationId xmlns:a16="http://schemas.microsoft.com/office/drawing/2014/main" id="{3E8D0C31-F8AB-09C6-931A-C23E490F58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3312" y="2913320"/>
            <a:ext cx="632637" cy="632637"/>
          </a:xfrm>
          <a:prstGeom prst="rect">
            <a:avLst/>
          </a:prstGeom>
        </p:spPr>
      </p:pic>
      <p:pic>
        <p:nvPicPr>
          <p:cNvPr id="6" name="Graphic 5" descr="Graduation cap">
            <a:extLst>
              <a:ext uri="{FF2B5EF4-FFF2-40B4-BE49-F238E27FC236}">
                <a16:creationId xmlns:a16="http://schemas.microsoft.com/office/drawing/2014/main" id="{99783B71-533C-FABA-310B-DDCDC1181D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009" y="2814970"/>
            <a:ext cx="914400" cy="914400"/>
          </a:xfrm>
          <a:prstGeom prst="rect">
            <a:avLst/>
          </a:prstGeom>
        </p:spPr>
      </p:pic>
      <p:sp>
        <p:nvSpPr>
          <p:cNvPr id="7" name="Arrow: Pentagon 6">
            <a:extLst>
              <a:ext uri="{FF2B5EF4-FFF2-40B4-BE49-F238E27FC236}">
                <a16:creationId xmlns:a16="http://schemas.microsoft.com/office/drawing/2014/main" id="{FD94BC95-F113-7984-60B9-CFE4C3D71A6B}"/>
              </a:ext>
              <a:ext uri="{C183D7F6-B498-43B3-948B-1728B52AA6E4}">
                <adec:decorative xmlns:adec="http://schemas.microsoft.com/office/drawing/2017/decorative" val="1"/>
              </a:ext>
            </a:extLst>
          </p:cNvPr>
          <p:cNvSpPr/>
          <p:nvPr/>
        </p:nvSpPr>
        <p:spPr>
          <a:xfrm rot="18360000">
            <a:off x="7019690" y="4828355"/>
            <a:ext cx="531628" cy="1236035"/>
          </a:xfrm>
          <a:prstGeom prst="homePlate">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Users">
            <a:extLst>
              <a:ext uri="{FF2B5EF4-FFF2-40B4-BE49-F238E27FC236}">
                <a16:creationId xmlns:a16="http://schemas.microsoft.com/office/drawing/2014/main" id="{D8CB2815-61FA-37C2-2F5D-9D6972BD67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2986" y="4929666"/>
            <a:ext cx="1064681" cy="1064681"/>
          </a:xfrm>
          <a:prstGeom prst="rect">
            <a:avLst/>
          </a:prstGeom>
        </p:spPr>
      </p:pic>
      <p:sp>
        <p:nvSpPr>
          <p:cNvPr id="9" name="Content Placeholder 2">
            <a:extLst>
              <a:ext uri="{FF2B5EF4-FFF2-40B4-BE49-F238E27FC236}">
                <a16:creationId xmlns:a16="http://schemas.microsoft.com/office/drawing/2014/main" id="{B485C4D9-C3D5-21CE-9810-0DEB60934897}"/>
              </a:ext>
            </a:extLst>
          </p:cNvPr>
          <p:cNvSpPr txBox="1">
            <a:spLocks/>
          </p:cNvSpPr>
          <p:nvPr/>
        </p:nvSpPr>
        <p:spPr>
          <a:xfrm>
            <a:off x="5051473" y="5579859"/>
            <a:ext cx="1928612" cy="7309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Individual Student Situations</a:t>
            </a:r>
          </a:p>
        </p:txBody>
      </p:sp>
      <p:sp>
        <p:nvSpPr>
          <p:cNvPr id="10" name="Arrow: Pentagon 9">
            <a:extLst>
              <a:ext uri="{FF2B5EF4-FFF2-40B4-BE49-F238E27FC236}">
                <a16:creationId xmlns:a16="http://schemas.microsoft.com/office/drawing/2014/main" id="{AFD78664-19A2-71C0-7509-533DBF80D661}"/>
              </a:ext>
              <a:ext uri="{C183D7F6-B498-43B3-948B-1728B52AA6E4}">
                <adec:decorative xmlns:adec="http://schemas.microsoft.com/office/drawing/2017/decorative" val="1"/>
              </a:ext>
            </a:extLst>
          </p:cNvPr>
          <p:cNvSpPr/>
          <p:nvPr/>
        </p:nvSpPr>
        <p:spPr>
          <a:xfrm rot="14040000">
            <a:off x="8959959" y="4828355"/>
            <a:ext cx="531628" cy="1236035"/>
          </a:xfrm>
          <a:prstGeom prst="homePlate">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Downward trend">
            <a:extLst>
              <a:ext uri="{FF2B5EF4-FFF2-40B4-BE49-F238E27FC236}">
                <a16:creationId xmlns:a16="http://schemas.microsoft.com/office/drawing/2014/main" id="{70C18C79-D504-2199-CDC1-A753B3B433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80895" y="4879572"/>
            <a:ext cx="1156285" cy="1156285"/>
          </a:xfrm>
          <a:prstGeom prst="rect">
            <a:avLst/>
          </a:prstGeom>
        </p:spPr>
      </p:pic>
      <p:sp>
        <p:nvSpPr>
          <p:cNvPr id="12" name="Content Placeholder 2">
            <a:extLst>
              <a:ext uri="{FF2B5EF4-FFF2-40B4-BE49-F238E27FC236}">
                <a16:creationId xmlns:a16="http://schemas.microsoft.com/office/drawing/2014/main" id="{F97C885D-EB94-C039-B0DD-073D3BBEC23E}"/>
              </a:ext>
            </a:extLst>
          </p:cNvPr>
          <p:cNvSpPr txBox="1">
            <a:spLocks/>
          </p:cNvSpPr>
          <p:nvPr/>
        </p:nvSpPr>
        <p:spPr>
          <a:xfrm>
            <a:off x="9722671" y="5578696"/>
            <a:ext cx="1709900" cy="7309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Creative Ways to Cut Costs</a:t>
            </a:r>
          </a:p>
        </p:txBody>
      </p:sp>
      <p:sp>
        <p:nvSpPr>
          <p:cNvPr id="13" name="Arrow: Pentagon 12">
            <a:extLst>
              <a:ext uri="{FF2B5EF4-FFF2-40B4-BE49-F238E27FC236}">
                <a16:creationId xmlns:a16="http://schemas.microsoft.com/office/drawing/2014/main" id="{289FAD7D-E0E6-9E1B-2D15-33B70F41CEF1}"/>
              </a:ext>
              <a:ext uri="{C183D7F6-B498-43B3-948B-1728B52AA6E4}">
                <adec:decorative xmlns:adec="http://schemas.microsoft.com/office/drawing/2017/decorative" val="1"/>
              </a:ext>
            </a:extLst>
          </p:cNvPr>
          <p:cNvSpPr/>
          <p:nvPr/>
        </p:nvSpPr>
        <p:spPr>
          <a:xfrm rot="9720000">
            <a:off x="9559536" y="2983049"/>
            <a:ext cx="531628" cy="1236035"/>
          </a:xfrm>
          <a:prstGeom prst="homePlate">
            <a:avLst/>
          </a:prstGeom>
          <a:solidFill>
            <a:srgbClr val="00AF66"/>
          </a:solidFill>
          <a:ln>
            <a:solidFill>
              <a:srgbClr val="00A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Construction worker">
            <a:extLst>
              <a:ext uri="{FF2B5EF4-FFF2-40B4-BE49-F238E27FC236}">
                <a16:creationId xmlns:a16="http://schemas.microsoft.com/office/drawing/2014/main" id="{02A9E5AD-63EC-6799-BDDE-5DD5EEAF35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45166" y="2949621"/>
            <a:ext cx="1156286" cy="1156286"/>
          </a:xfrm>
          <a:prstGeom prst="rect">
            <a:avLst/>
          </a:prstGeom>
        </p:spPr>
      </p:pic>
      <p:sp>
        <p:nvSpPr>
          <p:cNvPr id="15" name="Content Placeholder 2">
            <a:extLst>
              <a:ext uri="{FF2B5EF4-FFF2-40B4-BE49-F238E27FC236}">
                <a16:creationId xmlns:a16="http://schemas.microsoft.com/office/drawing/2014/main" id="{AB9E6AEE-219E-6D47-0995-1419583F1320}"/>
              </a:ext>
            </a:extLst>
          </p:cNvPr>
          <p:cNvSpPr txBox="1">
            <a:spLocks/>
          </p:cNvSpPr>
          <p:nvPr/>
        </p:nvSpPr>
        <p:spPr>
          <a:xfrm>
            <a:off x="10268129" y="3128275"/>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Earn and Save</a:t>
            </a:r>
          </a:p>
        </p:txBody>
      </p:sp>
      <p:sp>
        <p:nvSpPr>
          <p:cNvPr id="16" name="Arrow: Pentagon 15">
            <a:extLst>
              <a:ext uri="{FF2B5EF4-FFF2-40B4-BE49-F238E27FC236}">
                <a16:creationId xmlns:a16="http://schemas.microsoft.com/office/drawing/2014/main" id="{0B710DDF-66FE-08A6-3962-5042C0827A8E}"/>
              </a:ext>
              <a:ext uri="{C183D7F6-B498-43B3-948B-1728B52AA6E4}">
                <adec:decorative xmlns:adec="http://schemas.microsoft.com/office/drawing/2017/decorative" val="1"/>
              </a:ext>
            </a:extLst>
          </p:cNvPr>
          <p:cNvSpPr/>
          <p:nvPr/>
        </p:nvSpPr>
        <p:spPr>
          <a:xfrm rot="5400000">
            <a:off x="7989824" y="1842587"/>
            <a:ext cx="531628" cy="1236035"/>
          </a:xfrm>
          <a:prstGeom prst="homePlate">
            <a:avLst/>
          </a:prstGeom>
          <a:solidFill>
            <a:srgbClr val="FFC845"/>
          </a:solidFill>
          <a:ln>
            <a:solidFill>
              <a:srgbClr val="FFC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Laptop">
            <a:extLst>
              <a:ext uri="{FF2B5EF4-FFF2-40B4-BE49-F238E27FC236}">
                <a16:creationId xmlns:a16="http://schemas.microsoft.com/office/drawing/2014/main" id="{AEA93E1E-876D-9641-CE61-028497885F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86152" y="1761207"/>
            <a:ext cx="1339822" cy="1339822"/>
          </a:xfrm>
          <a:prstGeom prst="rect">
            <a:avLst/>
          </a:prstGeom>
        </p:spPr>
      </p:pic>
      <p:sp>
        <p:nvSpPr>
          <p:cNvPr id="18" name="Content Placeholder 2">
            <a:extLst>
              <a:ext uri="{FF2B5EF4-FFF2-40B4-BE49-F238E27FC236}">
                <a16:creationId xmlns:a16="http://schemas.microsoft.com/office/drawing/2014/main" id="{4FD74F2B-57E4-C7FF-6F98-8C8A4EA54B5D}"/>
              </a:ext>
            </a:extLst>
          </p:cNvPr>
          <p:cNvSpPr txBox="1">
            <a:spLocks/>
          </p:cNvSpPr>
          <p:nvPr/>
        </p:nvSpPr>
        <p:spPr>
          <a:xfrm>
            <a:off x="7600049" y="1456067"/>
            <a:ext cx="1311178"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File the FAFSA</a:t>
            </a:r>
          </a:p>
        </p:txBody>
      </p:sp>
      <p:sp>
        <p:nvSpPr>
          <p:cNvPr id="19" name="Arrow: Pentagon 18">
            <a:extLst>
              <a:ext uri="{FF2B5EF4-FFF2-40B4-BE49-F238E27FC236}">
                <a16:creationId xmlns:a16="http://schemas.microsoft.com/office/drawing/2014/main" id="{E39CE80C-26D1-5258-CDE5-082AA13F4FCB}"/>
              </a:ext>
              <a:ext uri="{C183D7F6-B498-43B3-948B-1728B52AA6E4}">
                <adec:decorative xmlns:adec="http://schemas.microsoft.com/office/drawing/2017/decorative" val="1"/>
              </a:ext>
            </a:extLst>
          </p:cNvPr>
          <p:cNvSpPr/>
          <p:nvPr/>
        </p:nvSpPr>
        <p:spPr>
          <a:xfrm rot="1080000">
            <a:off x="6420113" y="2983049"/>
            <a:ext cx="531628" cy="1236035"/>
          </a:xfrm>
          <a:prstGeom prst="homePlate">
            <a:avLst/>
          </a:prstGeom>
          <a:solidFill>
            <a:srgbClr val="00AFD7"/>
          </a:solidFill>
          <a:ln>
            <a:solidFill>
              <a:srgbClr val="00A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Document">
            <a:extLst>
              <a:ext uri="{FF2B5EF4-FFF2-40B4-BE49-F238E27FC236}">
                <a16:creationId xmlns:a16="http://schemas.microsoft.com/office/drawing/2014/main" id="{502A2A22-BCB4-EB17-1601-05F69EE70F6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67359" y="3018331"/>
            <a:ext cx="1165469" cy="1165469"/>
          </a:xfrm>
          <a:prstGeom prst="rect">
            <a:avLst/>
          </a:prstGeom>
        </p:spPr>
      </p:pic>
      <p:sp>
        <p:nvSpPr>
          <p:cNvPr id="21" name="Content Placeholder 2">
            <a:extLst>
              <a:ext uri="{FF2B5EF4-FFF2-40B4-BE49-F238E27FC236}">
                <a16:creationId xmlns:a16="http://schemas.microsoft.com/office/drawing/2014/main" id="{842C1C00-194D-EEA8-02FA-A1F787594DB4}"/>
              </a:ext>
            </a:extLst>
          </p:cNvPr>
          <p:cNvSpPr txBox="1">
            <a:spLocks/>
          </p:cNvSpPr>
          <p:nvPr/>
        </p:nvSpPr>
        <p:spPr>
          <a:xfrm>
            <a:off x="4810052" y="3284746"/>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Apply for Scholarships</a:t>
            </a:r>
          </a:p>
        </p:txBody>
      </p:sp>
      <p:sp>
        <p:nvSpPr>
          <p:cNvPr id="22" name="Rectangle 21">
            <a:extLst>
              <a:ext uri="{FF2B5EF4-FFF2-40B4-BE49-F238E27FC236}">
                <a16:creationId xmlns:a16="http://schemas.microsoft.com/office/drawing/2014/main" id="{2BB54940-D76B-0391-1C6B-BF44313D9937}"/>
              </a:ext>
              <a:ext uri="{C183D7F6-B498-43B3-948B-1728B52AA6E4}">
                <adec:decorative xmlns:adec="http://schemas.microsoft.com/office/drawing/2017/decorative" val="1"/>
              </a:ext>
            </a:extLst>
          </p:cNvPr>
          <p:cNvSpPr/>
          <p:nvPr/>
        </p:nvSpPr>
        <p:spPr>
          <a:xfrm>
            <a:off x="7190703" y="4546611"/>
            <a:ext cx="2248739" cy="58658"/>
          </a:xfrm>
          <a:prstGeom prst="rect">
            <a:avLst/>
          </a:prstGeom>
          <a:solidFill>
            <a:srgbClr val="304E93"/>
          </a:solidFill>
          <a:ln>
            <a:solidFill>
              <a:srgbClr val="304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E34D614E-147C-CE05-C834-CF3C566AC78B}"/>
              </a:ext>
            </a:extLst>
          </p:cNvPr>
          <p:cNvSpPr txBox="1">
            <a:spLocks/>
          </p:cNvSpPr>
          <p:nvPr/>
        </p:nvSpPr>
        <p:spPr>
          <a:xfrm>
            <a:off x="6757616" y="3522498"/>
            <a:ext cx="3111795"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t>Paying for College Student Bundle</a:t>
            </a:r>
          </a:p>
        </p:txBody>
      </p:sp>
      <p:pic>
        <p:nvPicPr>
          <p:cNvPr id="25" name="Content Placeholder 16" descr="Confused person">
            <a:extLst>
              <a:ext uri="{FF2B5EF4-FFF2-40B4-BE49-F238E27FC236}">
                <a16:creationId xmlns:a16="http://schemas.microsoft.com/office/drawing/2014/main" id="{F12EDFE1-A4A3-F81D-1B2E-600D5BFBC65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3224" y="2404660"/>
            <a:ext cx="3569087" cy="3569087"/>
          </a:xfrm>
          <a:prstGeom prst="rect">
            <a:avLst/>
          </a:prstGeom>
        </p:spPr>
      </p:pic>
      <p:sp>
        <p:nvSpPr>
          <p:cNvPr id="26" name="Arrow: Right 25">
            <a:extLst>
              <a:ext uri="{FF2B5EF4-FFF2-40B4-BE49-F238E27FC236}">
                <a16:creationId xmlns:a16="http://schemas.microsoft.com/office/drawing/2014/main" id="{7910C56A-C439-EABC-46F1-931E26807C00}"/>
              </a:ext>
            </a:extLst>
          </p:cNvPr>
          <p:cNvSpPr/>
          <p:nvPr/>
        </p:nvSpPr>
        <p:spPr>
          <a:xfrm rot="19847689">
            <a:off x="6928698" y="2503767"/>
            <a:ext cx="524010" cy="387878"/>
          </a:xfrm>
          <a:prstGeom prst="rightArrow">
            <a:avLst/>
          </a:prstGeom>
          <a:solidFill>
            <a:srgbClr val="FFC84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27BA9D84-1AFC-2832-FD79-5B7FE60EBF4B}"/>
              </a:ext>
            </a:extLst>
          </p:cNvPr>
          <p:cNvSpPr/>
          <p:nvPr/>
        </p:nvSpPr>
        <p:spPr>
          <a:xfrm rot="2670378">
            <a:off x="9134690" y="2478921"/>
            <a:ext cx="524010" cy="387878"/>
          </a:xfrm>
          <a:prstGeom prst="rightArrow">
            <a:avLst/>
          </a:prstGeom>
          <a:solidFill>
            <a:srgbClr val="00A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4BEE60F3-7865-A4B4-CF43-89DDC6493E3A}"/>
              </a:ext>
            </a:extLst>
          </p:cNvPr>
          <p:cNvSpPr/>
          <p:nvPr/>
        </p:nvSpPr>
        <p:spPr>
          <a:xfrm rot="6727336">
            <a:off x="9709493" y="4484843"/>
            <a:ext cx="524010" cy="387878"/>
          </a:xfrm>
          <a:prstGeom prst="rightArrow">
            <a:avLst/>
          </a:prstGeom>
          <a:solidFill>
            <a:srgbClr val="40C1A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F6FF4895-A0E0-B84D-1F8B-F20FB6C24435}"/>
              </a:ext>
            </a:extLst>
          </p:cNvPr>
          <p:cNvSpPr/>
          <p:nvPr/>
        </p:nvSpPr>
        <p:spPr>
          <a:xfrm rot="10800000">
            <a:off x="7993633" y="5427211"/>
            <a:ext cx="524010" cy="387878"/>
          </a:xfrm>
          <a:prstGeom prst="rightArrow">
            <a:avLst/>
          </a:prstGeom>
          <a:solidFill>
            <a:srgbClr val="DC440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CF69158F-5268-39ED-490E-D6DFA977667E}"/>
              </a:ext>
            </a:extLst>
          </p:cNvPr>
          <p:cNvSpPr/>
          <p:nvPr/>
        </p:nvSpPr>
        <p:spPr>
          <a:xfrm rot="15482895">
            <a:off x="6324118" y="4478580"/>
            <a:ext cx="524010" cy="387878"/>
          </a:xfrm>
          <a:prstGeom prst="rightArrow">
            <a:avLst/>
          </a:prstGeom>
          <a:solidFill>
            <a:srgbClr val="00AFD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91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37D7-DEAD-C5ED-A721-23903D860251}"/>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7B50C7EE-D86C-B4EB-0795-164BF9BB551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6604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9CE1-AE34-381D-582A-E93230BD3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F85CA-B96B-2DAE-CB06-98ADE3C2CC9F}"/>
              </a:ext>
            </a:extLst>
          </p:cNvPr>
          <p:cNvSpPr>
            <a:spLocks noGrp="1"/>
          </p:cNvSpPr>
          <p:nvPr>
            <p:ph type="title"/>
          </p:nvPr>
        </p:nvSpPr>
        <p:spPr/>
        <p:txBody>
          <a:bodyPr/>
          <a:lstStyle/>
          <a:p>
            <a:pPr algn="ctr"/>
            <a:r>
              <a:rPr lang="en-US" dirty="0"/>
              <a:t>Paying for College Student Bundle</a:t>
            </a:r>
          </a:p>
        </p:txBody>
      </p:sp>
      <p:pic>
        <p:nvPicPr>
          <p:cNvPr id="5" name="Graphic 4" descr="Dollar">
            <a:extLst>
              <a:ext uri="{FF2B5EF4-FFF2-40B4-BE49-F238E27FC236}">
                <a16:creationId xmlns:a16="http://schemas.microsoft.com/office/drawing/2014/main" id="{81B67450-68CA-AD2A-CE28-A9689B2710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3312" y="2955852"/>
            <a:ext cx="632637" cy="632637"/>
          </a:xfrm>
          <a:prstGeom prst="rect">
            <a:avLst/>
          </a:prstGeom>
        </p:spPr>
      </p:pic>
      <p:pic>
        <p:nvPicPr>
          <p:cNvPr id="6" name="Graphic 5" descr="Graduation cap">
            <a:extLst>
              <a:ext uri="{FF2B5EF4-FFF2-40B4-BE49-F238E27FC236}">
                <a16:creationId xmlns:a16="http://schemas.microsoft.com/office/drawing/2014/main" id="{B9BB7F4F-1CF7-531B-3D26-F8E1205073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009" y="2814970"/>
            <a:ext cx="914400" cy="914400"/>
          </a:xfrm>
          <a:prstGeom prst="rect">
            <a:avLst/>
          </a:prstGeom>
        </p:spPr>
      </p:pic>
      <p:sp>
        <p:nvSpPr>
          <p:cNvPr id="7" name="Arrow: Pentagon 6">
            <a:extLst>
              <a:ext uri="{FF2B5EF4-FFF2-40B4-BE49-F238E27FC236}">
                <a16:creationId xmlns:a16="http://schemas.microsoft.com/office/drawing/2014/main" id="{0AFE19DB-8CC5-FE93-0C79-F702BC007EE1}"/>
              </a:ext>
              <a:ext uri="{C183D7F6-B498-43B3-948B-1728B52AA6E4}">
                <adec:decorative xmlns:adec="http://schemas.microsoft.com/office/drawing/2017/decorative" val="1"/>
              </a:ext>
            </a:extLst>
          </p:cNvPr>
          <p:cNvSpPr/>
          <p:nvPr/>
        </p:nvSpPr>
        <p:spPr>
          <a:xfrm rot="18360000">
            <a:off x="7019690" y="4828355"/>
            <a:ext cx="531628" cy="1236035"/>
          </a:xfrm>
          <a:prstGeom prst="homePlate">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Users">
            <a:extLst>
              <a:ext uri="{FF2B5EF4-FFF2-40B4-BE49-F238E27FC236}">
                <a16:creationId xmlns:a16="http://schemas.microsoft.com/office/drawing/2014/main" id="{2B58E003-4E71-9419-DC11-A4997F03D8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2986" y="4929666"/>
            <a:ext cx="1064681" cy="1064681"/>
          </a:xfrm>
          <a:prstGeom prst="rect">
            <a:avLst/>
          </a:prstGeom>
        </p:spPr>
      </p:pic>
      <p:sp>
        <p:nvSpPr>
          <p:cNvPr id="9" name="Content Placeholder 2">
            <a:extLst>
              <a:ext uri="{FF2B5EF4-FFF2-40B4-BE49-F238E27FC236}">
                <a16:creationId xmlns:a16="http://schemas.microsoft.com/office/drawing/2014/main" id="{1E211865-C248-AD70-F947-CE14A69B190E}"/>
              </a:ext>
            </a:extLst>
          </p:cNvPr>
          <p:cNvSpPr txBox="1">
            <a:spLocks/>
          </p:cNvSpPr>
          <p:nvPr/>
        </p:nvSpPr>
        <p:spPr>
          <a:xfrm>
            <a:off x="5051473" y="5579859"/>
            <a:ext cx="1928612" cy="7309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Individual Student Situations</a:t>
            </a:r>
          </a:p>
        </p:txBody>
      </p:sp>
      <p:sp>
        <p:nvSpPr>
          <p:cNvPr id="10" name="Arrow: Pentagon 9">
            <a:extLst>
              <a:ext uri="{FF2B5EF4-FFF2-40B4-BE49-F238E27FC236}">
                <a16:creationId xmlns:a16="http://schemas.microsoft.com/office/drawing/2014/main" id="{862E1987-9DB2-D57B-ED7F-86FF4CAA6D16}"/>
              </a:ext>
              <a:ext uri="{C183D7F6-B498-43B3-948B-1728B52AA6E4}">
                <adec:decorative xmlns:adec="http://schemas.microsoft.com/office/drawing/2017/decorative" val="1"/>
              </a:ext>
            </a:extLst>
          </p:cNvPr>
          <p:cNvSpPr/>
          <p:nvPr/>
        </p:nvSpPr>
        <p:spPr>
          <a:xfrm rot="14040000">
            <a:off x="8959959" y="4828355"/>
            <a:ext cx="531628" cy="1236035"/>
          </a:xfrm>
          <a:prstGeom prst="homePlate">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Downward trend">
            <a:extLst>
              <a:ext uri="{FF2B5EF4-FFF2-40B4-BE49-F238E27FC236}">
                <a16:creationId xmlns:a16="http://schemas.microsoft.com/office/drawing/2014/main" id="{9B6BBD45-6308-61C5-656D-68D1C9379D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80895" y="4879572"/>
            <a:ext cx="1156285" cy="1156285"/>
          </a:xfrm>
          <a:prstGeom prst="rect">
            <a:avLst/>
          </a:prstGeom>
        </p:spPr>
      </p:pic>
      <p:sp>
        <p:nvSpPr>
          <p:cNvPr id="12" name="Content Placeholder 2">
            <a:extLst>
              <a:ext uri="{FF2B5EF4-FFF2-40B4-BE49-F238E27FC236}">
                <a16:creationId xmlns:a16="http://schemas.microsoft.com/office/drawing/2014/main" id="{9419DD53-E97F-E68E-4705-CF55BF78DE24}"/>
              </a:ext>
            </a:extLst>
          </p:cNvPr>
          <p:cNvSpPr txBox="1">
            <a:spLocks/>
          </p:cNvSpPr>
          <p:nvPr/>
        </p:nvSpPr>
        <p:spPr>
          <a:xfrm>
            <a:off x="9722671" y="5578696"/>
            <a:ext cx="1709900" cy="7309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Creative Ways to Cut Costs</a:t>
            </a:r>
          </a:p>
        </p:txBody>
      </p:sp>
      <p:sp>
        <p:nvSpPr>
          <p:cNvPr id="13" name="Arrow: Pentagon 12">
            <a:extLst>
              <a:ext uri="{FF2B5EF4-FFF2-40B4-BE49-F238E27FC236}">
                <a16:creationId xmlns:a16="http://schemas.microsoft.com/office/drawing/2014/main" id="{4737D69D-0FBE-B522-80AF-F68ADE053B42}"/>
              </a:ext>
              <a:ext uri="{C183D7F6-B498-43B3-948B-1728B52AA6E4}">
                <adec:decorative xmlns:adec="http://schemas.microsoft.com/office/drawing/2017/decorative" val="1"/>
              </a:ext>
            </a:extLst>
          </p:cNvPr>
          <p:cNvSpPr/>
          <p:nvPr/>
        </p:nvSpPr>
        <p:spPr>
          <a:xfrm rot="9720000">
            <a:off x="9559536" y="2983049"/>
            <a:ext cx="531628" cy="1236035"/>
          </a:xfrm>
          <a:prstGeom prst="homePlate">
            <a:avLst/>
          </a:prstGeom>
          <a:solidFill>
            <a:srgbClr val="00AF66"/>
          </a:solidFill>
          <a:ln>
            <a:solidFill>
              <a:srgbClr val="00A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Construction worker">
            <a:extLst>
              <a:ext uri="{FF2B5EF4-FFF2-40B4-BE49-F238E27FC236}">
                <a16:creationId xmlns:a16="http://schemas.microsoft.com/office/drawing/2014/main" id="{27E5EB5E-ED91-1D29-B7BB-637C3B1C0A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45166" y="2949621"/>
            <a:ext cx="1156286" cy="1156286"/>
          </a:xfrm>
          <a:prstGeom prst="rect">
            <a:avLst/>
          </a:prstGeom>
        </p:spPr>
      </p:pic>
      <p:sp>
        <p:nvSpPr>
          <p:cNvPr id="15" name="Content Placeholder 2">
            <a:extLst>
              <a:ext uri="{FF2B5EF4-FFF2-40B4-BE49-F238E27FC236}">
                <a16:creationId xmlns:a16="http://schemas.microsoft.com/office/drawing/2014/main" id="{22692565-F2C3-5319-E999-BC617C12F125}"/>
              </a:ext>
            </a:extLst>
          </p:cNvPr>
          <p:cNvSpPr txBox="1">
            <a:spLocks/>
          </p:cNvSpPr>
          <p:nvPr/>
        </p:nvSpPr>
        <p:spPr>
          <a:xfrm>
            <a:off x="10268129" y="3128275"/>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Earn and Save</a:t>
            </a:r>
          </a:p>
        </p:txBody>
      </p:sp>
      <p:sp>
        <p:nvSpPr>
          <p:cNvPr id="16" name="Arrow: Pentagon 15">
            <a:extLst>
              <a:ext uri="{FF2B5EF4-FFF2-40B4-BE49-F238E27FC236}">
                <a16:creationId xmlns:a16="http://schemas.microsoft.com/office/drawing/2014/main" id="{4325A14B-BCA4-0873-A7A9-F20EACC00036}"/>
              </a:ext>
              <a:ext uri="{C183D7F6-B498-43B3-948B-1728B52AA6E4}">
                <adec:decorative xmlns:adec="http://schemas.microsoft.com/office/drawing/2017/decorative" val="1"/>
              </a:ext>
            </a:extLst>
          </p:cNvPr>
          <p:cNvSpPr/>
          <p:nvPr/>
        </p:nvSpPr>
        <p:spPr>
          <a:xfrm rot="5400000">
            <a:off x="7989824" y="1842587"/>
            <a:ext cx="531628" cy="1236035"/>
          </a:xfrm>
          <a:prstGeom prst="homePlate">
            <a:avLst/>
          </a:prstGeom>
          <a:solidFill>
            <a:srgbClr val="FFC845"/>
          </a:solidFill>
          <a:ln>
            <a:solidFill>
              <a:srgbClr val="FFC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Laptop">
            <a:extLst>
              <a:ext uri="{FF2B5EF4-FFF2-40B4-BE49-F238E27FC236}">
                <a16:creationId xmlns:a16="http://schemas.microsoft.com/office/drawing/2014/main" id="{95160968-6D66-C40C-6C54-6B205C287F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86152" y="1761207"/>
            <a:ext cx="1339822" cy="1339822"/>
          </a:xfrm>
          <a:prstGeom prst="rect">
            <a:avLst/>
          </a:prstGeom>
        </p:spPr>
      </p:pic>
      <p:sp>
        <p:nvSpPr>
          <p:cNvPr id="18" name="Content Placeholder 2">
            <a:extLst>
              <a:ext uri="{FF2B5EF4-FFF2-40B4-BE49-F238E27FC236}">
                <a16:creationId xmlns:a16="http://schemas.microsoft.com/office/drawing/2014/main" id="{9FBDAEDF-E185-BDF5-2F51-C209D4F252AB}"/>
              </a:ext>
            </a:extLst>
          </p:cNvPr>
          <p:cNvSpPr txBox="1">
            <a:spLocks/>
          </p:cNvSpPr>
          <p:nvPr/>
        </p:nvSpPr>
        <p:spPr>
          <a:xfrm>
            <a:off x="7600049" y="1456067"/>
            <a:ext cx="1311178"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File the FAFSA</a:t>
            </a:r>
          </a:p>
        </p:txBody>
      </p:sp>
      <p:sp>
        <p:nvSpPr>
          <p:cNvPr id="19" name="Arrow: Pentagon 18">
            <a:extLst>
              <a:ext uri="{FF2B5EF4-FFF2-40B4-BE49-F238E27FC236}">
                <a16:creationId xmlns:a16="http://schemas.microsoft.com/office/drawing/2014/main" id="{AA6D7515-377F-A68A-84A2-2E57E90AB6B6}"/>
              </a:ext>
              <a:ext uri="{C183D7F6-B498-43B3-948B-1728B52AA6E4}">
                <adec:decorative xmlns:adec="http://schemas.microsoft.com/office/drawing/2017/decorative" val="1"/>
              </a:ext>
            </a:extLst>
          </p:cNvPr>
          <p:cNvSpPr/>
          <p:nvPr/>
        </p:nvSpPr>
        <p:spPr>
          <a:xfrm rot="1080000">
            <a:off x="6420113" y="2983049"/>
            <a:ext cx="531628" cy="1236035"/>
          </a:xfrm>
          <a:prstGeom prst="homePlate">
            <a:avLst/>
          </a:prstGeom>
          <a:solidFill>
            <a:srgbClr val="00AFD7"/>
          </a:solidFill>
          <a:ln>
            <a:solidFill>
              <a:srgbClr val="00A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Document">
            <a:extLst>
              <a:ext uri="{FF2B5EF4-FFF2-40B4-BE49-F238E27FC236}">
                <a16:creationId xmlns:a16="http://schemas.microsoft.com/office/drawing/2014/main" id="{3C2D67FE-286C-DD1A-2756-FE62EE59ADE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67359" y="3018331"/>
            <a:ext cx="1165469" cy="1165469"/>
          </a:xfrm>
          <a:prstGeom prst="rect">
            <a:avLst/>
          </a:prstGeom>
        </p:spPr>
      </p:pic>
      <p:sp>
        <p:nvSpPr>
          <p:cNvPr id="21" name="Content Placeholder 2">
            <a:extLst>
              <a:ext uri="{FF2B5EF4-FFF2-40B4-BE49-F238E27FC236}">
                <a16:creationId xmlns:a16="http://schemas.microsoft.com/office/drawing/2014/main" id="{91F2DA32-589B-F91F-59BA-FDF4388D8C6D}"/>
              </a:ext>
            </a:extLst>
          </p:cNvPr>
          <p:cNvSpPr txBox="1">
            <a:spLocks/>
          </p:cNvSpPr>
          <p:nvPr/>
        </p:nvSpPr>
        <p:spPr>
          <a:xfrm>
            <a:off x="4810052" y="3284746"/>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Apply for Scholarships</a:t>
            </a:r>
          </a:p>
        </p:txBody>
      </p:sp>
      <p:sp>
        <p:nvSpPr>
          <p:cNvPr id="22" name="Rectangle 21">
            <a:extLst>
              <a:ext uri="{FF2B5EF4-FFF2-40B4-BE49-F238E27FC236}">
                <a16:creationId xmlns:a16="http://schemas.microsoft.com/office/drawing/2014/main" id="{E1BC8EA2-845D-C055-16D5-BA33AA1A7243}"/>
              </a:ext>
              <a:ext uri="{C183D7F6-B498-43B3-948B-1728B52AA6E4}">
                <adec:decorative xmlns:adec="http://schemas.microsoft.com/office/drawing/2017/decorative" val="1"/>
              </a:ext>
            </a:extLst>
          </p:cNvPr>
          <p:cNvSpPr/>
          <p:nvPr/>
        </p:nvSpPr>
        <p:spPr>
          <a:xfrm>
            <a:off x="7190703" y="4546611"/>
            <a:ext cx="2248739" cy="58658"/>
          </a:xfrm>
          <a:prstGeom prst="rect">
            <a:avLst/>
          </a:prstGeom>
          <a:solidFill>
            <a:srgbClr val="304E93"/>
          </a:solidFill>
          <a:ln>
            <a:solidFill>
              <a:srgbClr val="304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6450B5C4-A616-3EA7-3B67-5F6177C4B79E}"/>
              </a:ext>
            </a:extLst>
          </p:cNvPr>
          <p:cNvSpPr txBox="1">
            <a:spLocks/>
          </p:cNvSpPr>
          <p:nvPr/>
        </p:nvSpPr>
        <p:spPr>
          <a:xfrm>
            <a:off x="6757616" y="3522498"/>
            <a:ext cx="3111795"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t>Paying for College Student Bundle</a:t>
            </a:r>
          </a:p>
        </p:txBody>
      </p:sp>
      <p:pic>
        <p:nvPicPr>
          <p:cNvPr id="25" name="Content Placeholder 16" descr="Confused person">
            <a:extLst>
              <a:ext uri="{FF2B5EF4-FFF2-40B4-BE49-F238E27FC236}">
                <a16:creationId xmlns:a16="http://schemas.microsoft.com/office/drawing/2014/main" id="{BA9FE193-73B7-822E-787C-EE24D37B7AF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3224" y="2404660"/>
            <a:ext cx="3569087" cy="3569087"/>
          </a:xfrm>
          <a:prstGeom prst="rect">
            <a:avLst/>
          </a:prstGeom>
        </p:spPr>
      </p:pic>
    </p:spTree>
    <p:extLst>
      <p:ext uri="{BB962C8B-B14F-4D97-AF65-F5344CB8AC3E}">
        <p14:creationId xmlns:p14="http://schemas.microsoft.com/office/powerpoint/2010/main" val="258926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C043-7F99-63FE-5C35-1B366075892C}"/>
              </a:ext>
            </a:extLst>
          </p:cNvPr>
          <p:cNvSpPr>
            <a:spLocks noGrp="1"/>
          </p:cNvSpPr>
          <p:nvPr>
            <p:ph type="title"/>
          </p:nvPr>
        </p:nvSpPr>
        <p:spPr>
          <a:xfrm>
            <a:off x="839788" y="457200"/>
            <a:ext cx="4771303" cy="1600200"/>
          </a:xfrm>
        </p:spPr>
        <p:txBody>
          <a:bodyPr anchor="ctr">
            <a:normAutofit/>
          </a:bodyPr>
          <a:lstStyle/>
          <a:p>
            <a:r>
              <a:rPr lang="en-US" sz="4400" dirty="0"/>
              <a:t>What is the FAFSA?</a:t>
            </a:r>
          </a:p>
        </p:txBody>
      </p:sp>
      <p:sp>
        <p:nvSpPr>
          <p:cNvPr id="5" name="Text Placeholder 4">
            <a:extLst>
              <a:ext uri="{FF2B5EF4-FFF2-40B4-BE49-F238E27FC236}">
                <a16:creationId xmlns:a16="http://schemas.microsoft.com/office/drawing/2014/main" id="{4B6ECAD2-5200-0315-C488-3E19F799D817}"/>
              </a:ext>
            </a:extLst>
          </p:cNvPr>
          <p:cNvSpPr>
            <a:spLocks noGrp="1"/>
          </p:cNvSpPr>
          <p:nvPr>
            <p:ph type="body" sz="half" idx="2"/>
          </p:nvPr>
        </p:nvSpPr>
        <p:spPr>
          <a:xfrm>
            <a:off x="839788" y="2057400"/>
            <a:ext cx="5256212" cy="4343400"/>
          </a:xfrm>
        </p:spPr>
        <p:txBody>
          <a:bodyPr vert="horz" lIns="91440" tIns="45720" rIns="91440" bIns="45720" rtlCol="0" anchor="t">
            <a:normAutofit/>
          </a:bodyPr>
          <a:lstStyle/>
          <a:p>
            <a:pPr marL="285750" indent="-285750">
              <a:buFont typeface="Arial" panose="020B0604020202020204" pitchFamily="34" charset="0"/>
              <a:buChar char="•"/>
            </a:pPr>
            <a:r>
              <a:rPr lang="en-US" sz="2800" dirty="0"/>
              <a:t>It stands for </a:t>
            </a:r>
            <a:r>
              <a:rPr lang="en-US" sz="2800" b="1" dirty="0"/>
              <a:t>Free</a:t>
            </a:r>
            <a:r>
              <a:rPr lang="en-US" sz="2800" dirty="0"/>
              <a:t> Application for Federal Student Aid</a:t>
            </a:r>
          </a:p>
          <a:p>
            <a:pPr marL="285750" indent="-285750">
              <a:buFont typeface="Arial" panose="020B0604020202020204" pitchFamily="34" charset="0"/>
              <a:buChar char="•"/>
            </a:pPr>
            <a:r>
              <a:rPr lang="en-US" sz="2800" dirty="0"/>
              <a:t>FAFSA is the </a:t>
            </a:r>
            <a:r>
              <a:rPr lang="en-US" sz="2800" b="1" dirty="0"/>
              <a:t>gateway</a:t>
            </a:r>
            <a:r>
              <a:rPr lang="en-US" sz="2800" dirty="0"/>
              <a:t> to financial aid and many scholarship opportunities</a:t>
            </a:r>
          </a:p>
          <a:p>
            <a:pPr marL="285750" indent="-285750">
              <a:buFont typeface="Arial" panose="020B0604020202020204" pitchFamily="34" charset="0"/>
              <a:buChar char="•"/>
            </a:pPr>
            <a:r>
              <a:rPr lang="en-US" sz="2800" dirty="0"/>
              <a:t>High school students should start to apply </a:t>
            </a:r>
            <a:r>
              <a:rPr lang="en-US" sz="2800" b="1" dirty="0"/>
              <a:t>October 1</a:t>
            </a:r>
            <a:r>
              <a:rPr lang="en-US" sz="2800" b="1" baseline="30000" dirty="0"/>
              <a:t>st</a:t>
            </a:r>
            <a:r>
              <a:rPr lang="en-US" sz="2800" b="1" dirty="0"/>
              <a:t> </a:t>
            </a:r>
            <a:r>
              <a:rPr lang="en-US" sz="2800" dirty="0"/>
              <a:t>of their senior year </a:t>
            </a:r>
            <a:r>
              <a:rPr lang="en-US" sz="2800" b="1" dirty="0"/>
              <a:t>AND</a:t>
            </a:r>
            <a:r>
              <a:rPr lang="en-US" sz="2800" dirty="0"/>
              <a:t> every year of college</a:t>
            </a:r>
          </a:p>
          <a:p>
            <a:pPr marL="285750" indent="-285750">
              <a:buFont typeface="Arial" panose="020B0604020202020204" pitchFamily="34" charset="0"/>
              <a:buChar char="•"/>
            </a:pPr>
            <a:r>
              <a:rPr lang="en-US" sz="2800" dirty="0"/>
              <a:t>Go to </a:t>
            </a:r>
            <a:r>
              <a:rPr lang="en-US" sz="2800" b="1" dirty="0"/>
              <a:t>studentaid.gov </a:t>
            </a:r>
            <a:r>
              <a:rPr lang="en-US" sz="2800" dirty="0"/>
              <a:t>to apply!</a:t>
            </a:r>
            <a:endParaRPr lang="en-US" sz="1400" dirty="0"/>
          </a:p>
        </p:txBody>
      </p:sp>
      <p:pic>
        <p:nvPicPr>
          <p:cNvPr id="7" name="Picture 6" descr="A father and daughter looking at a computer">
            <a:extLst>
              <a:ext uri="{FF2B5EF4-FFF2-40B4-BE49-F238E27FC236}">
                <a16:creationId xmlns:a16="http://schemas.microsoft.com/office/drawing/2014/main" id="{C395A778-2E82-0737-6322-0E5335555E45}"/>
              </a:ext>
            </a:extLst>
          </p:cNvPr>
          <p:cNvPicPr>
            <a:picLocks noChangeAspect="1"/>
          </p:cNvPicPr>
          <p:nvPr/>
        </p:nvPicPr>
        <p:blipFill>
          <a:blip r:embed="rId2"/>
          <a:stretch>
            <a:fillRect/>
          </a:stretch>
        </p:blipFill>
        <p:spPr>
          <a:xfrm>
            <a:off x="6403342" y="1563832"/>
            <a:ext cx="5581688" cy="3730336"/>
          </a:xfrm>
          <a:prstGeom prst="rect">
            <a:avLst/>
          </a:prstGeom>
          <a:effectLst>
            <a:innerShdw blurRad="114300">
              <a:prstClr val="black">
                <a:alpha val="50000"/>
              </a:prstClr>
            </a:innerShdw>
          </a:effectLst>
        </p:spPr>
      </p:pic>
    </p:spTree>
    <p:extLst>
      <p:ext uri="{BB962C8B-B14F-4D97-AF65-F5344CB8AC3E}">
        <p14:creationId xmlns:p14="http://schemas.microsoft.com/office/powerpoint/2010/main" val="6023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7937-5356-1D0A-ADBF-EE058F24F523}"/>
              </a:ext>
            </a:extLst>
          </p:cNvPr>
          <p:cNvSpPr txBox="1">
            <a:spLocks/>
          </p:cNvSpPr>
          <p:nvPr/>
        </p:nvSpPr>
        <p:spPr>
          <a:xfrm>
            <a:off x="835891" y="0"/>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FFC845"/>
                </a:solidFill>
                <a:latin typeface="+mn-lt"/>
              </a:rPr>
              <a:t>Why Complete the FAFSA?</a:t>
            </a:r>
          </a:p>
        </p:txBody>
      </p:sp>
      <p:graphicFrame>
        <p:nvGraphicFramePr>
          <p:cNvPr id="3" name="Diagram 2" descr="An image of a circle surrounding the words &quot;FAFSA Required&quot;, there are four boxes connected to the circle one on top, bottom, and on both sides. The top box says &quot;Federal Aid - Grants, Work-Study, Student Loans&quot;. On the left box it says &quot;State Aid and Scholarships&quot;. On the right side it says &quot;Institutional Aid and Scholarships - Technical colleges, Community colleges, Universities&quot;. Finally in the bottom box it says &quot;Some Private Scholarships&quot;">
            <a:extLst>
              <a:ext uri="{FF2B5EF4-FFF2-40B4-BE49-F238E27FC236}">
                <a16:creationId xmlns:a16="http://schemas.microsoft.com/office/drawing/2014/main" id="{FE89CBA8-1610-D7F0-4032-16A1D991E6E7}"/>
              </a:ext>
            </a:extLst>
          </p:cNvPr>
          <p:cNvGraphicFramePr/>
          <p:nvPr>
            <p:extLst>
              <p:ext uri="{D42A27DB-BD31-4B8C-83A1-F6EECF244321}">
                <p14:modId xmlns:p14="http://schemas.microsoft.com/office/powerpoint/2010/main" val="1948381147"/>
              </p:ext>
            </p:extLst>
          </p:nvPr>
        </p:nvGraphicFramePr>
        <p:xfrm>
          <a:off x="2029691" y="12176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92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E155-3158-9561-045E-18F311F3A87B}"/>
              </a:ext>
            </a:extLst>
          </p:cNvPr>
          <p:cNvSpPr>
            <a:spLocks noGrp="1"/>
          </p:cNvSpPr>
          <p:nvPr>
            <p:ph type="title"/>
          </p:nvPr>
        </p:nvSpPr>
        <p:spPr/>
        <p:txBody>
          <a:bodyPr/>
          <a:lstStyle/>
          <a:p>
            <a:r>
              <a:rPr lang="en-US" dirty="0"/>
              <a:t>What will the FAFSA ask?</a:t>
            </a:r>
          </a:p>
        </p:txBody>
      </p:sp>
      <p:sp>
        <p:nvSpPr>
          <p:cNvPr id="3" name="Content Placeholder 2">
            <a:extLst>
              <a:ext uri="{FF2B5EF4-FFF2-40B4-BE49-F238E27FC236}">
                <a16:creationId xmlns:a16="http://schemas.microsoft.com/office/drawing/2014/main" id="{132A5323-9D87-1C17-0985-3452860FA354}"/>
              </a:ext>
            </a:extLst>
          </p:cNvPr>
          <p:cNvSpPr>
            <a:spLocks noGrp="1"/>
          </p:cNvSpPr>
          <p:nvPr>
            <p:ph idx="1"/>
          </p:nvPr>
        </p:nvSpPr>
        <p:spPr/>
        <p:txBody>
          <a:bodyPr/>
          <a:lstStyle/>
          <a:p>
            <a:pPr marL="0" indent="0">
              <a:buNone/>
            </a:pPr>
            <a:r>
              <a:rPr lang="en-US" dirty="0"/>
              <a:t>The FAFSA attempts to calculate a family’s ability to pay for college. It will ask for:</a:t>
            </a:r>
          </a:p>
          <a:p>
            <a:pPr marL="0" indent="0">
              <a:buNone/>
            </a:pPr>
            <a:endParaRPr lang="en-US" sz="2400" dirty="0"/>
          </a:p>
          <a:p>
            <a:pPr marL="0" indent="0">
              <a:buNone/>
            </a:pPr>
            <a:r>
              <a:rPr lang="en-US" dirty="0"/>
              <a:t>	</a:t>
            </a:r>
            <a:r>
              <a:rPr lang="en-US" sz="2400" dirty="0"/>
              <a:t>Demographic information like age and family size</a:t>
            </a:r>
          </a:p>
          <a:p>
            <a:pPr marL="0" indent="0">
              <a:buNone/>
            </a:pPr>
            <a:endParaRPr lang="en-US" sz="2400" dirty="0"/>
          </a:p>
          <a:p>
            <a:pPr marL="0" indent="0">
              <a:buNone/>
            </a:pPr>
            <a:r>
              <a:rPr lang="en-US" sz="2400" dirty="0"/>
              <a:t>	High school information and college interest</a:t>
            </a:r>
          </a:p>
          <a:p>
            <a:pPr marL="0" indent="0">
              <a:buNone/>
            </a:pPr>
            <a:endParaRPr lang="en-US" sz="2400" dirty="0"/>
          </a:p>
          <a:p>
            <a:pPr marL="0" indent="0">
              <a:buNone/>
            </a:pPr>
            <a:r>
              <a:rPr lang="en-US" sz="2400" dirty="0"/>
              <a:t>	Tax information, income, and assets for the student and parent(s)</a:t>
            </a:r>
          </a:p>
        </p:txBody>
      </p:sp>
      <p:pic>
        <p:nvPicPr>
          <p:cNvPr id="5" name="Graphic 4" descr="Calculator with solid fill">
            <a:extLst>
              <a:ext uri="{FF2B5EF4-FFF2-40B4-BE49-F238E27FC236}">
                <a16:creationId xmlns:a16="http://schemas.microsoft.com/office/drawing/2014/main" id="{110F080D-E384-4F62-4004-9A9BA598B5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4807507"/>
            <a:ext cx="914400" cy="914400"/>
          </a:xfrm>
          <a:prstGeom prst="rect">
            <a:avLst/>
          </a:prstGeom>
        </p:spPr>
      </p:pic>
      <p:pic>
        <p:nvPicPr>
          <p:cNvPr id="7" name="Graphic 6" descr="Schoolhouse with solid fill">
            <a:extLst>
              <a:ext uri="{FF2B5EF4-FFF2-40B4-BE49-F238E27FC236}">
                <a16:creationId xmlns:a16="http://schemas.microsoft.com/office/drawing/2014/main" id="{36CE3672-E615-896D-7C7E-271B65225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3798994"/>
            <a:ext cx="914400" cy="914400"/>
          </a:xfrm>
          <a:prstGeom prst="rect">
            <a:avLst/>
          </a:prstGeom>
        </p:spPr>
      </p:pic>
      <p:pic>
        <p:nvPicPr>
          <p:cNvPr id="9" name="Graphic 8" descr="Employee badge with solid fill">
            <a:extLst>
              <a:ext uri="{FF2B5EF4-FFF2-40B4-BE49-F238E27FC236}">
                <a16:creationId xmlns:a16="http://schemas.microsoft.com/office/drawing/2014/main" id="{7A7C42FD-4127-5C3C-2655-7DC54A99B0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200" y="2953877"/>
            <a:ext cx="914400" cy="914400"/>
          </a:xfrm>
          <a:prstGeom prst="rect">
            <a:avLst/>
          </a:prstGeom>
        </p:spPr>
      </p:pic>
    </p:spTree>
    <p:extLst>
      <p:ext uri="{BB962C8B-B14F-4D97-AF65-F5344CB8AC3E}">
        <p14:creationId xmlns:p14="http://schemas.microsoft.com/office/powerpoint/2010/main" val="142570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erson carrying books and a book&#10;&#10;Description automatically generated">
            <a:extLst>
              <a:ext uri="{FF2B5EF4-FFF2-40B4-BE49-F238E27FC236}">
                <a16:creationId xmlns:a16="http://schemas.microsoft.com/office/drawing/2014/main" id="{A7678A17-CFD8-FDCA-E0A3-68E0F262007F}"/>
              </a:ext>
            </a:extLst>
          </p:cNvPr>
          <p:cNvPicPr>
            <a:picLocks noChangeAspect="1"/>
          </p:cNvPicPr>
          <p:nvPr/>
        </p:nvPicPr>
        <p:blipFill>
          <a:blip r:embed="rId3"/>
          <a:stretch>
            <a:fillRect/>
          </a:stretch>
        </p:blipFill>
        <p:spPr>
          <a:xfrm>
            <a:off x="7813847" y="2014762"/>
            <a:ext cx="1898247" cy="1563774"/>
          </a:xfrm>
          <a:prstGeom prst="rect">
            <a:avLst/>
          </a:prstGeom>
        </p:spPr>
      </p:pic>
      <p:pic>
        <p:nvPicPr>
          <p:cNvPr id="35" name="Picture 34" descr="A person with backpack holding books&#10;&#10;Description automatically generated">
            <a:extLst>
              <a:ext uri="{FF2B5EF4-FFF2-40B4-BE49-F238E27FC236}">
                <a16:creationId xmlns:a16="http://schemas.microsoft.com/office/drawing/2014/main" id="{425220A4-411A-3266-C851-37218394D103}"/>
              </a:ext>
            </a:extLst>
          </p:cNvPr>
          <p:cNvPicPr>
            <a:picLocks noChangeAspect="1"/>
          </p:cNvPicPr>
          <p:nvPr/>
        </p:nvPicPr>
        <p:blipFill>
          <a:blip r:embed="rId4"/>
          <a:stretch>
            <a:fillRect/>
          </a:stretch>
        </p:blipFill>
        <p:spPr>
          <a:xfrm>
            <a:off x="5882102" y="4114800"/>
            <a:ext cx="1242507" cy="1489354"/>
          </a:xfrm>
          <a:prstGeom prst="rect">
            <a:avLst/>
          </a:prstGeom>
        </p:spPr>
      </p:pic>
      <p:pic>
        <p:nvPicPr>
          <p:cNvPr id="29" name="Picture 28" descr="A person wearing glasses and a red and black plaid shirt&#10;&#10;Description automatically generated">
            <a:extLst>
              <a:ext uri="{FF2B5EF4-FFF2-40B4-BE49-F238E27FC236}">
                <a16:creationId xmlns:a16="http://schemas.microsoft.com/office/drawing/2014/main" id="{73D2F319-78E1-D0F2-0B52-970771BD2E46}"/>
              </a:ext>
            </a:extLst>
          </p:cNvPr>
          <p:cNvPicPr>
            <a:picLocks noChangeAspect="1"/>
          </p:cNvPicPr>
          <p:nvPr/>
        </p:nvPicPr>
        <p:blipFill>
          <a:blip r:embed="rId5"/>
          <a:stretch>
            <a:fillRect/>
          </a:stretch>
        </p:blipFill>
        <p:spPr>
          <a:xfrm>
            <a:off x="2099174" y="4087158"/>
            <a:ext cx="1102496" cy="1468182"/>
          </a:xfrm>
          <a:prstGeom prst="rect">
            <a:avLst/>
          </a:prstGeom>
        </p:spPr>
      </p:pic>
      <p:pic>
        <p:nvPicPr>
          <p:cNvPr id="31" name="Picture 30" descr="A person with glasses and a backpack holding a red folder&#10;&#10;Description automatically generated">
            <a:extLst>
              <a:ext uri="{FF2B5EF4-FFF2-40B4-BE49-F238E27FC236}">
                <a16:creationId xmlns:a16="http://schemas.microsoft.com/office/drawing/2014/main" id="{EC528019-2F8B-50ED-9188-B3AA67AD076F}"/>
              </a:ext>
            </a:extLst>
          </p:cNvPr>
          <p:cNvPicPr>
            <a:picLocks noChangeAspect="1"/>
          </p:cNvPicPr>
          <p:nvPr/>
        </p:nvPicPr>
        <p:blipFill>
          <a:blip r:embed="rId6"/>
          <a:stretch>
            <a:fillRect/>
          </a:stretch>
        </p:blipFill>
        <p:spPr>
          <a:xfrm>
            <a:off x="4863320" y="2055438"/>
            <a:ext cx="1128512" cy="1500977"/>
          </a:xfrm>
          <a:prstGeom prst="rect">
            <a:avLst/>
          </a:prstGeom>
        </p:spPr>
      </p:pic>
      <p:pic>
        <p:nvPicPr>
          <p:cNvPr id="33" name="Picture 32" descr="A person with a backpack and a basket of clothes&#10;&#10;Description automatically generated">
            <a:extLst>
              <a:ext uri="{FF2B5EF4-FFF2-40B4-BE49-F238E27FC236}">
                <a16:creationId xmlns:a16="http://schemas.microsoft.com/office/drawing/2014/main" id="{5FE3399D-DA08-DF97-81D9-24AC8E767423}"/>
              </a:ext>
            </a:extLst>
          </p:cNvPr>
          <p:cNvPicPr>
            <a:picLocks noChangeAspect="1"/>
          </p:cNvPicPr>
          <p:nvPr/>
        </p:nvPicPr>
        <p:blipFill>
          <a:blip r:embed="rId7"/>
          <a:stretch>
            <a:fillRect/>
          </a:stretch>
        </p:blipFill>
        <p:spPr>
          <a:xfrm>
            <a:off x="9091186" y="4126231"/>
            <a:ext cx="1808882" cy="1429109"/>
          </a:xfrm>
          <a:prstGeom prst="rect">
            <a:avLst/>
          </a:prstGeom>
        </p:spPr>
      </p:pic>
      <p:pic>
        <p:nvPicPr>
          <p:cNvPr id="27" name="Picture 26" descr="A student with long hair wearing a yellow shirt">
            <a:extLst>
              <a:ext uri="{FF2B5EF4-FFF2-40B4-BE49-F238E27FC236}">
                <a16:creationId xmlns:a16="http://schemas.microsoft.com/office/drawing/2014/main" id="{97AD50E6-DE76-3891-3D37-A1BF05D97F04}"/>
              </a:ext>
            </a:extLst>
          </p:cNvPr>
          <p:cNvPicPr>
            <a:picLocks noChangeAspect="1"/>
          </p:cNvPicPr>
          <p:nvPr/>
        </p:nvPicPr>
        <p:blipFill>
          <a:blip r:embed="rId8"/>
          <a:stretch>
            <a:fillRect/>
          </a:stretch>
        </p:blipFill>
        <p:spPr>
          <a:xfrm>
            <a:off x="1293282" y="2138913"/>
            <a:ext cx="1050711" cy="1517073"/>
          </a:xfrm>
          <a:prstGeom prst="rect">
            <a:avLst/>
          </a:prstGeom>
        </p:spPr>
      </p:pic>
      <p:sp>
        <p:nvSpPr>
          <p:cNvPr id="2" name="Title 1">
            <a:extLst>
              <a:ext uri="{FF2B5EF4-FFF2-40B4-BE49-F238E27FC236}">
                <a16:creationId xmlns:a16="http://schemas.microsoft.com/office/drawing/2014/main" id="{9D10F55F-8341-3703-92F0-9D6C9ACED886}"/>
              </a:ext>
            </a:extLst>
          </p:cNvPr>
          <p:cNvSpPr>
            <a:spLocks noGrp="1"/>
          </p:cNvSpPr>
          <p:nvPr>
            <p:ph type="title"/>
          </p:nvPr>
        </p:nvSpPr>
        <p:spPr>
          <a:xfrm>
            <a:off x="3080905" y="0"/>
            <a:ext cx="6030191" cy="1325563"/>
          </a:xfrm>
        </p:spPr>
        <p:txBody>
          <a:bodyPr>
            <a:normAutofit/>
          </a:bodyPr>
          <a:lstStyle/>
          <a:p>
            <a:pPr algn="ctr"/>
            <a:r>
              <a:rPr lang="en-US" sz="7200" dirty="0"/>
              <a:t>FAFSA Timeline</a:t>
            </a:r>
          </a:p>
        </p:txBody>
      </p:sp>
      <p:cxnSp>
        <p:nvCxnSpPr>
          <p:cNvPr id="5" name="Straight Connector 4">
            <a:extLst>
              <a:ext uri="{FF2B5EF4-FFF2-40B4-BE49-F238E27FC236}">
                <a16:creationId xmlns:a16="http://schemas.microsoft.com/office/drawing/2014/main" id="{7E5D3548-E67F-E851-E6B7-A0D91ECF4D14}"/>
              </a:ext>
            </a:extLst>
          </p:cNvPr>
          <p:cNvCxnSpPr>
            <a:cxnSpLocks/>
          </p:cNvCxnSpPr>
          <p:nvPr/>
        </p:nvCxnSpPr>
        <p:spPr>
          <a:xfrm>
            <a:off x="1203960" y="3845430"/>
            <a:ext cx="9784080" cy="0"/>
          </a:xfrm>
          <a:prstGeom prst="line">
            <a:avLst/>
          </a:prstGeom>
          <a:ln w="38100">
            <a:solidFill>
              <a:srgbClr val="FFC84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0E772E-4559-E2CB-88BA-B202C34B0DC4}"/>
              </a:ext>
            </a:extLst>
          </p:cNvPr>
          <p:cNvCxnSpPr>
            <a:cxnSpLocks/>
          </p:cNvCxnSpPr>
          <p:nvPr/>
        </p:nvCxnSpPr>
        <p:spPr>
          <a:xfrm>
            <a:off x="1818638" y="3708270"/>
            <a:ext cx="0" cy="15507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2DD8024-4358-ECBF-7333-3E0073F6C204}"/>
              </a:ext>
            </a:extLst>
          </p:cNvPr>
          <p:cNvSpPr txBox="1">
            <a:spLocks/>
          </p:cNvSpPr>
          <p:nvPr/>
        </p:nvSpPr>
        <p:spPr>
          <a:xfrm>
            <a:off x="398066" y="1375179"/>
            <a:ext cx="2841144" cy="7542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Create a studentaid.gov account and complete the FAFSA</a:t>
            </a:r>
          </a:p>
          <a:p>
            <a:pPr marL="0" indent="0" algn="ctr">
              <a:spcBef>
                <a:spcPts val="0"/>
              </a:spcBef>
              <a:buNone/>
            </a:pPr>
            <a:r>
              <a:rPr lang="en-US" sz="1400" dirty="0"/>
              <a:t>(Fall)</a:t>
            </a:r>
          </a:p>
        </p:txBody>
      </p:sp>
      <p:sp>
        <p:nvSpPr>
          <p:cNvPr id="14" name="Content Placeholder 2">
            <a:extLst>
              <a:ext uri="{FF2B5EF4-FFF2-40B4-BE49-F238E27FC236}">
                <a16:creationId xmlns:a16="http://schemas.microsoft.com/office/drawing/2014/main" id="{856CD402-E1BA-D76C-B384-37A0781BCD49}"/>
              </a:ext>
            </a:extLst>
          </p:cNvPr>
          <p:cNvSpPr txBox="1">
            <a:spLocks/>
          </p:cNvSpPr>
          <p:nvPr/>
        </p:nvSpPr>
        <p:spPr>
          <a:xfrm>
            <a:off x="1519544" y="5622581"/>
            <a:ext cx="2261755" cy="7910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Complete FAFSA verification</a:t>
            </a:r>
          </a:p>
          <a:p>
            <a:pPr marL="0" indent="0" algn="ctr">
              <a:spcBef>
                <a:spcPts val="0"/>
              </a:spcBef>
              <a:buNone/>
            </a:pPr>
            <a:r>
              <a:rPr lang="en-US" sz="1400" dirty="0"/>
              <a:t>(if selected, Winter/Spring)</a:t>
            </a:r>
          </a:p>
        </p:txBody>
      </p:sp>
      <p:sp>
        <p:nvSpPr>
          <p:cNvPr id="15" name="Content Placeholder 2">
            <a:extLst>
              <a:ext uri="{FF2B5EF4-FFF2-40B4-BE49-F238E27FC236}">
                <a16:creationId xmlns:a16="http://schemas.microsoft.com/office/drawing/2014/main" id="{135F90D9-B05E-724D-2C32-7AEAB34886CD}"/>
              </a:ext>
            </a:extLst>
          </p:cNvPr>
          <p:cNvSpPr txBox="1">
            <a:spLocks/>
          </p:cNvSpPr>
          <p:nvPr/>
        </p:nvSpPr>
        <p:spPr>
          <a:xfrm>
            <a:off x="3536759" y="1500259"/>
            <a:ext cx="3766660" cy="6269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Receive, complete, and return the offer letter </a:t>
            </a:r>
            <a:r>
              <a:rPr lang="en-US" sz="1400" dirty="0"/>
              <a:t>(Winter/Spring)</a:t>
            </a:r>
          </a:p>
        </p:txBody>
      </p:sp>
      <p:sp>
        <p:nvSpPr>
          <p:cNvPr id="16" name="Content Placeholder 2">
            <a:extLst>
              <a:ext uri="{FF2B5EF4-FFF2-40B4-BE49-F238E27FC236}">
                <a16:creationId xmlns:a16="http://schemas.microsoft.com/office/drawing/2014/main" id="{82BAB126-6C6E-E2D6-A015-42D6FA90A840}"/>
              </a:ext>
            </a:extLst>
          </p:cNvPr>
          <p:cNvSpPr txBox="1">
            <a:spLocks/>
          </p:cNvSpPr>
          <p:nvPr/>
        </p:nvSpPr>
        <p:spPr>
          <a:xfrm>
            <a:off x="4823546" y="5730300"/>
            <a:ext cx="3052100" cy="8115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For federal loans, complete Entrance Counseling &amp; sign the Master Promissory Note</a:t>
            </a:r>
          </a:p>
          <a:p>
            <a:pPr marL="0" indent="0" algn="ctr">
              <a:spcBef>
                <a:spcPts val="0"/>
              </a:spcBef>
              <a:buNone/>
            </a:pPr>
            <a:endParaRPr lang="en-US" sz="1400" dirty="0">
              <a:ea typeface="Calibri"/>
              <a:cs typeface="Calibri"/>
            </a:endParaRPr>
          </a:p>
        </p:txBody>
      </p:sp>
      <p:sp>
        <p:nvSpPr>
          <p:cNvPr id="17" name="Content Placeholder 2">
            <a:extLst>
              <a:ext uri="{FF2B5EF4-FFF2-40B4-BE49-F238E27FC236}">
                <a16:creationId xmlns:a16="http://schemas.microsoft.com/office/drawing/2014/main" id="{7B1460F0-6AB5-BB91-6641-1FD0F67EEAE0}"/>
              </a:ext>
            </a:extLst>
          </p:cNvPr>
          <p:cNvSpPr txBox="1">
            <a:spLocks/>
          </p:cNvSpPr>
          <p:nvPr/>
        </p:nvSpPr>
        <p:spPr>
          <a:xfrm>
            <a:off x="7731180" y="1319268"/>
            <a:ext cx="2504326" cy="7513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If eligible for Work-Study, apply for jobs on campus</a:t>
            </a:r>
          </a:p>
          <a:p>
            <a:pPr marL="0" indent="0" algn="ctr">
              <a:spcBef>
                <a:spcPts val="0"/>
              </a:spcBef>
              <a:buNone/>
            </a:pPr>
            <a:r>
              <a:rPr lang="en-US" sz="1400" dirty="0"/>
              <a:t>(Summer/Year-Round)</a:t>
            </a:r>
          </a:p>
        </p:txBody>
      </p:sp>
      <p:sp>
        <p:nvSpPr>
          <p:cNvPr id="18" name="Content Placeholder 2">
            <a:extLst>
              <a:ext uri="{FF2B5EF4-FFF2-40B4-BE49-F238E27FC236}">
                <a16:creationId xmlns:a16="http://schemas.microsoft.com/office/drawing/2014/main" id="{17A4EEFC-6BAD-EE5C-8EA2-EFFA1E7BF046}"/>
              </a:ext>
            </a:extLst>
          </p:cNvPr>
          <p:cNvSpPr txBox="1">
            <a:spLocks/>
          </p:cNvSpPr>
          <p:nvPr/>
        </p:nvSpPr>
        <p:spPr>
          <a:xfrm>
            <a:off x="8200456" y="5686223"/>
            <a:ext cx="3421244" cy="74684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t>Accepted aid is automatically disbursed to the college</a:t>
            </a:r>
          </a:p>
          <a:p>
            <a:pPr marL="0" indent="0" algn="ctr">
              <a:spcBef>
                <a:spcPts val="0"/>
              </a:spcBef>
              <a:buNone/>
            </a:pPr>
            <a:r>
              <a:rPr lang="en-US" sz="1400" dirty="0"/>
              <a:t>(At the beginning of each term or semester)</a:t>
            </a:r>
          </a:p>
        </p:txBody>
      </p:sp>
      <p:sp>
        <p:nvSpPr>
          <p:cNvPr id="19" name="Content Placeholder 2">
            <a:extLst>
              <a:ext uri="{FF2B5EF4-FFF2-40B4-BE49-F238E27FC236}">
                <a16:creationId xmlns:a16="http://schemas.microsoft.com/office/drawing/2014/main" id="{E204D8BC-9CCA-5C45-B416-F7F8107F7812}"/>
              </a:ext>
            </a:extLst>
          </p:cNvPr>
          <p:cNvSpPr txBox="1">
            <a:spLocks/>
          </p:cNvSpPr>
          <p:nvPr/>
        </p:nvSpPr>
        <p:spPr>
          <a:xfrm>
            <a:off x="64672" y="3459630"/>
            <a:ext cx="1051214" cy="8074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1</a:t>
            </a:r>
            <a:r>
              <a:rPr lang="en-US" sz="1600" b="1" baseline="30000" dirty="0"/>
              <a:t>st</a:t>
            </a:r>
            <a:r>
              <a:rPr lang="en-US" sz="1600" b="1" dirty="0"/>
              <a:t> DAY OF 12</a:t>
            </a:r>
            <a:r>
              <a:rPr lang="en-US" sz="1600" b="1" baseline="30000" dirty="0"/>
              <a:t>th</a:t>
            </a:r>
            <a:r>
              <a:rPr lang="en-US" sz="1600" b="1" dirty="0"/>
              <a:t> GRADE</a:t>
            </a:r>
          </a:p>
        </p:txBody>
      </p:sp>
      <p:sp>
        <p:nvSpPr>
          <p:cNvPr id="20" name="Content Placeholder 2">
            <a:extLst>
              <a:ext uri="{FF2B5EF4-FFF2-40B4-BE49-F238E27FC236}">
                <a16:creationId xmlns:a16="http://schemas.microsoft.com/office/drawing/2014/main" id="{69A77774-4388-E600-685B-228C15A0FBDD}"/>
              </a:ext>
            </a:extLst>
          </p:cNvPr>
          <p:cNvSpPr txBox="1">
            <a:spLocks/>
          </p:cNvSpPr>
          <p:nvPr/>
        </p:nvSpPr>
        <p:spPr>
          <a:xfrm>
            <a:off x="11070707" y="3513571"/>
            <a:ext cx="1051214" cy="6791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1</a:t>
            </a:r>
            <a:r>
              <a:rPr lang="en-US" sz="1600" b="1" baseline="30000" dirty="0"/>
              <a:t>st</a:t>
            </a:r>
            <a:r>
              <a:rPr lang="en-US" sz="1600" b="1" dirty="0"/>
              <a:t> DAY OF COLLEGE</a:t>
            </a:r>
          </a:p>
        </p:txBody>
      </p:sp>
      <p:cxnSp>
        <p:nvCxnSpPr>
          <p:cNvPr id="21" name="Straight Connector 20">
            <a:extLst>
              <a:ext uri="{FF2B5EF4-FFF2-40B4-BE49-F238E27FC236}">
                <a16:creationId xmlns:a16="http://schemas.microsoft.com/office/drawing/2014/main" id="{E197762B-FA84-0CCE-7B82-CD4DD96B114A}"/>
              </a:ext>
            </a:extLst>
          </p:cNvPr>
          <p:cNvCxnSpPr>
            <a:cxnSpLocks/>
          </p:cNvCxnSpPr>
          <p:nvPr/>
        </p:nvCxnSpPr>
        <p:spPr>
          <a:xfrm>
            <a:off x="2650422" y="3827145"/>
            <a:ext cx="0" cy="155445"/>
          </a:xfrm>
          <a:prstGeom prst="line">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89A27E-027D-B2E1-D91F-D8512E62EABB}"/>
              </a:ext>
            </a:extLst>
          </p:cNvPr>
          <p:cNvCxnSpPr>
            <a:cxnSpLocks/>
          </p:cNvCxnSpPr>
          <p:nvPr/>
        </p:nvCxnSpPr>
        <p:spPr>
          <a:xfrm>
            <a:off x="5427576" y="3713220"/>
            <a:ext cx="0" cy="15012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71692D-DAD4-1470-C139-4A8C57F6E9EE}"/>
              </a:ext>
            </a:extLst>
          </p:cNvPr>
          <p:cNvCxnSpPr>
            <a:cxnSpLocks/>
          </p:cNvCxnSpPr>
          <p:nvPr/>
        </p:nvCxnSpPr>
        <p:spPr>
          <a:xfrm>
            <a:off x="6349596" y="3827145"/>
            <a:ext cx="0" cy="160395"/>
          </a:xfrm>
          <a:prstGeom prst="line">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9FE224-0E87-7977-A548-886E9D540BE2}"/>
              </a:ext>
            </a:extLst>
          </p:cNvPr>
          <p:cNvCxnSpPr>
            <a:cxnSpLocks/>
          </p:cNvCxnSpPr>
          <p:nvPr/>
        </p:nvCxnSpPr>
        <p:spPr>
          <a:xfrm>
            <a:off x="8983343" y="3713220"/>
            <a:ext cx="0" cy="15012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31D0DE-35CD-3E84-0723-FD2ABD86826C}"/>
              </a:ext>
            </a:extLst>
          </p:cNvPr>
          <p:cNvCxnSpPr>
            <a:cxnSpLocks/>
          </p:cNvCxnSpPr>
          <p:nvPr/>
        </p:nvCxnSpPr>
        <p:spPr>
          <a:xfrm>
            <a:off x="9911078" y="3827145"/>
            <a:ext cx="0" cy="155445"/>
          </a:xfrm>
          <a:prstGeom prst="line">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67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udent with long hair wearing a yellow shirt">
            <a:extLst>
              <a:ext uri="{FF2B5EF4-FFF2-40B4-BE49-F238E27FC236}">
                <a16:creationId xmlns:a16="http://schemas.microsoft.com/office/drawing/2014/main" id="{A90D682C-C5C6-FCD7-7AAA-58E20875D048}"/>
              </a:ext>
            </a:extLst>
          </p:cNvPr>
          <p:cNvPicPr>
            <a:picLocks noChangeAspect="1"/>
          </p:cNvPicPr>
          <p:nvPr/>
        </p:nvPicPr>
        <p:blipFill rotWithShape="1">
          <a:blip r:embed="rId3"/>
          <a:srcRect r="5674" b="2273"/>
          <a:stretch/>
        </p:blipFill>
        <p:spPr>
          <a:xfrm>
            <a:off x="8218765" y="758536"/>
            <a:ext cx="3973235" cy="5943600"/>
          </a:xfrm>
          <a:prstGeom prst="rect">
            <a:avLst/>
          </a:prstGeom>
        </p:spPr>
      </p:pic>
      <p:sp>
        <p:nvSpPr>
          <p:cNvPr id="2" name="Title 1">
            <a:extLst>
              <a:ext uri="{FF2B5EF4-FFF2-40B4-BE49-F238E27FC236}">
                <a16:creationId xmlns:a16="http://schemas.microsoft.com/office/drawing/2014/main" id="{FC9E3B6F-F483-7744-74AA-EB606424DF66}"/>
              </a:ext>
            </a:extLst>
          </p:cNvPr>
          <p:cNvSpPr>
            <a:spLocks noGrp="1"/>
          </p:cNvSpPr>
          <p:nvPr>
            <p:ph type="title"/>
          </p:nvPr>
        </p:nvSpPr>
        <p:spPr/>
        <p:txBody>
          <a:bodyPr/>
          <a:lstStyle/>
          <a:p>
            <a:r>
              <a:rPr lang="en-US" dirty="0"/>
              <a:t>What is the Student Aid Index (SAI)?</a:t>
            </a:r>
          </a:p>
        </p:txBody>
      </p:sp>
      <p:sp>
        <p:nvSpPr>
          <p:cNvPr id="3" name="Content Placeholder 2">
            <a:extLst>
              <a:ext uri="{FF2B5EF4-FFF2-40B4-BE49-F238E27FC236}">
                <a16:creationId xmlns:a16="http://schemas.microsoft.com/office/drawing/2014/main" id="{065350E0-F2FC-AC76-FBA2-DF6C234E8C10}"/>
              </a:ext>
            </a:extLst>
          </p:cNvPr>
          <p:cNvSpPr>
            <a:spLocks noGrp="1"/>
          </p:cNvSpPr>
          <p:nvPr>
            <p:ph idx="1"/>
          </p:nvPr>
        </p:nvSpPr>
        <p:spPr>
          <a:xfrm>
            <a:off x="838200" y="1690688"/>
            <a:ext cx="7609609" cy="4815175"/>
          </a:xfrm>
        </p:spPr>
        <p:txBody>
          <a:bodyPr vert="horz" lIns="91440" tIns="45720" rIns="91440" bIns="45720" rtlCol="0" anchor="t">
            <a:noAutofit/>
          </a:bodyPr>
          <a:lstStyle/>
          <a:p>
            <a:pPr marL="0" indent="0">
              <a:buNone/>
            </a:pPr>
            <a:r>
              <a:rPr lang="en-US" sz="2600" b="1" dirty="0"/>
              <a:t>Completing the FAFSA generates your SAI</a:t>
            </a:r>
          </a:p>
          <a:p>
            <a:r>
              <a:rPr lang="en-US" sz="2600" dirty="0"/>
              <a:t>Colleges use the SAI to determine students' eligibility for financial aid</a:t>
            </a:r>
          </a:p>
          <a:p>
            <a:pPr marL="685800" lvl="2"/>
            <a:r>
              <a:rPr lang="en-US" sz="2400" dirty="0"/>
              <a:t>Need = Cost of Attendance (COA) – Student Aid Index (SAI) – Other Financial Assistance (OFA)</a:t>
            </a:r>
          </a:p>
          <a:p>
            <a:pPr lvl="1"/>
            <a:r>
              <a:rPr lang="en-US" dirty="0"/>
              <a:t>A lower SAI indicates higher financial need and provides access to need-based aid</a:t>
            </a:r>
          </a:p>
          <a:p>
            <a:pPr lvl="1"/>
            <a:r>
              <a:rPr lang="en-US" dirty="0"/>
              <a:t>Even with a higher SAI, there are some aid options available. Research alternative ways to pay for college.</a:t>
            </a:r>
          </a:p>
          <a:p>
            <a:r>
              <a:rPr lang="en-US" sz="2600" dirty="0"/>
              <a:t>Note: Most financial resources require FAFSA completion</a:t>
            </a:r>
          </a:p>
        </p:txBody>
      </p:sp>
    </p:spTree>
    <p:extLst>
      <p:ext uri="{BB962C8B-B14F-4D97-AF65-F5344CB8AC3E}">
        <p14:creationId xmlns:p14="http://schemas.microsoft.com/office/powerpoint/2010/main" val="185755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udent wearing glasses and a red and black plaid shirt">
            <a:extLst>
              <a:ext uri="{FF2B5EF4-FFF2-40B4-BE49-F238E27FC236}">
                <a16:creationId xmlns:a16="http://schemas.microsoft.com/office/drawing/2014/main" id="{747D5074-B77F-E725-2171-28ACD0389B14}"/>
              </a:ext>
            </a:extLst>
          </p:cNvPr>
          <p:cNvPicPr>
            <a:picLocks noChangeAspect="1"/>
          </p:cNvPicPr>
          <p:nvPr/>
        </p:nvPicPr>
        <p:blipFill>
          <a:blip r:embed="rId2"/>
          <a:stretch>
            <a:fillRect/>
          </a:stretch>
        </p:blipFill>
        <p:spPr>
          <a:xfrm>
            <a:off x="7812182" y="883226"/>
            <a:ext cx="4379817" cy="5832555"/>
          </a:xfrm>
          <a:prstGeom prst="rect">
            <a:avLst/>
          </a:prstGeom>
        </p:spPr>
      </p:pic>
      <p:sp>
        <p:nvSpPr>
          <p:cNvPr id="2" name="Title 1">
            <a:extLst>
              <a:ext uri="{FF2B5EF4-FFF2-40B4-BE49-F238E27FC236}">
                <a16:creationId xmlns:a16="http://schemas.microsoft.com/office/drawing/2014/main" id="{4676E03D-F535-0F2F-E964-33676AE71467}"/>
              </a:ext>
            </a:extLst>
          </p:cNvPr>
          <p:cNvSpPr>
            <a:spLocks noGrp="1"/>
          </p:cNvSpPr>
          <p:nvPr>
            <p:ph type="title"/>
          </p:nvPr>
        </p:nvSpPr>
        <p:spPr/>
        <p:txBody>
          <a:bodyPr/>
          <a:lstStyle/>
          <a:p>
            <a:r>
              <a:rPr lang="en-US" dirty="0"/>
              <a:t>What is FAFSA verification?</a:t>
            </a:r>
          </a:p>
        </p:txBody>
      </p:sp>
      <p:sp>
        <p:nvSpPr>
          <p:cNvPr id="3" name="Content Placeholder 2">
            <a:extLst>
              <a:ext uri="{FF2B5EF4-FFF2-40B4-BE49-F238E27FC236}">
                <a16:creationId xmlns:a16="http://schemas.microsoft.com/office/drawing/2014/main" id="{B2848C21-0DBB-180A-A61B-FCF0A4D9DDBC}"/>
              </a:ext>
            </a:extLst>
          </p:cNvPr>
          <p:cNvSpPr>
            <a:spLocks noGrp="1"/>
          </p:cNvSpPr>
          <p:nvPr>
            <p:ph idx="1"/>
          </p:nvPr>
        </p:nvSpPr>
        <p:spPr>
          <a:xfrm>
            <a:off x="838200" y="1825625"/>
            <a:ext cx="7121236" cy="4351338"/>
          </a:xfrm>
        </p:spPr>
        <p:txBody>
          <a:bodyPr vert="horz" lIns="91440" tIns="45720" rIns="91440" bIns="45720" rtlCol="0" anchor="t">
            <a:normAutofit/>
          </a:bodyPr>
          <a:lstStyle/>
          <a:p>
            <a:r>
              <a:rPr lang="en-US" sz="2400" dirty="0"/>
              <a:t>It is the process of confirming the information provided on the FAFSA</a:t>
            </a:r>
            <a:br>
              <a:rPr lang="en-US" sz="2400" dirty="0"/>
            </a:br>
            <a:endParaRPr lang="en-US" sz="2400" dirty="0"/>
          </a:p>
          <a:p>
            <a:r>
              <a:rPr lang="en-US" sz="2400" dirty="0"/>
              <a:t>Not everyone is selected for verification</a:t>
            </a:r>
          </a:p>
          <a:p>
            <a:endParaRPr lang="en-US" sz="2400" dirty="0"/>
          </a:p>
          <a:p>
            <a:r>
              <a:rPr lang="en-US" sz="2400" dirty="0"/>
              <a:t>In most cases, verification is processed by the college or university</a:t>
            </a:r>
            <a:br>
              <a:rPr lang="en-US" sz="2400" dirty="0"/>
            </a:br>
            <a:endParaRPr lang="en-US" sz="2400" dirty="0"/>
          </a:p>
          <a:p>
            <a:r>
              <a:rPr lang="en-US" sz="2400" dirty="0"/>
              <a:t>Verification does not imply that a student is in trouble</a:t>
            </a:r>
            <a:endParaRPr lang="en-US" sz="2400" dirty="0">
              <a:ea typeface="Calibri"/>
              <a:cs typeface="Calibri"/>
            </a:endParaRPr>
          </a:p>
        </p:txBody>
      </p:sp>
    </p:spTree>
    <p:extLst>
      <p:ext uri="{BB962C8B-B14F-4D97-AF65-F5344CB8AC3E}">
        <p14:creationId xmlns:p14="http://schemas.microsoft.com/office/powerpoint/2010/main" val="1129300754"/>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FFC84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39296</TotalTime>
  <Words>1733</Words>
  <Application>Microsoft Office PowerPoint</Application>
  <PresentationFormat>Widescreen</PresentationFormat>
  <Paragraphs>237</Paragraphs>
  <Slides>26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File the FAFSA</vt:lpstr>
      <vt:lpstr>What is college?</vt:lpstr>
      <vt:lpstr>Paying for College Student Bundle</vt:lpstr>
      <vt:lpstr>What is the FAFSA?</vt:lpstr>
      <vt:lpstr>PowerPoint Presentation</vt:lpstr>
      <vt:lpstr>What will the FAFSA ask?</vt:lpstr>
      <vt:lpstr>FAFSA Timeline</vt:lpstr>
      <vt:lpstr>What is the Student Aid Index (SAI)?</vt:lpstr>
      <vt:lpstr>What is FAFSA verification?</vt:lpstr>
      <vt:lpstr>What is a financial aid offer letter?</vt:lpstr>
      <vt:lpstr>Student loans</vt:lpstr>
      <vt:lpstr>What is required after I accept a student loan? </vt:lpstr>
      <vt:lpstr>What is Work-Study?</vt:lpstr>
      <vt:lpstr>FAFSA Timeline</vt:lpstr>
      <vt:lpstr>Who is Eligible to Submit a FAFSA?</vt:lpstr>
      <vt:lpstr>FAFSA citizenship terminology</vt:lpstr>
      <vt:lpstr>FAFSA eligibility for students with parents without SSNs</vt:lpstr>
      <vt:lpstr>FAFSA eligibility for students considered as an eligible non-citizen</vt:lpstr>
      <vt:lpstr>Scholarship resources for refugee and asylee students</vt:lpstr>
      <vt:lpstr>Funding alternatives for students who are neither U.S. citizens nor eligible non-citizens</vt:lpstr>
      <vt:lpstr>Scholarship resources for students who are neither U.S. citizens or eligible non-citizens</vt:lpstr>
      <vt:lpstr>Legislation    </vt:lpstr>
      <vt:lpstr>FAFSA eligibility for international students</vt:lpstr>
      <vt:lpstr>Institution International Student Services</vt:lpstr>
      <vt:lpstr>Paying for College Student Bundle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Dyllen Cafferty</cp:lastModifiedBy>
  <cp:revision>1014</cp:revision>
  <dcterms:created xsi:type="dcterms:W3CDTF">2019-05-28T19:51:00Z</dcterms:created>
  <dcterms:modified xsi:type="dcterms:W3CDTF">2024-08-01T20:45:17Z</dcterms:modified>
</cp:coreProperties>
</file>