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32" r:id="rId46"/>
    <p:sldId id="333" r:id="rId47"/>
    <p:sldId id="334" r:id="rId48"/>
    <p:sldId id="306" r:id="rId49"/>
    <p:sldId id="307" r:id="rId50"/>
    <p:sldId id="312" r:id="rId51"/>
    <p:sldId id="308" r:id="rId52"/>
    <p:sldId id="309" r:id="rId53"/>
    <p:sldId id="313" r:id="rId54"/>
    <p:sldId id="314" r:id="rId55"/>
    <p:sldId id="315" r:id="rId56"/>
    <p:sldId id="316" r:id="rId57"/>
    <p:sldId id="317" r:id="rId58"/>
    <p:sldId id="318" r:id="rId59"/>
    <p:sldId id="319" r:id="rId60"/>
    <p:sldId id="320" r:id="rId61"/>
    <p:sldId id="321" r:id="rId62"/>
    <p:sldId id="322" r:id="rId63"/>
    <p:sldId id="329" r:id="rId64"/>
    <p:sldId id="330" r:id="rId65"/>
    <p:sldId id="323" r:id="rId66"/>
    <p:sldId id="324" r:id="rId67"/>
    <p:sldId id="325" r:id="rId68"/>
    <p:sldId id="326" r:id="rId69"/>
    <p:sldId id="327" r:id="rId70"/>
    <p:sldId id="32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78D14B-131A-6612-A39D-0AA12B5CBE73}" name="Tess Roundy" initials="TR" userId="AMkqV6Fk0X4X2/N2zUJVG+3SheLUIvYqXpW2L4d8j5I=" providerId="None"/>
  <p188:author id="{505A4DB5-041A-BAFB-B24C-E409A5CCF9CD}" name="Dyllen Cafferty" initials="DC" userId="S::u0725123@umail.utah.edu::0799802b-8af9-42ca-90f0-022c68e8dc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 id="2" name="Dyllen Cafferty" initials="DC" lastIdx="1" clrIdx="1">
    <p:extLst>
      <p:ext uri="{19B8F6BF-5375-455C-9EA6-DF929625EA0E}">
        <p15:presenceInfo xmlns:p15="http://schemas.microsoft.com/office/powerpoint/2012/main" userId="S-1-5-21-1599696121-1964574698-334091239-5940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66"/>
    <a:srgbClr val="00AFD7"/>
    <a:srgbClr val="DC4405"/>
    <a:srgbClr val="FFC845"/>
    <a:srgbClr val="40C1AC"/>
    <a:srgbClr val="304E93"/>
    <a:srgbClr val="33737F"/>
    <a:srgbClr val="323E48"/>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740B4-AC28-49A2-BDBB-A715A8FABBF5}" v="17" dt="2024-07-22T18:53:58.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1" autoAdjust="0"/>
    <p:restoredTop sz="93901" autoAdjust="0"/>
  </p:normalViewPr>
  <p:slideViewPr>
    <p:cSldViewPr snapToGrid="0" snapToObjects="1">
      <p:cViewPr varScale="1">
        <p:scale>
          <a:sx n="74" d="100"/>
          <a:sy n="74" d="100"/>
        </p:scale>
        <p:origin x="1056" y="48"/>
      </p:cViewPr>
      <p:guideLst>
        <p:guide orient="horz" pos="2184"/>
        <p:guide pos="3840"/>
      </p:guideLst>
    </p:cSldViewPr>
  </p:slideViewPr>
  <p:notesTextViewPr>
    <p:cViewPr>
      <p:scale>
        <a:sx n="75" d="100"/>
        <a:sy n="75" d="100"/>
      </p:scale>
      <p:origin x="0" y="0"/>
    </p:cViewPr>
  </p:notesTextViewPr>
  <p:sorterViewPr>
    <p:cViewPr>
      <p:scale>
        <a:sx n="106" d="100"/>
        <a:sy n="106" d="100"/>
      </p:scale>
      <p:origin x="0" y="-162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 Roundy" userId="AMkqV6Fk0X4X2/N2zUJVG+3SheLUIvYqXpW2L4d8j5I=" providerId="None" clId="Web-{683AC99C-8C5A-4CFD-83E1-184D1632A6FC}"/>
    <pc:docChg chg="mod modSld">
      <pc:chgData name="Tess Roundy" userId="AMkqV6Fk0X4X2/N2zUJVG+3SheLUIvYqXpW2L4d8j5I=" providerId="None" clId="Web-{683AC99C-8C5A-4CFD-83E1-184D1632A6FC}" dt="2024-07-12T19:12:22.693" v="59" actId="20577"/>
      <pc:docMkLst>
        <pc:docMk/>
      </pc:docMkLst>
      <pc:sldChg chg="modSp addCm">
        <pc:chgData name="Tess Roundy" userId="AMkqV6Fk0X4X2/N2zUJVG+3SheLUIvYqXpW2L4d8j5I=" providerId="None" clId="Web-{683AC99C-8C5A-4CFD-83E1-184D1632A6FC}" dt="2024-07-11T19:27:58.582" v="3"/>
        <pc:sldMkLst>
          <pc:docMk/>
          <pc:sldMk cId="74927481" sldId="258"/>
        </pc:sldMkLst>
        <pc:graphicFrameChg chg="mod modGraphic">
          <ac:chgData name="Tess Roundy" userId="AMkqV6Fk0X4X2/N2zUJVG+3SheLUIvYqXpW2L4d8j5I=" providerId="None" clId="Web-{683AC99C-8C5A-4CFD-83E1-184D1632A6FC}" dt="2024-07-11T19:27:28.972" v="1"/>
          <ac:graphicFrameMkLst>
            <pc:docMk/>
            <pc:sldMk cId="74927481" sldId="258"/>
            <ac:graphicFrameMk id="4" creationId="{0BE80558-B663-275A-63E1-0BE0A95C6FA5}"/>
          </ac:graphicFrameMkLst>
        </pc:graphicFrameChg>
        <pc:extLst>
          <p:ext xmlns:p="http://schemas.openxmlformats.org/presentationml/2006/main" uri="{D6D511B9-2390-475A-947B-AFAB55BFBCF1}">
            <pc226:cmChg xmlns:pc226="http://schemas.microsoft.com/office/powerpoint/2022/06/main/command" chg="add">
              <pc226:chgData name="Tess Roundy" userId="AMkqV6Fk0X4X2/N2zUJVG+3SheLUIvYqXpW2L4d8j5I=" providerId="None" clId="Web-{683AC99C-8C5A-4CFD-83E1-184D1632A6FC}" dt="2024-07-11T19:27:58.582" v="3"/>
              <pc2:cmMkLst xmlns:pc2="http://schemas.microsoft.com/office/powerpoint/2019/9/main/command">
                <pc:docMk/>
                <pc:sldMk cId="74927481" sldId="258"/>
                <pc2:cmMk id="{484B70A5-42A3-4D8E-A641-D4636EC9B341}"/>
              </pc2:cmMkLst>
            </pc226:cmChg>
          </p:ext>
        </pc:extLst>
      </pc:sldChg>
      <pc:sldChg chg="modSp">
        <pc:chgData name="Tess Roundy" userId="AMkqV6Fk0X4X2/N2zUJVG+3SheLUIvYqXpW2L4d8j5I=" providerId="None" clId="Web-{683AC99C-8C5A-4CFD-83E1-184D1632A6FC}" dt="2024-07-11T19:29:13.005" v="4" actId="1076"/>
        <pc:sldMkLst>
          <pc:docMk/>
          <pc:sldMk cId="4147516885" sldId="262"/>
        </pc:sldMkLst>
        <pc:picChg chg="mod">
          <ac:chgData name="Tess Roundy" userId="AMkqV6Fk0X4X2/N2zUJVG+3SheLUIvYqXpW2L4d8j5I=" providerId="None" clId="Web-{683AC99C-8C5A-4CFD-83E1-184D1632A6FC}" dt="2024-07-11T19:29:13.005" v="4" actId="1076"/>
          <ac:picMkLst>
            <pc:docMk/>
            <pc:sldMk cId="4147516885" sldId="262"/>
            <ac:picMk id="5" creationId="{19BDB362-792E-3F92-70DE-427FE92EB922}"/>
          </ac:picMkLst>
        </pc:picChg>
      </pc:sldChg>
      <pc:sldChg chg="addSp modSp">
        <pc:chgData name="Tess Roundy" userId="AMkqV6Fk0X4X2/N2zUJVG+3SheLUIvYqXpW2L4d8j5I=" providerId="None" clId="Web-{683AC99C-8C5A-4CFD-83E1-184D1632A6FC}" dt="2024-07-11T19:36:25.055" v="51" actId="1076"/>
        <pc:sldMkLst>
          <pc:docMk/>
          <pc:sldMk cId="4121817501" sldId="263"/>
        </pc:sldMkLst>
        <pc:spChg chg="mod">
          <ac:chgData name="Tess Roundy" userId="AMkqV6Fk0X4X2/N2zUJVG+3SheLUIvYqXpW2L4d8j5I=" providerId="None" clId="Web-{683AC99C-8C5A-4CFD-83E1-184D1632A6FC}" dt="2024-07-11T19:34:32.288" v="45" actId="20577"/>
          <ac:spMkLst>
            <pc:docMk/>
            <pc:sldMk cId="4121817501" sldId="263"/>
            <ac:spMk id="12" creationId="{2C65D90F-6F1B-F556-5778-3CA2E6DCDA36}"/>
          </ac:spMkLst>
        </pc:spChg>
        <pc:spChg chg="mod">
          <ac:chgData name="Tess Roundy" userId="AMkqV6Fk0X4X2/N2zUJVG+3SheLUIvYqXpW2L4d8j5I=" providerId="None" clId="Web-{683AC99C-8C5A-4CFD-83E1-184D1632A6FC}" dt="2024-07-11T19:32:57.382" v="41" actId="1076"/>
          <ac:spMkLst>
            <pc:docMk/>
            <pc:sldMk cId="4121817501" sldId="263"/>
            <ac:spMk id="27" creationId="{43D7F51F-19B4-1A38-DA5B-BDDD02546122}"/>
          </ac:spMkLst>
        </pc:spChg>
        <pc:spChg chg="mod">
          <ac:chgData name="Tess Roundy" userId="AMkqV6Fk0X4X2/N2zUJVG+3SheLUIvYqXpW2L4d8j5I=" providerId="None" clId="Web-{683AC99C-8C5A-4CFD-83E1-184D1632A6FC}" dt="2024-07-11T19:36:25.055" v="51" actId="1076"/>
          <ac:spMkLst>
            <pc:docMk/>
            <pc:sldMk cId="4121817501" sldId="263"/>
            <ac:spMk id="29" creationId="{188D37E2-CE85-24E1-F4C2-6E7FB715B069}"/>
          </ac:spMkLst>
        </pc:spChg>
        <pc:grpChg chg="add">
          <ac:chgData name="Tess Roundy" userId="AMkqV6Fk0X4X2/N2zUJVG+3SheLUIvYqXpW2L4d8j5I=" providerId="None" clId="Web-{683AC99C-8C5A-4CFD-83E1-184D1632A6FC}" dt="2024-07-11T19:34:56.117" v="47"/>
          <ac:grpSpMkLst>
            <pc:docMk/>
            <pc:sldMk cId="4121817501" sldId="263"/>
            <ac:grpSpMk id="3" creationId="{E3BC4356-5581-7CBD-C82F-8C708B339567}"/>
          </ac:grpSpMkLst>
        </pc:grpChg>
        <pc:picChg chg="mod">
          <ac:chgData name="Tess Roundy" userId="AMkqV6Fk0X4X2/N2zUJVG+3SheLUIvYqXpW2L4d8j5I=" providerId="None" clId="Web-{683AC99C-8C5A-4CFD-83E1-184D1632A6FC}" dt="2024-07-11T19:32:57.382" v="39" actId="1076"/>
          <ac:picMkLst>
            <pc:docMk/>
            <pc:sldMk cId="4121817501" sldId="263"/>
            <ac:picMk id="21" creationId="{BDC6D5D5-A0AD-5D02-AB29-4CCD494D9629}"/>
          </ac:picMkLst>
        </pc:picChg>
        <pc:picChg chg="mod">
          <ac:chgData name="Tess Roundy" userId="AMkqV6Fk0X4X2/N2zUJVG+3SheLUIvYqXpW2L4d8j5I=" providerId="None" clId="Web-{683AC99C-8C5A-4CFD-83E1-184D1632A6FC}" dt="2024-07-11T19:36:20.133" v="50" actId="1076"/>
          <ac:picMkLst>
            <pc:docMk/>
            <pc:sldMk cId="4121817501" sldId="263"/>
            <ac:picMk id="23" creationId="{335B99E8-2CB8-321F-69B9-B6895F418BBF}"/>
          </ac:picMkLst>
        </pc:picChg>
        <pc:picChg chg="mod">
          <ac:chgData name="Tess Roundy" userId="AMkqV6Fk0X4X2/N2zUJVG+3SheLUIvYqXpW2L4d8j5I=" providerId="None" clId="Web-{683AC99C-8C5A-4CFD-83E1-184D1632A6FC}" dt="2024-07-11T19:32:57.382" v="40" actId="1076"/>
          <ac:picMkLst>
            <pc:docMk/>
            <pc:sldMk cId="4121817501" sldId="263"/>
            <ac:picMk id="25" creationId="{517F77AD-0611-F540-6E19-AB7A7A1AA58F}"/>
          </ac:picMkLst>
        </pc:picChg>
      </pc:sldChg>
      <pc:sldChg chg="modSp">
        <pc:chgData name="Tess Roundy" userId="AMkqV6Fk0X4X2/N2zUJVG+3SheLUIvYqXpW2L4d8j5I=" providerId="None" clId="Web-{683AC99C-8C5A-4CFD-83E1-184D1632A6FC}" dt="2024-07-12T19:08:55.974" v="52" actId="20577"/>
        <pc:sldMkLst>
          <pc:docMk/>
          <pc:sldMk cId="2315935174" sldId="267"/>
        </pc:sldMkLst>
        <pc:spChg chg="mod">
          <ac:chgData name="Tess Roundy" userId="AMkqV6Fk0X4X2/N2zUJVG+3SheLUIvYqXpW2L4d8j5I=" providerId="None" clId="Web-{683AC99C-8C5A-4CFD-83E1-184D1632A6FC}" dt="2024-07-12T19:08:55.974" v="52" actId="20577"/>
          <ac:spMkLst>
            <pc:docMk/>
            <pc:sldMk cId="2315935174" sldId="267"/>
            <ac:spMk id="4" creationId="{5F85ECAB-2324-4F9A-D42B-A150C5503C04}"/>
          </ac:spMkLst>
        </pc:spChg>
      </pc:sldChg>
      <pc:sldChg chg="modSp">
        <pc:chgData name="Tess Roundy" userId="AMkqV6Fk0X4X2/N2zUJVG+3SheLUIvYqXpW2L4d8j5I=" providerId="None" clId="Web-{683AC99C-8C5A-4CFD-83E1-184D1632A6FC}" dt="2024-07-12T19:12:22.693" v="59" actId="20577"/>
        <pc:sldMkLst>
          <pc:docMk/>
          <pc:sldMk cId="1290624192" sldId="268"/>
        </pc:sldMkLst>
        <pc:spChg chg="mod">
          <ac:chgData name="Tess Roundy" userId="AMkqV6Fk0X4X2/N2zUJVG+3SheLUIvYqXpW2L4d8j5I=" providerId="None" clId="Web-{683AC99C-8C5A-4CFD-83E1-184D1632A6FC}" dt="2024-07-12T19:12:22.693" v="59" actId="20577"/>
          <ac:spMkLst>
            <pc:docMk/>
            <pc:sldMk cId="1290624192" sldId="268"/>
            <ac:spMk id="3" creationId="{BD5B72EF-D814-7585-15D0-87AA0273B5CC}"/>
          </ac:spMkLst>
        </pc:spChg>
      </pc:sldChg>
    </pc:docChg>
  </pc:docChgLst>
  <pc:docChgLst>
    <pc:chgData name="Tess Roundy" userId="AMkqV6Fk0X4X2/N2zUJVG+3SheLUIvYqXpW2L4d8j5I=" providerId="None" clId="Web-{1F8502CC-36A0-4564-BF64-C4BA9876A838}"/>
    <pc:docChg chg="addSld delSld modSld">
      <pc:chgData name="Tess Roundy" userId="AMkqV6Fk0X4X2/N2zUJVG+3SheLUIvYqXpW2L4d8j5I=" providerId="None" clId="Web-{1F8502CC-36A0-4564-BF64-C4BA9876A838}" dt="2024-07-17T19:50:10.835" v="125" actId="20577"/>
      <pc:docMkLst>
        <pc:docMk/>
      </pc:docMkLst>
      <pc:sldChg chg="modSp">
        <pc:chgData name="Tess Roundy" userId="AMkqV6Fk0X4X2/N2zUJVG+3SheLUIvYqXpW2L4d8j5I=" providerId="None" clId="Web-{1F8502CC-36A0-4564-BF64-C4BA9876A838}" dt="2024-07-17T19:19:37.090" v="74" actId="20577"/>
        <pc:sldMkLst>
          <pc:docMk/>
          <pc:sldMk cId="1979082235" sldId="266"/>
        </pc:sldMkLst>
        <pc:spChg chg="mod">
          <ac:chgData name="Tess Roundy" userId="AMkqV6Fk0X4X2/N2zUJVG+3SheLUIvYqXpW2L4d8j5I=" providerId="None" clId="Web-{1F8502CC-36A0-4564-BF64-C4BA9876A838}" dt="2024-07-17T19:19:37.090" v="74" actId="20577"/>
          <ac:spMkLst>
            <pc:docMk/>
            <pc:sldMk cId="1979082235" sldId="266"/>
            <ac:spMk id="4" creationId="{5E290F82-D3CC-53AC-525F-D6F7C27956D9}"/>
          </ac:spMkLst>
        </pc:spChg>
        <pc:picChg chg="mod">
          <ac:chgData name="Tess Roundy" userId="AMkqV6Fk0X4X2/N2zUJVG+3SheLUIvYqXpW2L4d8j5I=" providerId="None" clId="Web-{1F8502CC-36A0-4564-BF64-C4BA9876A838}" dt="2024-07-17T19:18:34.276" v="64" actId="1076"/>
          <ac:picMkLst>
            <pc:docMk/>
            <pc:sldMk cId="1979082235" sldId="266"/>
            <ac:picMk id="6" creationId="{DDDA0B3F-ED34-B1DE-8EB1-E6788CDDF611}"/>
          </ac:picMkLst>
        </pc:picChg>
        <pc:picChg chg="mod">
          <ac:chgData name="Tess Roundy" userId="AMkqV6Fk0X4X2/N2zUJVG+3SheLUIvYqXpW2L4d8j5I=" providerId="None" clId="Web-{1F8502CC-36A0-4564-BF64-C4BA9876A838}" dt="2024-07-17T19:19:06.042" v="68" actId="1076"/>
          <ac:picMkLst>
            <pc:docMk/>
            <pc:sldMk cId="1979082235" sldId="266"/>
            <ac:picMk id="8" creationId="{76B164C5-22A6-2B38-9AE9-04C7BAD39564}"/>
          </ac:picMkLst>
        </pc:picChg>
        <pc:picChg chg="mod">
          <ac:chgData name="Tess Roundy" userId="AMkqV6Fk0X4X2/N2zUJVG+3SheLUIvYqXpW2L4d8j5I=" providerId="None" clId="Web-{1F8502CC-36A0-4564-BF64-C4BA9876A838}" dt="2024-07-17T19:19:06.058" v="69" actId="1076"/>
          <ac:picMkLst>
            <pc:docMk/>
            <pc:sldMk cId="1979082235" sldId="266"/>
            <ac:picMk id="10" creationId="{419DE13B-CA25-9934-AEEF-AD9BDCB54025}"/>
          </ac:picMkLst>
        </pc:picChg>
        <pc:picChg chg="mod">
          <ac:chgData name="Tess Roundy" userId="AMkqV6Fk0X4X2/N2zUJVG+3SheLUIvYqXpW2L4d8j5I=" providerId="None" clId="Web-{1F8502CC-36A0-4564-BF64-C4BA9876A838}" dt="2024-07-17T19:18:39.104" v="65" actId="1076"/>
          <ac:picMkLst>
            <pc:docMk/>
            <pc:sldMk cId="1979082235" sldId="266"/>
            <ac:picMk id="12" creationId="{B9C312E2-9466-7444-C59F-BCEDA1B45E59}"/>
          </ac:picMkLst>
        </pc:picChg>
      </pc:sldChg>
      <pc:sldChg chg="delSp modSp">
        <pc:chgData name="Tess Roundy" userId="AMkqV6Fk0X4X2/N2zUJVG+3SheLUIvYqXpW2L4d8j5I=" providerId="None" clId="Web-{1F8502CC-36A0-4564-BF64-C4BA9876A838}" dt="2024-07-17T19:23:51.455" v="92"/>
        <pc:sldMkLst>
          <pc:docMk/>
          <pc:sldMk cId="1821718340" sldId="313"/>
        </pc:sldMkLst>
        <pc:spChg chg="mod">
          <ac:chgData name="Tess Roundy" userId="AMkqV6Fk0X4X2/N2zUJVG+3SheLUIvYqXpW2L4d8j5I=" providerId="None" clId="Web-{1F8502CC-36A0-4564-BF64-C4BA9876A838}" dt="2024-07-17T19:21:08.061" v="86" actId="20577"/>
          <ac:spMkLst>
            <pc:docMk/>
            <pc:sldMk cId="1821718340" sldId="313"/>
            <ac:spMk id="2" creationId="{58CD4C04-45B2-C57C-BD12-BC667C18D164}"/>
          </ac:spMkLst>
        </pc:spChg>
        <pc:spChg chg="del mod">
          <ac:chgData name="Tess Roundy" userId="AMkqV6Fk0X4X2/N2zUJVG+3SheLUIvYqXpW2L4d8j5I=" providerId="None" clId="Web-{1F8502CC-36A0-4564-BF64-C4BA9876A838}" dt="2024-07-17T19:23:49.580" v="91"/>
          <ac:spMkLst>
            <pc:docMk/>
            <pc:sldMk cId="1821718340" sldId="313"/>
            <ac:spMk id="5" creationId="{EF68A918-D21D-D64E-49D4-C14869862328}"/>
          </ac:spMkLst>
        </pc:spChg>
        <pc:picChg chg="del">
          <ac:chgData name="Tess Roundy" userId="AMkqV6Fk0X4X2/N2zUJVG+3SheLUIvYqXpW2L4d8j5I=" providerId="None" clId="Web-{1F8502CC-36A0-4564-BF64-C4BA9876A838}" dt="2024-07-17T19:23:51.455" v="92"/>
          <ac:picMkLst>
            <pc:docMk/>
            <pc:sldMk cId="1821718340" sldId="313"/>
            <ac:picMk id="4" creationId="{B9393440-FA9B-10A6-24FB-9B427D618C1E}"/>
          </ac:picMkLst>
        </pc:picChg>
      </pc:sldChg>
      <pc:sldChg chg="modSp">
        <pc:chgData name="Tess Roundy" userId="AMkqV6Fk0X4X2/N2zUJVG+3SheLUIvYqXpW2L4d8j5I=" providerId="None" clId="Web-{1F8502CC-36A0-4564-BF64-C4BA9876A838}" dt="2024-07-17T17:49:04.307" v="14" actId="20577"/>
        <pc:sldMkLst>
          <pc:docMk/>
          <pc:sldMk cId="2633951841" sldId="315"/>
        </pc:sldMkLst>
        <pc:spChg chg="mod">
          <ac:chgData name="Tess Roundy" userId="AMkqV6Fk0X4X2/N2zUJVG+3SheLUIvYqXpW2L4d8j5I=" providerId="None" clId="Web-{1F8502CC-36A0-4564-BF64-C4BA9876A838}" dt="2024-07-17T17:49:04.307" v="14" actId="20577"/>
          <ac:spMkLst>
            <pc:docMk/>
            <pc:sldMk cId="2633951841" sldId="315"/>
            <ac:spMk id="4" creationId="{5CABE2F3-2202-D78C-ACE6-7AFCFC90835C}"/>
          </ac:spMkLst>
        </pc:spChg>
      </pc:sldChg>
      <pc:sldChg chg="modSp">
        <pc:chgData name="Tess Roundy" userId="AMkqV6Fk0X4X2/N2zUJVG+3SheLUIvYqXpW2L4d8j5I=" providerId="None" clId="Web-{1F8502CC-36A0-4564-BF64-C4BA9876A838}" dt="2024-07-17T17:52:42.368" v="19" actId="20577"/>
        <pc:sldMkLst>
          <pc:docMk/>
          <pc:sldMk cId="576069493" sldId="316"/>
        </pc:sldMkLst>
        <pc:spChg chg="mod">
          <ac:chgData name="Tess Roundy" userId="AMkqV6Fk0X4X2/N2zUJVG+3SheLUIvYqXpW2L4d8j5I=" providerId="None" clId="Web-{1F8502CC-36A0-4564-BF64-C4BA9876A838}" dt="2024-07-17T17:52:42.368" v="19" actId="20577"/>
          <ac:spMkLst>
            <pc:docMk/>
            <pc:sldMk cId="576069493" sldId="316"/>
            <ac:spMk id="4" creationId="{6F37429C-6D39-AEBD-949E-02B84EC272B2}"/>
          </ac:spMkLst>
        </pc:spChg>
      </pc:sldChg>
      <pc:sldChg chg="modSp">
        <pc:chgData name="Tess Roundy" userId="AMkqV6Fk0X4X2/N2zUJVG+3SheLUIvYqXpW2L4d8j5I=" providerId="None" clId="Web-{1F8502CC-36A0-4564-BF64-C4BA9876A838}" dt="2024-07-17T19:27:15.803" v="115" actId="20577"/>
        <pc:sldMkLst>
          <pc:docMk/>
          <pc:sldMk cId="2835380834" sldId="320"/>
        </pc:sldMkLst>
        <pc:spChg chg="mod">
          <ac:chgData name="Tess Roundy" userId="AMkqV6Fk0X4X2/N2zUJVG+3SheLUIvYqXpW2L4d8j5I=" providerId="None" clId="Web-{1F8502CC-36A0-4564-BF64-C4BA9876A838}" dt="2024-07-17T19:27:15.803" v="115" actId="20577"/>
          <ac:spMkLst>
            <pc:docMk/>
            <pc:sldMk cId="2835380834" sldId="320"/>
            <ac:spMk id="2" creationId="{7F176137-A9DE-9A67-90CE-02CA45B06D1E}"/>
          </ac:spMkLst>
        </pc:spChg>
        <pc:spChg chg="mod">
          <ac:chgData name="Tess Roundy" userId="AMkqV6Fk0X4X2/N2zUJVG+3SheLUIvYqXpW2L4d8j5I=" providerId="None" clId="Web-{1F8502CC-36A0-4564-BF64-C4BA9876A838}" dt="2024-07-17T19:21:43.249" v="89" actId="20577"/>
          <ac:spMkLst>
            <pc:docMk/>
            <pc:sldMk cId="2835380834" sldId="320"/>
            <ac:spMk id="3" creationId="{8E6F4752-A646-9AF5-4121-5C6DF9B79208}"/>
          </ac:spMkLst>
        </pc:spChg>
      </pc:sldChg>
      <pc:sldChg chg="modSp">
        <pc:chgData name="Tess Roundy" userId="AMkqV6Fk0X4X2/N2zUJVG+3SheLUIvYqXpW2L4d8j5I=" providerId="None" clId="Web-{1F8502CC-36A0-4564-BF64-C4BA9876A838}" dt="2024-07-17T19:50:00.741" v="124" actId="20577"/>
        <pc:sldMkLst>
          <pc:docMk/>
          <pc:sldMk cId="3409876891" sldId="329"/>
        </pc:sldMkLst>
        <pc:spChg chg="mod">
          <ac:chgData name="Tess Roundy" userId="AMkqV6Fk0X4X2/N2zUJVG+3SheLUIvYqXpW2L4d8j5I=" providerId="None" clId="Web-{1F8502CC-36A0-4564-BF64-C4BA9876A838}" dt="2024-07-17T19:50:00.741" v="124" actId="20577"/>
          <ac:spMkLst>
            <pc:docMk/>
            <pc:sldMk cId="3409876891" sldId="329"/>
            <ac:spMk id="2" creationId="{02F5E921-5369-2FAF-4650-D0259476EC82}"/>
          </ac:spMkLst>
        </pc:spChg>
      </pc:sldChg>
      <pc:sldChg chg="modSp">
        <pc:chgData name="Tess Roundy" userId="AMkqV6Fk0X4X2/N2zUJVG+3SheLUIvYqXpW2L4d8j5I=" providerId="None" clId="Web-{1F8502CC-36A0-4564-BF64-C4BA9876A838}" dt="2024-07-17T19:50:10.835" v="125" actId="20577"/>
        <pc:sldMkLst>
          <pc:docMk/>
          <pc:sldMk cId="484161051" sldId="330"/>
        </pc:sldMkLst>
        <pc:spChg chg="mod">
          <ac:chgData name="Tess Roundy" userId="AMkqV6Fk0X4X2/N2zUJVG+3SheLUIvYqXpW2L4d8j5I=" providerId="None" clId="Web-{1F8502CC-36A0-4564-BF64-C4BA9876A838}" dt="2024-07-17T19:50:10.835" v="125" actId="20577"/>
          <ac:spMkLst>
            <pc:docMk/>
            <pc:sldMk cId="484161051" sldId="330"/>
            <ac:spMk id="2" creationId="{64B272BD-2ED5-DE71-3CBF-12CD67438BB0}"/>
          </ac:spMkLst>
        </pc:spChg>
      </pc:sldChg>
      <pc:sldChg chg="add del replId">
        <pc:chgData name="Tess Roundy" userId="AMkqV6Fk0X4X2/N2zUJVG+3SheLUIvYqXpW2L4d8j5I=" providerId="None" clId="Web-{1F8502CC-36A0-4564-BF64-C4BA9876A838}" dt="2024-07-17T19:48:11.848" v="118"/>
        <pc:sldMkLst>
          <pc:docMk/>
          <pc:sldMk cId="3526333231" sldId="331"/>
        </pc:sldMkLst>
      </pc:sldChg>
    </pc:docChg>
  </pc:docChgLst>
  <pc:docChgLst>
    <pc:chgData name="Tess Roundy" userId="AMkqV6Fk0X4X2/N2zUJVG+3SheLUIvYqXpW2L4d8j5I=" providerId="None" clId="Web-{0D79DB10-0B0C-4302-9DEC-54EFA4075B8D}"/>
    <pc:docChg chg="modSld">
      <pc:chgData name="Tess Roundy" userId="AMkqV6Fk0X4X2/N2zUJVG+3SheLUIvYqXpW2L4d8j5I=" providerId="None" clId="Web-{0D79DB10-0B0C-4302-9DEC-54EFA4075B8D}" dt="2024-07-15T17:12:39.305" v="418" actId="20577"/>
      <pc:docMkLst>
        <pc:docMk/>
      </pc:docMkLst>
      <pc:sldChg chg="modSp">
        <pc:chgData name="Tess Roundy" userId="AMkqV6Fk0X4X2/N2zUJVG+3SheLUIvYqXpW2L4d8j5I=" providerId="None" clId="Web-{0D79DB10-0B0C-4302-9DEC-54EFA4075B8D}" dt="2024-07-15T16:49:23.259" v="238" actId="20577"/>
        <pc:sldMkLst>
          <pc:docMk/>
          <pc:sldMk cId="4121817501" sldId="263"/>
        </pc:sldMkLst>
        <pc:spChg chg="mod">
          <ac:chgData name="Tess Roundy" userId="AMkqV6Fk0X4X2/N2zUJVG+3SheLUIvYqXpW2L4d8j5I=" providerId="None" clId="Web-{0D79DB10-0B0C-4302-9DEC-54EFA4075B8D}" dt="2024-07-15T16:29:21.812" v="87" actId="20577"/>
          <ac:spMkLst>
            <pc:docMk/>
            <pc:sldMk cId="4121817501" sldId="263"/>
            <ac:spMk id="12" creationId="{2C65D90F-6F1B-F556-5778-3CA2E6DCDA36}"/>
          </ac:spMkLst>
        </pc:spChg>
        <pc:spChg chg="mod">
          <ac:chgData name="Tess Roundy" userId="AMkqV6Fk0X4X2/N2zUJVG+3SheLUIvYqXpW2L4d8j5I=" providerId="None" clId="Web-{0D79DB10-0B0C-4302-9DEC-54EFA4075B8D}" dt="2024-07-15T16:49:23.259" v="238" actId="20577"/>
          <ac:spMkLst>
            <pc:docMk/>
            <pc:sldMk cId="4121817501" sldId="263"/>
            <ac:spMk id="27" creationId="{43D7F51F-19B4-1A38-DA5B-BDDD02546122}"/>
          </ac:spMkLst>
        </pc:spChg>
        <pc:spChg chg="mod">
          <ac:chgData name="Tess Roundy" userId="AMkqV6Fk0X4X2/N2zUJVG+3SheLUIvYqXpW2L4d8j5I=" providerId="None" clId="Web-{0D79DB10-0B0C-4302-9DEC-54EFA4075B8D}" dt="2024-07-15T16:29:31.312" v="90" actId="20577"/>
          <ac:spMkLst>
            <pc:docMk/>
            <pc:sldMk cId="4121817501" sldId="263"/>
            <ac:spMk id="29" creationId="{188D37E2-CE85-24E1-F4C2-6E7FB715B069}"/>
          </ac:spMkLst>
        </pc:spChg>
      </pc:sldChg>
      <pc:sldChg chg="modSp">
        <pc:chgData name="Tess Roundy" userId="AMkqV6Fk0X4X2/N2zUJVG+3SheLUIvYqXpW2L4d8j5I=" providerId="None" clId="Web-{0D79DB10-0B0C-4302-9DEC-54EFA4075B8D}" dt="2024-07-15T15:44:22.911" v="12" actId="1076"/>
        <pc:sldMkLst>
          <pc:docMk/>
          <pc:sldMk cId="3516538477" sldId="272"/>
        </pc:sldMkLst>
        <pc:spChg chg="mod">
          <ac:chgData name="Tess Roundy" userId="AMkqV6Fk0X4X2/N2zUJVG+3SheLUIvYqXpW2L4d8j5I=" providerId="None" clId="Web-{0D79DB10-0B0C-4302-9DEC-54EFA4075B8D}" dt="2024-07-15T15:44:22.911" v="12" actId="1076"/>
          <ac:spMkLst>
            <pc:docMk/>
            <pc:sldMk cId="3516538477" sldId="272"/>
            <ac:spMk id="5" creationId="{14354904-1520-2824-FCD3-1C571E1C6D91}"/>
          </ac:spMkLst>
        </pc:spChg>
      </pc:sldChg>
      <pc:sldChg chg="modSp">
        <pc:chgData name="Tess Roundy" userId="AMkqV6Fk0X4X2/N2zUJVG+3SheLUIvYqXpW2L4d8j5I=" providerId="None" clId="Web-{0D79DB10-0B0C-4302-9DEC-54EFA4075B8D}" dt="2024-07-15T16:49:10.415" v="232" actId="20577"/>
        <pc:sldMkLst>
          <pc:docMk/>
          <pc:sldMk cId="2885530952" sldId="276"/>
        </pc:sldMkLst>
        <pc:spChg chg="mod">
          <ac:chgData name="Tess Roundy" userId="AMkqV6Fk0X4X2/N2zUJVG+3SheLUIvYqXpW2L4d8j5I=" providerId="None" clId="Web-{0D79DB10-0B0C-4302-9DEC-54EFA4075B8D}" dt="2024-07-15T16:49:10.415" v="232" actId="20577"/>
          <ac:spMkLst>
            <pc:docMk/>
            <pc:sldMk cId="2885530952" sldId="276"/>
            <ac:spMk id="8" creationId="{5091C5C4-1BD7-FEBA-EBAB-85AA41BE5253}"/>
          </ac:spMkLst>
        </pc:spChg>
      </pc:sldChg>
      <pc:sldChg chg="modSp">
        <pc:chgData name="Tess Roundy" userId="AMkqV6Fk0X4X2/N2zUJVG+3SheLUIvYqXpW2L4d8j5I=" providerId="None" clId="Web-{0D79DB10-0B0C-4302-9DEC-54EFA4075B8D}" dt="2024-07-15T15:51:49.123" v="26" actId="20577"/>
        <pc:sldMkLst>
          <pc:docMk/>
          <pc:sldMk cId="60231863" sldId="277"/>
        </pc:sldMkLst>
        <pc:spChg chg="mod">
          <ac:chgData name="Tess Roundy" userId="AMkqV6Fk0X4X2/N2zUJVG+3SheLUIvYqXpW2L4d8j5I=" providerId="None" clId="Web-{0D79DB10-0B0C-4302-9DEC-54EFA4075B8D}" dt="2024-07-15T15:51:49.123" v="26" actId="20577"/>
          <ac:spMkLst>
            <pc:docMk/>
            <pc:sldMk cId="60231863" sldId="277"/>
            <ac:spMk id="5" creationId="{4B6ECAD2-5200-0315-C488-3E19F799D817}"/>
          </ac:spMkLst>
        </pc:spChg>
      </pc:sldChg>
      <pc:sldChg chg="modSp">
        <pc:chgData name="Tess Roundy" userId="AMkqV6Fk0X4X2/N2zUJVG+3SheLUIvYqXpW2L4d8j5I=" providerId="None" clId="Web-{0D79DB10-0B0C-4302-9DEC-54EFA4075B8D}" dt="2024-07-15T16:28:28.545" v="72" actId="20577"/>
        <pc:sldMkLst>
          <pc:docMk/>
          <pc:sldMk cId="675671001" sldId="281"/>
        </pc:sldMkLst>
        <pc:spChg chg="mod">
          <ac:chgData name="Tess Roundy" userId="AMkqV6Fk0X4X2/N2zUJVG+3SheLUIvYqXpW2L4d8j5I=" providerId="None" clId="Web-{0D79DB10-0B0C-4302-9DEC-54EFA4075B8D}" dt="2024-07-15T16:28:28.545" v="72" actId="20577"/>
          <ac:spMkLst>
            <pc:docMk/>
            <pc:sldMk cId="675671001" sldId="281"/>
            <ac:spMk id="16" creationId="{82BAB126-6C6E-E2D6-A015-42D6FA90A840}"/>
          </ac:spMkLst>
        </pc:spChg>
      </pc:sldChg>
      <pc:sldChg chg="modSp">
        <pc:chgData name="Tess Roundy" userId="AMkqV6Fk0X4X2/N2zUJVG+3SheLUIvYqXpW2L4d8j5I=" providerId="None" clId="Web-{0D79DB10-0B0C-4302-9DEC-54EFA4075B8D}" dt="2024-07-15T16:07:51.597" v="29" actId="20577"/>
        <pc:sldMkLst>
          <pc:docMk/>
          <pc:sldMk cId="1857550408" sldId="282"/>
        </pc:sldMkLst>
        <pc:spChg chg="mod">
          <ac:chgData name="Tess Roundy" userId="AMkqV6Fk0X4X2/N2zUJVG+3SheLUIvYqXpW2L4d8j5I=" providerId="None" clId="Web-{0D79DB10-0B0C-4302-9DEC-54EFA4075B8D}" dt="2024-07-15T16:07:51.597" v="29" actId="20577"/>
          <ac:spMkLst>
            <pc:docMk/>
            <pc:sldMk cId="1857550408" sldId="282"/>
            <ac:spMk id="3" creationId="{065350E0-F2FC-AC76-FBA2-DF6C234E8C10}"/>
          </ac:spMkLst>
        </pc:spChg>
      </pc:sldChg>
      <pc:sldChg chg="modSp">
        <pc:chgData name="Tess Roundy" userId="AMkqV6Fk0X4X2/N2zUJVG+3SheLUIvYqXpW2L4d8j5I=" providerId="None" clId="Web-{0D79DB10-0B0C-4302-9DEC-54EFA4075B8D}" dt="2024-07-15T16:17:31.343" v="44" actId="20577"/>
        <pc:sldMkLst>
          <pc:docMk/>
          <pc:sldMk cId="1129300754" sldId="283"/>
        </pc:sldMkLst>
        <pc:spChg chg="mod">
          <ac:chgData name="Tess Roundy" userId="AMkqV6Fk0X4X2/N2zUJVG+3SheLUIvYqXpW2L4d8j5I=" providerId="None" clId="Web-{0D79DB10-0B0C-4302-9DEC-54EFA4075B8D}" dt="2024-07-15T16:17:31.343" v="44" actId="20577"/>
          <ac:spMkLst>
            <pc:docMk/>
            <pc:sldMk cId="1129300754" sldId="283"/>
            <ac:spMk id="3" creationId="{B2848C21-0DBB-180A-A61B-FCF0A4D9DDBC}"/>
          </ac:spMkLst>
        </pc:spChg>
      </pc:sldChg>
      <pc:sldChg chg="modSp">
        <pc:chgData name="Tess Roundy" userId="AMkqV6Fk0X4X2/N2zUJVG+3SheLUIvYqXpW2L4d8j5I=" providerId="None" clId="Web-{0D79DB10-0B0C-4302-9DEC-54EFA4075B8D}" dt="2024-07-15T16:19:50.112" v="47" actId="20577"/>
        <pc:sldMkLst>
          <pc:docMk/>
          <pc:sldMk cId="443027499" sldId="285"/>
        </pc:sldMkLst>
        <pc:spChg chg="mod">
          <ac:chgData name="Tess Roundy" userId="AMkqV6Fk0X4X2/N2zUJVG+3SheLUIvYqXpW2L4d8j5I=" providerId="None" clId="Web-{0D79DB10-0B0C-4302-9DEC-54EFA4075B8D}" dt="2024-07-15T16:19:50.112" v="47" actId="20577"/>
          <ac:spMkLst>
            <pc:docMk/>
            <pc:sldMk cId="443027499" sldId="285"/>
            <ac:spMk id="3" creationId="{C21530B1-876F-84B2-1B08-94DAEE388010}"/>
          </ac:spMkLst>
        </pc:spChg>
      </pc:sldChg>
      <pc:sldChg chg="modSp">
        <pc:chgData name="Tess Roundy" userId="AMkqV6Fk0X4X2/N2zUJVG+3SheLUIvYqXpW2L4d8j5I=" providerId="None" clId="Web-{0D79DB10-0B0C-4302-9DEC-54EFA4075B8D}" dt="2024-07-15T16:27:15.137" v="65" actId="20577"/>
        <pc:sldMkLst>
          <pc:docMk/>
          <pc:sldMk cId="3998230206" sldId="286"/>
        </pc:sldMkLst>
        <pc:spChg chg="mod">
          <ac:chgData name="Tess Roundy" userId="AMkqV6Fk0X4X2/N2zUJVG+3SheLUIvYqXpW2L4d8j5I=" providerId="None" clId="Web-{0D79DB10-0B0C-4302-9DEC-54EFA4075B8D}" dt="2024-07-15T16:27:15.137" v="65" actId="20577"/>
          <ac:spMkLst>
            <pc:docMk/>
            <pc:sldMk cId="3998230206" sldId="286"/>
            <ac:spMk id="3" creationId="{1282BF3D-C933-549F-796E-D79C6F57742C}"/>
          </ac:spMkLst>
        </pc:spChg>
      </pc:sldChg>
      <pc:sldChg chg="modSp">
        <pc:chgData name="Tess Roundy" userId="AMkqV6Fk0X4X2/N2zUJVG+3SheLUIvYqXpW2L4d8j5I=" providerId="None" clId="Web-{0D79DB10-0B0C-4302-9DEC-54EFA4075B8D}" dt="2024-07-15T16:28:07.170" v="67" actId="20577"/>
        <pc:sldMkLst>
          <pc:docMk/>
          <pc:sldMk cId="875211762" sldId="287"/>
        </pc:sldMkLst>
        <pc:spChg chg="mod">
          <ac:chgData name="Tess Roundy" userId="AMkqV6Fk0X4X2/N2zUJVG+3SheLUIvYqXpW2L4d8j5I=" providerId="None" clId="Web-{0D79DB10-0B0C-4302-9DEC-54EFA4075B8D}" dt="2024-07-15T16:28:07.170" v="67" actId="20577"/>
          <ac:spMkLst>
            <pc:docMk/>
            <pc:sldMk cId="875211762" sldId="287"/>
            <ac:spMk id="2" creationId="{463E9FDD-468F-2813-C2A4-9D7CE9660343}"/>
          </ac:spMkLst>
        </pc:spChg>
      </pc:sldChg>
      <pc:sldChg chg="modSp">
        <pc:chgData name="Tess Roundy" userId="AMkqV6Fk0X4X2/N2zUJVG+3SheLUIvYqXpW2L4d8j5I=" providerId="None" clId="Web-{0D79DB10-0B0C-4302-9DEC-54EFA4075B8D}" dt="2024-07-15T16:28:56.749" v="86" actId="20577"/>
        <pc:sldMkLst>
          <pc:docMk/>
          <pc:sldMk cId="821189241" sldId="288"/>
        </pc:sldMkLst>
        <pc:spChg chg="mod">
          <ac:chgData name="Tess Roundy" userId="AMkqV6Fk0X4X2/N2zUJVG+3SheLUIvYqXpW2L4d8j5I=" providerId="None" clId="Web-{0D79DB10-0B0C-4302-9DEC-54EFA4075B8D}" dt="2024-07-15T16:28:56.749" v="86" actId="20577"/>
          <ac:spMkLst>
            <pc:docMk/>
            <pc:sldMk cId="821189241" sldId="288"/>
            <ac:spMk id="16" creationId="{FA082211-7CBA-D919-4C0F-B0DF0A1370E4}"/>
          </ac:spMkLst>
        </pc:spChg>
      </pc:sldChg>
      <pc:sldChg chg="modSp">
        <pc:chgData name="Tess Roundy" userId="AMkqV6Fk0X4X2/N2zUJVG+3SheLUIvYqXpW2L4d8j5I=" providerId="None" clId="Web-{0D79DB10-0B0C-4302-9DEC-54EFA4075B8D}" dt="2024-07-15T16:48:54.337" v="226" actId="20577"/>
        <pc:sldMkLst>
          <pc:docMk/>
          <pc:sldMk cId="3686663953" sldId="291"/>
        </pc:sldMkLst>
        <pc:spChg chg="mod">
          <ac:chgData name="Tess Roundy" userId="AMkqV6Fk0X4X2/N2zUJVG+3SheLUIvYqXpW2L4d8j5I=" providerId="None" clId="Web-{0D79DB10-0B0C-4302-9DEC-54EFA4075B8D}" dt="2024-07-15T16:29:53.531" v="94" actId="20577"/>
          <ac:spMkLst>
            <pc:docMk/>
            <pc:sldMk cId="3686663953" sldId="291"/>
            <ac:spMk id="4" creationId="{B833F88F-EFE9-643C-51BA-970F6F26EEC5}"/>
          </ac:spMkLst>
        </pc:spChg>
        <pc:spChg chg="mod">
          <ac:chgData name="Tess Roundy" userId="AMkqV6Fk0X4X2/N2zUJVG+3SheLUIvYqXpW2L4d8j5I=" providerId="None" clId="Web-{0D79DB10-0B0C-4302-9DEC-54EFA4075B8D}" dt="2024-07-15T16:48:54.337" v="226" actId="20577"/>
          <ac:spMkLst>
            <pc:docMk/>
            <pc:sldMk cId="3686663953" sldId="291"/>
            <ac:spMk id="8" creationId="{CFB56A1B-B95C-46AD-D195-F355520052B2}"/>
          </ac:spMkLst>
        </pc:spChg>
        <pc:spChg chg="mod">
          <ac:chgData name="Tess Roundy" userId="AMkqV6Fk0X4X2/N2zUJVG+3SheLUIvYqXpW2L4d8j5I=" providerId="None" clId="Web-{0D79DB10-0B0C-4302-9DEC-54EFA4075B8D}" dt="2024-07-15T16:30:00.125" v="98" actId="20577"/>
          <ac:spMkLst>
            <pc:docMk/>
            <pc:sldMk cId="3686663953" sldId="291"/>
            <ac:spMk id="9" creationId="{DE0A1EFA-403F-6A63-63A1-5ADB48022818}"/>
          </ac:spMkLst>
        </pc:spChg>
        <pc:spChg chg="mod">
          <ac:chgData name="Tess Roundy" userId="AMkqV6Fk0X4X2/N2zUJVG+3SheLUIvYqXpW2L4d8j5I=" providerId="None" clId="Web-{0D79DB10-0B0C-4302-9DEC-54EFA4075B8D}" dt="2024-07-15T16:30:08.047" v="102" actId="20577"/>
          <ac:spMkLst>
            <pc:docMk/>
            <pc:sldMk cId="3686663953" sldId="291"/>
            <ac:spMk id="11" creationId="{09448AD6-D803-29FD-AF24-A15F0837285D}"/>
          </ac:spMkLst>
        </pc:spChg>
      </pc:sldChg>
      <pc:sldChg chg="modSp">
        <pc:chgData name="Tess Roundy" userId="AMkqV6Fk0X4X2/N2zUJVG+3SheLUIvYqXpW2L4d8j5I=" providerId="None" clId="Web-{0D79DB10-0B0C-4302-9DEC-54EFA4075B8D}" dt="2024-07-15T16:31:19.033" v="108" actId="20577"/>
        <pc:sldMkLst>
          <pc:docMk/>
          <pc:sldMk cId="4205216114" sldId="292"/>
        </pc:sldMkLst>
        <pc:spChg chg="mod">
          <ac:chgData name="Tess Roundy" userId="AMkqV6Fk0X4X2/N2zUJVG+3SheLUIvYqXpW2L4d8j5I=" providerId="None" clId="Web-{0D79DB10-0B0C-4302-9DEC-54EFA4075B8D}" dt="2024-07-15T16:31:19.033" v="108" actId="20577"/>
          <ac:spMkLst>
            <pc:docMk/>
            <pc:sldMk cId="4205216114" sldId="292"/>
            <ac:spMk id="4" creationId="{F4614870-CAD7-9BDD-A921-9C0CE660E4D3}"/>
          </ac:spMkLst>
        </pc:spChg>
      </pc:sldChg>
      <pc:sldChg chg="modSp">
        <pc:chgData name="Tess Roundy" userId="AMkqV6Fk0X4X2/N2zUJVG+3SheLUIvYqXpW2L4d8j5I=" providerId="None" clId="Web-{0D79DB10-0B0C-4302-9DEC-54EFA4075B8D}" dt="2024-07-15T16:34:18.474" v="141" actId="20577"/>
        <pc:sldMkLst>
          <pc:docMk/>
          <pc:sldMk cId="3411761282" sldId="294"/>
        </pc:sldMkLst>
        <pc:spChg chg="mod">
          <ac:chgData name="Tess Roundy" userId="AMkqV6Fk0X4X2/N2zUJVG+3SheLUIvYqXpW2L4d8j5I=" providerId="None" clId="Web-{0D79DB10-0B0C-4302-9DEC-54EFA4075B8D}" dt="2024-07-15T16:34:18.474" v="141" actId="20577"/>
          <ac:spMkLst>
            <pc:docMk/>
            <pc:sldMk cId="3411761282" sldId="294"/>
            <ac:spMk id="2" creationId="{07DB7998-D051-C172-7C98-73D141AB8641}"/>
          </ac:spMkLst>
        </pc:spChg>
        <pc:spChg chg="mod">
          <ac:chgData name="Tess Roundy" userId="AMkqV6Fk0X4X2/N2zUJVG+3SheLUIvYqXpW2L4d8j5I=" providerId="None" clId="Web-{0D79DB10-0B0C-4302-9DEC-54EFA4075B8D}" dt="2024-07-15T16:33:06.379" v="131" actId="20577"/>
          <ac:spMkLst>
            <pc:docMk/>
            <pc:sldMk cId="3411761282" sldId="294"/>
            <ac:spMk id="3" creationId="{0E17BE86-EC9E-B94F-B40B-0B9077F91FAE}"/>
          </ac:spMkLst>
        </pc:spChg>
        <pc:spChg chg="mod">
          <ac:chgData name="Tess Roundy" userId="AMkqV6Fk0X4X2/N2zUJVG+3SheLUIvYqXpW2L4d8j5I=" providerId="None" clId="Web-{0D79DB10-0B0C-4302-9DEC-54EFA4075B8D}" dt="2024-07-15T16:33:52.880" v="133" actId="20577"/>
          <ac:spMkLst>
            <pc:docMk/>
            <pc:sldMk cId="3411761282" sldId="294"/>
            <ac:spMk id="5" creationId="{8D56C74F-CE0F-648E-6298-3AE7D66AFF3D}"/>
          </ac:spMkLst>
        </pc:spChg>
      </pc:sldChg>
      <pc:sldChg chg="modSp">
        <pc:chgData name="Tess Roundy" userId="AMkqV6Fk0X4X2/N2zUJVG+3SheLUIvYqXpW2L4d8j5I=" providerId="None" clId="Web-{0D79DB10-0B0C-4302-9DEC-54EFA4075B8D}" dt="2024-07-15T16:35:17.273" v="154" actId="20577"/>
        <pc:sldMkLst>
          <pc:docMk/>
          <pc:sldMk cId="47913501" sldId="295"/>
        </pc:sldMkLst>
        <pc:spChg chg="mod">
          <ac:chgData name="Tess Roundy" userId="AMkqV6Fk0X4X2/N2zUJVG+3SheLUIvYqXpW2L4d8j5I=" providerId="None" clId="Web-{0D79DB10-0B0C-4302-9DEC-54EFA4075B8D}" dt="2024-07-15T16:35:17.273" v="154" actId="20577"/>
          <ac:spMkLst>
            <pc:docMk/>
            <pc:sldMk cId="47913501" sldId="295"/>
            <ac:spMk id="4" creationId="{966597C3-C4D8-C5FF-8741-DF13258862C2}"/>
          </ac:spMkLst>
        </pc:spChg>
      </pc:sldChg>
      <pc:sldChg chg="modSp">
        <pc:chgData name="Tess Roundy" userId="AMkqV6Fk0X4X2/N2zUJVG+3SheLUIvYqXpW2L4d8j5I=" providerId="None" clId="Web-{0D79DB10-0B0C-4302-9DEC-54EFA4075B8D}" dt="2024-07-15T16:43:32.971" v="196" actId="20577"/>
        <pc:sldMkLst>
          <pc:docMk/>
          <pc:sldMk cId="2921018137" sldId="296"/>
        </pc:sldMkLst>
        <pc:spChg chg="mod">
          <ac:chgData name="Tess Roundy" userId="AMkqV6Fk0X4X2/N2zUJVG+3SheLUIvYqXpW2L4d8j5I=" providerId="None" clId="Web-{0D79DB10-0B0C-4302-9DEC-54EFA4075B8D}" dt="2024-07-15T16:43:32.971" v="196" actId="20577"/>
          <ac:spMkLst>
            <pc:docMk/>
            <pc:sldMk cId="2921018137" sldId="296"/>
            <ac:spMk id="6" creationId="{63BE9D9E-E96E-B24E-F5C4-58FF53C10120}"/>
          </ac:spMkLst>
        </pc:spChg>
      </pc:sldChg>
      <pc:sldChg chg="modSp">
        <pc:chgData name="Tess Roundy" userId="AMkqV6Fk0X4X2/N2zUJVG+3SheLUIvYqXpW2L4d8j5I=" providerId="None" clId="Web-{0D79DB10-0B0C-4302-9DEC-54EFA4075B8D}" dt="2024-07-15T16:45:06.004" v="213" actId="20577"/>
        <pc:sldMkLst>
          <pc:docMk/>
          <pc:sldMk cId="2556644976" sldId="297"/>
        </pc:sldMkLst>
        <pc:spChg chg="mod">
          <ac:chgData name="Tess Roundy" userId="AMkqV6Fk0X4X2/N2zUJVG+3SheLUIvYqXpW2L4d8j5I=" providerId="None" clId="Web-{0D79DB10-0B0C-4302-9DEC-54EFA4075B8D}" dt="2024-07-15T16:45:06.004" v="213" actId="20577"/>
          <ac:spMkLst>
            <pc:docMk/>
            <pc:sldMk cId="2556644976" sldId="297"/>
            <ac:spMk id="5" creationId="{6C9299B1-0987-53E8-A384-8F17910A60ED}"/>
          </ac:spMkLst>
        </pc:spChg>
        <pc:graphicFrameChg chg="mod modGraphic">
          <ac:chgData name="Tess Roundy" userId="AMkqV6Fk0X4X2/N2zUJVG+3SheLUIvYqXpW2L4d8j5I=" providerId="None" clId="Web-{0D79DB10-0B0C-4302-9DEC-54EFA4075B8D}" dt="2024-07-15T16:44:55.691" v="209"/>
          <ac:graphicFrameMkLst>
            <pc:docMk/>
            <pc:sldMk cId="2556644976" sldId="297"/>
            <ac:graphicFrameMk id="3" creationId="{E86F20FA-72AF-6C40-0F2C-CF392FF500C5}"/>
          </ac:graphicFrameMkLst>
        </pc:graphicFrameChg>
      </pc:sldChg>
      <pc:sldChg chg="modSp">
        <pc:chgData name="Tess Roundy" userId="AMkqV6Fk0X4X2/N2zUJVG+3SheLUIvYqXpW2L4d8j5I=" providerId="None" clId="Web-{0D79DB10-0B0C-4302-9DEC-54EFA4075B8D}" dt="2024-07-15T16:51:12.340" v="256" actId="1076"/>
        <pc:sldMkLst>
          <pc:docMk/>
          <pc:sldMk cId="1667305707" sldId="299"/>
        </pc:sldMkLst>
        <pc:spChg chg="mod">
          <ac:chgData name="Tess Roundy" userId="AMkqV6Fk0X4X2/N2zUJVG+3SheLUIvYqXpW2L4d8j5I=" providerId="None" clId="Web-{0D79DB10-0B0C-4302-9DEC-54EFA4075B8D}" dt="2024-07-15T16:48:22.461" v="215" actId="20577"/>
          <ac:spMkLst>
            <pc:docMk/>
            <pc:sldMk cId="1667305707" sldId="299"/>
            <ac:spMk id="4" creationId="{72B619A5-ADE3-EC71-9DB8-DB415D675084}"/>
          </ac:spMkLst>
        </pc:spChg>
        <pc:spChg chg="mod">
          <ac:chgData name="Tess Roundy" userId="AMkqV6Fk0X4X2/N2zUJVG+3SheLUIvYqXpW2L4d8j5I=" providerId="None" clId="Web-{0D79DB10-0B0C-4302-9DEC-54EFA4075B8D}" dt="2024-07-15T16:49:42.635" v="241" actId="1076"/>
          <ac:spMkLst>
            <pc:docMk/>
            <pc:sldMk cId="1667305707" sldId="299"/>
            <ac:spMk id="8" creationId="{6D1E1D19-53F5-2C02-E8AD-5C2149CAF4F2}"/>
          </ac:spMkLst>
        </pc:spChg>
        <pc:spChg chg="mod">
          <ac:chgData name="Tess Roundy" userId="AMkqV6Fk0X4X2/N2zUJVG+3SheLUIvYqXpW2L4d8j5I=" providerId="None" clId="Web-{0D79DB10-0B0C-4302-9DEC-54EFA4075B8D}" dt="2024-07-15T16:51:02.152" v="254" actId="1076"/>
          <ac:spMkLst>
            <pc:docMk/>
            <pc:sldMk cId="1667305707" sldId="299"/>
            <ac:spMk id="9" creationId="{86C86996-8CB6-B6E0-1039-7DA8B2CC7D41}"/>
          </ac:spMkLst>
        </pc:spChg>
        <pc:picChg chg="mod">
          <ac:chgData name="Tess Roundy" userId="AMkqV6Fk0X4X2/N2zUJVG+3SheLUIvYqXpW2L4d8j5I=" providerId="None" clId="Web-{0D79DB10-0B0C-4302-9DEC-54EFA4075B8D}" dt="2024-07-15T16:50:06.823" v="249" actId="1076"/>
          <ac:picMkLst>
            <pc:docMk/>
            <pc:sldMk cId="1667305707" sldId="299"/>
            <ac:picMk id="3" creationId="{4DDC1522-8115-C8A6-B020-C050866294D6}"/>
          </ac:picMkLst>
        </pc:picChg>
        <pc:picChg chg="mod">
          <ac:chgData name="Tess Roundy" userId="AMkqV6Fk0X4X2/N2zUJVG+3SheLUIvYqXpW2L4d8j5I=" providerId="None" clId="Web-{0D79DB10-0B0C-4302-9DEC-54EFA4075B8D}" dt="2024-07-15T16:50:06.823" v="247" actId="1076"/>
          <ac:picMkLst>
            <pc:docMk/>
            <pc:sldMk cId="1667305707" sldId="299"/>
            <ac:picMk id="5" creationId="{97C398C4-0F42-367E-BD70-5367B7D14CCB}"/>
          </ac:picMkLst>
        </pc:picChg>
        <pc:picChg chg="mod">
          <ac:chgData name="Tess Roundy" userId="AMkqV6Fk0X4X2/N2zUJVG+3SheLUIvYqXpW2L4d8j5I=" providerId="None" clId="Web-{0D79DB10-0B0C-4302-9DEC-54EFA4075B8D}" dt="2024-07-15T16:51:12.340" v="256" actId="1076"/>
          <ac:picMkLst>
            <pc:docMk/>
            <pc:sldMk cId="1667305707" sldId="299"/>
            <ac:picMk id="6" creationId="{8FD45400-87DD-F8CF-CDB4-1301C40A5397}"/>
          </ac:picMkLst>
        </pc:picChg>
        <pc:picChg chg="mod">
          <ac:chgData name="Tess Roundy" userId="AMkqV6Fk0X4X2/N2zUJVG+3SheLUIvYqXpW2L4d8j5I=" providerId="None" clId="Web-{0D79DB10-0B0C-4302-9DEC-54EFA4075B8D}" dt="2024-07-15T16:50:39.902" v="252" actId="1076"/>
          <ac:picMkLst>
            <pc:docMk/>
            <pc:sldMk cId="1667305707" sldId="299"/>
            <ac:picMk id="7" creationId="{41FE8280-94E6-1D30-18E6-97ED04B12AB0}"/>
          </ac:picMkLst>
        </pc:picChg>
      </pc:sldChg>
      <pc:sldChg chg="modSp">
        <pc:chgData name="Tess Roundy" userId="AMkqV6Fk0X4X2/N2zUJVG+3SheLUIvYqXpW2L4d8j5I=" providerId="None" clId="Web-{0D79DB10-0B0C-4302-9DEC-54EFA4075B8D}" dt="2024-07-15T16:58:15.005" v="298" actId="20577"/>
        <pc:sldMkLst>
          <pc:docMk/>
          <pc:sldMk cId="1018820000" sldId="301"/>
        </pc:sldMkLst>
        <pc:spChg chg="mod">
          <ac:chgData name="Tess Roundy" userId="AMkqV6Fk0X4X2/N2zUJVG+3SheLUIvYqXpW2L4d8j5I=" providerId="None" clId="Web-{0D79DB10-0B0C-4302-9DEC-54EFA4075B8D}" dt="2024-07-15T16:58:15.005" v="298" actId="20577"/>
          <ac:spMkLst>
            <pc:docMk/>
            <pc:sldMk cId="1018820000" sldId="301"/>
            <ac:spMk id="3" creationId="{53EE2D3A-30EA-AD20-CF21-83719D13520F}"/>
          </ac:spMkLst>
        </pc:spChg>
        <pc:picChg chg="mod">
          <ac:chgData name="Tess Roundy" userId="AMkqV6Fk0X4X2/N2zUJVG+3SheLUIvYqXpW2L4d8j5I=" providerId="None" clId="Web-{0D79DB10-0B0C-4302-9DEC-54EFA4075B8D}" dt="2024-07-15T16:53:20.702" v="257" actId="1076"/>
          <ac:picMkLst>
            <pc:docMk/>
            <pc:sldMk cId="1018820000" sldId="301"/>
            <ac:picMk id="12" creationId="{288EC917-A28F-1974-7727-65A70A9D3BF0}"/>
          </ac:picMkLst>
        </pc:picChg>
      </pc:sldChg>
      <pc:sldChg chg="modSp">
        <pc:chgData name="Tess Roundy" userId="AMkqV6Fk0X4X2/N2zUJVG+3SheLUIvYqXpW2L4d8j5I=" providerId="None" clId="Web-{0D79DB10-0B0C-4302-9DEC-54EFA4075B8D}" dt="2024-07-15T16:58:30.365" v="300" actId="20577"/>
        <pc:sldMkLst>
          <pc:docMk/>
          <pc:sldMk cId="191684614" sldId="302"/>
        </pc:sldMkLst>
        <pc:spChg chg="mod">
          <ac:chgData name="Tess Roundy" userId="AMkqV6Fk0X4X2/N2zUJVG+3SheLUIvYqXpW2L4d8j5I=" providerId="None" clId="Web-{0D79DB10-0B0C-4302-9DEC-54EFA4075B8D}" dt="2024-07-15T16:58:30.365" v="300" actId="20577"/>
          <ac:spMkLst>
            <pc:docMk/>
            <pc:sldMk cId="191684614" sldId="302"/>
            <ac:spMk id="2" creationId="{785E7628-FFF5-B946-C72E-80BA627ED711}"/>
          </ac:spMkLst>
        </pc:spChg>
      </pc:sldChg>
      <pc:sldChg chg="modSp">
        <pc:chgData name="Tess Roundy" userId="AMkqV6Fk0X4X2/N2zUJVG+3SheLUIvYqXpW2L4d8j5I=" providerId="None" clId="Web-{0D79DB10-0B0C-4302-9DEC-54EFA4075B8D}" dt="2024-07-15T17:00:25.102" v="312" actId="20577"/>
        <pc:sldMkLst>
          <pc:docMk/>
          <pc:sldMk cId="1958128575" sldId="304"/>
        </pc:sldMkLst>
        <pc:spChg chg="mod">
          <ac:chgData name="Tess Roundy" userId="AMkqV6Fk0X4X2/N2zUJVG+3SheLUIvYqXpW2L4d8j5I=" providerId="None" clId="Web-{0D79DB10-0B0C-4302-9DEC-54EFA4075B8D}" dt="2024-07-15T16:59:37.366" v="303" actId="20577"/>
          <ac:spMkLst>
            <pc:docMk/>
            <pc:sldMk cId="1958128575" sldId="304"/>
            <ac:spMk id="2" creationId="{48B2C5A1-EED6-BA5C-A9D7-E41AB55F0EF6}"/>
          </ac:spMkLst>
        </pc:spChg>
        <pc:spChg chg="mod">
          <ac:chgData name="Tess Roundy" userId="AMkqV6Fk0X4X2/N2zUJVG+3SheLUIvYqXpW2L4d8j5I=" providerId="None" clId="Web-{0D79DB10-0B0C-4302-9DEC-54EFA4075B8D}" dt="2024-07-15T17:00:25.102" v="312" actId="20577"/>
          <ac:spMkLst>
            <pc:docMk/>
            <pc:sldMk cId="1958128575" sldId="304"/>
            <ac:spMk id="3" creationId="{EC973B78-2AE7-10BA-8CA5-DCFFD438113F}"/>
          </ac:spMkLst>
        </pc:spChg>
      </pc:sldChg>
      <pc:sldChg chg="modSp">
        <pc:chgData name="Tess Roundy" userId="AMkqV6Fk0X4X2/N2zUJVG+3SheLUIvYqXpW2L4d8j5I=" providerId="None" clId="Web-{0D79DB10-0B0C-4302-9DEC-54EFA4075B8D}" dt="2024-07-15T17:02:22.495" v="339" actId="20577"/>
        <pc:sldMkLst>
          <pc:docMk/>
          <pc:sldMk cId="1351219459" sldId="308"/>
        </pc:sldMkLst>
        <pc:spChg chg="mod">
          <ac:chgData name="Tess Roundy" userId="AMkqV6Fk0X4X2/N2zUJVG+3SheLUIvYqXpW2L4d8j5I=" providerId="None" clId="Web-{0D79DB10-0B0C-4302-9DEC-54EFA4075B8D}" dt="2024-07-15T17:02:22.495" v="339" actId="20577"/>
          <ac:spMkLst>
            <pc:docMk/>
            <pc:sldMk cId="1351219459" sldId="308"/>
            <ac:spMk id="4" creationId="{74E1101A-7BEF-F4F0-CC67-7A70A1AB425B}"/>
          </ac:spMkLst>
        </pc:spChg>
      </pc:sldChg>
      <pc:sldChg chg="modSp">
        <pc:chgData name="Tess Roundy" userId="AMkqV6Fk0X4X2/N2zUJVG+3SheLUIvYqXpW2L4d8j5I=" providerId="None" clId="Web-{0D79DB10-0B0C-4302-9DEC-54EFA4075B8D}" dt="2024-07-15T17:06:13.250" v="391" actId="20577"/>
        <pc:sldMkLst>
          <pc:docMk/>
          <pc:sldMk cId="3336095157" sldId="309"/>
        </pc:sldMkLst>
        <pc:spChg chg="mod">
          <ac:chgData name="Tess Roundy" userId="AMkqV6Fk0X4X2/N2zUJVG+3SheLUIvYqXpW2L4d8j5I=" providerId="None" clId="Web-{0D79DB10-0B0C-4302-9DEC-54EFA4075B8D}" dt="2024-07-15T17:06:13.250" v="391" actId="20577"/>
          <ac:spMkLst>
            <pc:docMk/>
            <pc:sldMk cId="3336095157" sldId="309"/>
            <ac:spMk id="3" creationId="{B2D2E529-ECCE-2911-A9E3-F24A58B1D463}"/>
          </ac:spMkLst>
        </pc:spChg>
      </pc:sldChg>
      <pc:sldChg chg="modSp">
        <pc:chgData name="Tess Roundy" userId="AMkqV6Fk0X4X2/N2zUJVG+3SheLUIvYqXpW2L4d8j5I=" providerId="None" clId="Web-{0D79DB10-0B0C-4302-9DEC-54EFA4075B8D}" dt="2024-07-15T17:01:02.665" v="329" actId="20577"/>
        <pc:sldMkLst>
          <pc:docMk/>
          <pc:sldMk cId="965016912" sldId="310"/>
        </pc:sldMkLst>
        <pc:spChg chg="mod">
          <ac:chgData name="Tess Roundy" userId="AMkqV6Fk0X4X2/N2zUJVG+3SheLUIvYqXpW2L4d8j5I=" providerId="None" clId="Web-{0D79DB10-0B0C-4302-9DEC-54EFA4075B8D}" dt="2024-07-15T17:00:54.055" v="315" actId="20577"/>
          <ac:spMkLst>
            <pc:docMk/>
            <pc:sldMk cId="965016912" sldId="310"/>
            <ac:spMk id="2" creationId="{95D8C4A4-9FC0-2704-E572-BD5D1B57B099}"/>
          </ac:spMkLst>
        </pc:spChg>
        <pc:spChg chg="mod">
          <ac:chgData name="Tess Roundy" userId="AMkqV6Fk0X4X2/N2zUJVG+3SheLUIvYqXpW2L4d8j5I=" providerId="None" clId="Web-{0D79DB10-0B0C-4302-9DEC-54EFA4075B8D}" dt="2024-07-15T17:01:02.665" v="329" actId="20577"/>
          <ac:spMkLst>
            <pc:docMk/>
            <pc:sldMk cId="965016912" sldId="310"/>
            <ac:spMk id="3" creationId="{6E97185E-CCA9-4822-E79A-CBBAE028EBFE}"/>
          </ac:spMkLst>
        </pc:spChg>
      </pc:sldChg>
      <pc:sldChg chg="modSp">
        <pc:chgData name="Tess Roundy" userId="AMkqV6Fk0X4X2/N2zUJVG+3SheLUIvYqXpW2L4d8j5I=" providerId="None" clId="Web-{0D79DB10-0B0C-4302-9DEC-54EFA4075B8D}" dt="2024-07-15T17:01:22.103" v="331" actId="20577"/>
        <pc:sldMkLst>
          <pc:docMk/>
          <pc:sldMk cId="1373001354" sldId="312"/>
        </pc:sldMkLst>
        <pc:spChg chg="mod">
          <ac:chgData name="Tess Roundy" userId="AMkqV6Fk0X4X2/N2zUJVG+3SheLUIvYqXpW2L4d8j5I=" providerId="None" clId="Web-{0D79DB10-0B0C-4302-9DEC-54EFA4075B8D}" dt="2024-07-15T17:01:22.103" v="331" actId="20577"/>
          <ac:spMkLst>
            <pc:docMk/>
            <pc:sldMk cId="1373001354" sldId="312"/>
            <ac:spMk id="5" creationId="{F2E73A02-670A-E1D0-060B-BFF1A69D5BAE}"/>
          </ac:spMkLst>
        </pc:spChg>
      </pc:sldChg>
      <pc:sldChg chg="modSp">
        <pc:chgData name="Tess Roundy" userId="AMkqV6Fk0X4X2/N2zUJVG+3SheLUIvYqXpW2L4d8j5I=" providerId="None" clId="Web-{0D79DB10-0B0C-4302-9DEC-54EFA4075B8D}" dt="2024-07-15T17:07:26.892" v="394" actId="20577"/>
        <pc:sldMkLst>
          <pc:docMk/>
          <pc:sldMk cId="1821718340" sldId="313"/>
        </pc:sldMkLst>
        <pc:spChg chg="mod">
          <ac:chgData name="Tess Roundy" userId="AMkqV6Fk0X4X2/N2zUJVG+3SheLUIvYqXpW2L4d8j5I=" providerId="None" clId="Web-{0D79DB10-0B0C-4302-9DEC-54EFA4075B8D}" dt="2024-07-15T17:07:26.892" v="394" actId="20577"/>
          <ac:spMkLst>
            <pc:docMk/>
            <pc:sldMk cId="1821718340" sldId="313"/>
            <ac:spMk id="5" creationId="{EF68A918-D21D-D64E-49D4-C14869862328}"/>
          </ac:spMkLst>
        </pc:spChg>
      </pc:sldChg>
      <pc:sldChg chg="modSp">
        <pc:chgData name="Tess Roundy" userId="AMkqV6Fk0X4X2/N2zUJVG+3SheLUIvYqXpW2L4d8j5I=" providerId="None" clId="Web-{0D79DB10-0B0C-4302-9DEC-54EFA4075B8D}" dt="2024-07-15T17:08:58.753" v="403" actId="20577"/>
        <pc:sldMkLst>
          <pc:docMk/>
          <pc:sldMk cId="2633951841" sldId="315"/>
        </pc:sldMkLst>
        <pc:spChg chg="mod">
          <ac:chgData name="Tess Roundy" userId="AMkqV6Fk0X4X2/N2zUJVG+3SheLUIvYqXpW2L4d8j5I=" providerId="None" clId="Web-{0D79DB10-0B0C-4302-9DEC-54EFA4075B8D}" dt="2024-07-15T17:08:58.753" v="403" actId="20577"/>
          <ac:spMkLst>
            <pc:docMk/>
            <pc:sldMk cId="2633951841" sldId="315"/>
            <ac:spMk id="3" creationId="{3E95D41E-DF17-2C24-60B7-9A226A446B8A}"/>
          </ac:spMkLst>
        </pc:spChg>
      </pc:sldChg>
      <pc:sldChg chg="modSp">
        <pc:chgData name="Tess Roundy" userId="AMkqV6Fk0X4X2/N2zUJVG+3SheLUIvYqXpW2L4d8j5I=" providerId="None" clId="Web-{0D79DB10-0B0C-4302-9DEC-54EFA4075B8D}" dt="2024-07-15T17:10:42.068" v="411" actId="20577"/>
        <pc:sldMkLst>
          <pc:docMk/>
          <pc:sldMk cId="2835380834" sldId="320"/>
        </pc:sldMkLst>
        <pc:spChg chg="mod">
          <ac:chgData name="Tess Roundy" userId="AMkqV6Fk0X4X2/N2zUJVG+3SheLUIvYqXpW2L4d8j5I=" providerId="None" clId="Web-{0D79DB10-0B0C-4302-9DEC-54EFA4075B8D}" dt="2024-07-15T17:10:42.068" v="411" actId="20577"/>
          <ac:spMkLst>
            <pc:docMk/>
            <pc:sldMk cId="2835380834" sldId="320"/>
            <ac:spMk id="3" creationId="{8E6F4752-A646-9AF5-4121-5C6DF9B79208}"/>
          </ac:spMkLst>
        </pc:spChg>
      </pc:sldChg>
      <pc:sldChg chg="modSp">
        <pc:chgData name="Tess Roundy" userId="AMkqV6Fk0X4X2/N2zUJVG+3SheLUIvYqXpW2L4d8j5I=" providerId="None" clId="Web-{0D79DB10-0B0C-4302-9DEC-54EFA4075B8D}" dt="2024-07-15T17:11:11.272" v="413" actId="20577"/>
        <pc:sldMkLst>
          <pc:docMk/>
          <pc:sldMk cId="3558423522" sldId="323"/>
        </pc:sldMkLst>
        <pc:spChg chg="mod">
          <ac:chgData name="Tess Roundy" userId="AMkqV6Fk0X4X2/N2zUJVG+3SheLUIvYqXpW2L4d8j5I=" providerId="None" clId="Web-{0D79DB10-0B0C-4302-9DEC-54EFA4075B8D}" dt="2024-07-15T17:11:11.272" v="413" actId="20577"/>
          <ac:spMkLst>
            <pc:docMk/>
            <pc:sldMk cId="3558423522" sldId="323"/>
            <ac:spMk id="5" creationId="{B83BDE3F-6102-445D-9AE0-3889E8626426}"/>
          </ac:spMkLst>
        </pc:spChg>
      </pc:sldChg>
      <pc:sldChg chg="modSp">
        <pc:chgData name="Tess Roundy" userId="AMkqV6Fk0X4X2/N2zUJVG+3SheLUIvYqXpW2L4d8j5I=" providerId="None" clId="Web-{0D79DB10-0B0C-4302-9DEC-54EFA4075B8D}" dt="2024-07-15T17:12:39.305" v="418" actId="20577"/>
        <pc:sldMkLst>
          <pc:docMk/>
          <pc:sldMk cId="3586339530" sldId="325"/>
        </pc:sldMkLst>
        <pc:spChg chg="mod">
          <ac:chgData name="Tess Roundy" userId="AMkqV6Fk0X4X2/N2zUJVG+3SheLUIvYqXpW2L4d8j5I=" providerId="None" clId="Web-{0D79DB10-0B0C-4302-9DEC-54EFA4075B8D}" dt="2024-07-15T17:12:39.305" v="418" actId="20577"/>
          <ac:spMkLst>
            <pc:docMk/>
            <pc:sldMk cId="3586339530" sldId="325"/>
            <ac:spMk id="3" creationId="{90249622-DA1E-33B8-E6EA-A99D01213F14}"/>
          </ac:spMkLst>
        </pc:spChg>
      </pc:sldChg>
    </pc:docChg>
  </pc:docChgLst>
  <pc:docChgLst>
    <pc:chgData name="Tess Roundy" userId="AMkqV6Fk0X4X2/N2zUJVG+3SheLUIvYqXpW2L4d8j5I=" providerId="None" clId="Web-{E9E740B4-AC28-49A2-BDBB-A715A8FABBF5}"/>
    <pc:docChg chg="modSld">
      <pc:chgData name="Tess Roundy" userId="AMkqV6Fk0X4X2/N2zUJVG+3SheLUIvYqXpW2L4d8j5I=" providerId="None" clId="Web-{E9E740B4-AC28-49A2-BDBB-A715A8FABBF5}" dt="2024-07-22T18:53:57.903" v="14" actId="20577"/>
      <pc:docMkLst>
        <pc:docMk/>
      </pc:docMkLst>
      <pc:sldChg chg="modSp">
        <pc:chgData name="Tess Roundy" userId="AMkqV6Fk0X4X2/N2zUJVG+3SheLUIvYqXpW2L4d8j5I=" providerId="None" clId="Web-{E9E740B4-AC28-49A2-BDBB-A715A8FABBF5}" dt="2024-07-22T18:52:34.163" v="11" actId="20577"/>
        <pc:sldMkLst>
          <pc:docMk/>
          <pc:sldMk cId="658053155" sldId="319"/>
        </pc:sldMkLst>
        <pc:spChg chg="mod">
          <ac:chgData name="Tess Roundy" userId="AMkqV6Fk0X4X2/N2zUJVG+3SheLUIvYqXpW2L4d8j5I=" providerId="None" clId="Web-{E9E740B4-AC28-49A2-BDBB-A715A8FABBF5}" dt="2024-07-22T18:52:34.163" v="11" actId="20577"/>
          <ac:spMkLst>
            <pc:docMk/>
            <pc:sldMk cId="658053155" sldId="319"/>
            <ac:spMk id="2" creationId="{2F3865AA-CFAA-C6CE-C5CB-DBA7E75CFCDD}"/>
          </ac:spMkLst>
        </pc:spChg>
        <pc:spChg chg="mod">
          <ac:chgData name="Tess Roundy" userId="AMkqV6Fk0X4X2/N2zUJVG+3SheLUIvYqXpW2L4d8j5I=" providerId="None" clId="Web-{E9E740B4-AC28-49A2-BDBB-A715A8FABBF5}" dt="2024-07-22T18:48:41.742" v="9" actId="20577"/>
          <ac:spMkLst>
            <pc:docMk/>
            <pc:sldMk cId="658053155" sldId="319"/>
            <ac:spMk id="4" creationId="{CE6B4671-EBCA-C978-2A5D-C535993DAB4F}"/>
          </ac:spMkLst>
        </pc:spChg>
      </pc:sldChg>
      <pc:sldChg chg="modSp">
        <pc:chgData name="Tess Roundy" userId="AMkqV6Fk0X4X2/N2zUJVG+3SheLUIvYqXpW2L4d8j5I=" providerId="None" clId="Web-{E9E740B4-AC28-49A2-BDBB-A715A8FABBF5}" dt="2024-07-22T18:53:57.903" v="14" actId="20577"/>
        <pc:sldMkLst>
          <pc:docMk/>
          <pc:sldMk cId="484161051" sldId="330"/>
        </pc:sldMkLst>
        <pc:spChg chg="mod">
          <ac:chgData name="Tess Roundy" userId="AMkqV6Fk0X4X2/N2zUJVG+3SheLUIvYqXpW2L4d8j5I=" providerId="None" clId="Web-{E9E740B4-AC28-49A2-BDBB-A715A8FABBF5}" dt="2024-07-22T18:53:57.903" v="14" actId="20577"/>
          <ac:spMkLst>
            <pc:docMk/>
            <pc:sldMk cId="484161051" sldId="330"/>
            <ac:spMk id="3" creationId="{876F250E-996B-D6DA-9817-EE5CA5582D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E039E-A76A-46B8-8F99-0B83538E3549}" type="doc">
      <dgm:prSet loTypeId="urn:microsoft.com/office/officeart/2005/8/layout/cycle6" loCatId="relationship" qsTypeId="urn:microsoft.com/office/officeart/2005/8/quickstyle/simple1" qsCatId="simple" csTypeId="urn:microsoft.com/office/officeart/2005/8/colors/colorful4" csCatId="colorful" phldr="1"/>
      <dgm:spPr/>
    </dgm:pt>
    <dgm:pt modelId="{7A430B77-DFD6-473B-94CC-F2A758628480}">
      <dgm:prSet phldrT="[Text]" custT="1"/>
      <dgm:spPr>
        <a:xfrm>
          <a:off x="3058158" y="-101844"/>
          <a:ext cx="2011682" cy="1463041"/>
        </a:xfrm>
        <a:prstGeom prst="roundRect">
          <a:avLst/>
        </a:prstGeom>
        <a:solidFill>
          <a:srgbClr val="00AF66"/>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000" b="1" dirty="0">
              <a:solidFill>
                <a:sysClr val="windowText" lastClr="000000"/>
              </a:solidFill>
              <a:latin typeface="Calibri" panose="020F0502020204030204"/>
              <a:ea typeface="+mn-ea"/>
              <a:cs typeface="+mn-cs"/>
            </a:rPr>
            <a:t>Federal Aid</a:t>
          </a:r>
        </a:p>
      </dgm:t>
    </dgm:pt>
    <dgm:pt modelId="{9B3EC1ED-4743-4241-88CD-BA621364F264}" type="parTrans" cxnId="{BFB1D16B-8882-4669-9568-8A4BA0D2DA28}">
      <dgm:prSet/>
      <dgm:spPr/>
      <dgm:t>
        <a:bodyPr/>
        <a:lstStyle/>
        <a:p>
          <a:endParaRPr lang="en-US"/>
        </a:p>
      </dgm:t>
    </dgm:pt>
    <dgm:pt modelId="{0DE65AF4-D25B-4460-9F2C-ECBDD1158D62}" type="sibTrans" cxnId="{BFB1D16B-8882-4669-9568-8A4BA0D2DA28}">
      <dgm:prSet/>
      <dgm:spPr>
        <a:xfrm>
          <a:off x="1984342" y="629676"/>
          <a:ext cx="4159314" cy="4159314"/>
        </a:xfrm>
        <a:custGeom>
          <a:avLst/>
          <a:gdLst/>
          <a:ahLst/>
          <a:cxnLst/>
          <a:rect l="0" t="0" r="0" b="0"/>
          <a:pathLst>
            <a:path>
              <a:moveTo>
                <a:pt x="3097424" y="266063"/>
              </a:moveTo>
              <a:arcTo wR="2079657" hR="2079657" stAng="17958037" swAng="2253966"/>
            </a:path>
          </a:pathLst>
        </a:custGeom>
        <a:noFill/>
        <a:ln w="6350" cap="flat" cmpd="sng" algn="ctr">
          <a:solidFill>
            <a:srgbClr val="FFC000">
              <a:hueOff val="0"/>
              <a:satOff val="0"/>
              <a:lumOff val="0"/>
              <a:alphaOff val="0"/>
            </a:srgbClr>
          </a:solidFill>
          <a:prstDash val="solid"/>
          <a:miter lim="800000"/>
        </a:ln>
        <a:effectLst/>
      </dgm:spPr>
      <dgm:t>
        <a:bodyPr/>
        <a:lstStyle/>
        <a:p>
          <a:endParaRPr lang="en-US"/>
        </a:p>
      </dgm:t>
    </dgm:pt>
    <dgm:pt modelId="{A914253F-BDA7-47F6-BDD8-CB6D385E0A61}">
      <dgm:prSet phldrT="[Text]" custT="1"/>
      <dgm:spPr>
        <a:xfrm>
          <a:off x="3058158" y="4057470"/>
          <a:ext cx="2011682" cy="1463041"/>
        </a:xfrm>
        <a:prstGeom prst="roundRect">
          <a:avLst/>
        </a:prstGeom>
        <a:solidFill>
          <a:srgbClr val="323E48"/>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dirty="0">
              <a:solidFill>
                <a:sysClr val="window" lastClr="FFFFFF"/>
              </a:solidFill>
              <a:latin typeface="Calibri" panose="020F0502020204030204"/>
              <a:ea typeface="+mn-ea"/>
              <a:cs typeface="+mn-cs"/>
            </a:rPr>
            <a:t>Some Private Scholarships</a:t>
          </a:r>
        </a:p>
      </dgm:t>
    </dgm:pt>
    <dgm:pt modelId="{6B7038BA-B7DF-4E1B-AE60-0BBC8092EA30}" type="parTrans" cxnId="{CFA7940F-B455-4362-8985-D1FCF380042F}">
      <dgm:prSet/>
      <dgm:spPr/>
      <dgm:t>
        <a:bodyPr/>
        <a:lstStyle/>
        <a:p>
          <a:endParaRPr lang="en-US"/>
        </a:p>
      </dgm:t>
    </dgm:pt>
    <dgm:pt modelId="{90318D7E-3E8D-46D4-AFA1-4B1CDBACCB16}" type="sibTrans" cxnId="{CFA7940F-B455-4362-8985-D1FCF380042F}">
      <dgm:prSet/>
      <dgm:spPr>
        <a:xfrm>
          <a:off x="1984342" y="629676"/>
          <a:ext cx="4159314" cy="4159314"/>
        </a:xfrm>
        <a:custGeom>
          <a:avLst/>
          <a:gdLst/>
          <a:ahLst/>
          <a:cxnLst/>
          <a:rect l="0" t="0" r="0" b="0"/>
          <a:pathLst>
            <a:path>
              <a:moveTo>
                <a:pt x="1062241" y="3893448"/>
              </a:moveTo>
              <a:arcTo wR="2079657" hR="2079657" stAng="7157371" swAng="2184888"/>
            </a:path>
          </a:pathLst>
        </a:custGeom>
        <a:noFill/>
        <a:ln w="6350" cap="flat" cmpd="sng" algn="ctr">
          <a:solidFill>
            <a:srgbClr val="FFC000">
              <a:hueOff val="6533927"/>
              <a:satOff val="-27185"/>
              <a:lumOff val="6405"/>
              <a:alphaOff val="0"/>
            </a:srgbClr>
          </a:solidFill>
          <a:prstDash val="solid"/>
          <a:miter lim="800000"/>
        </a:ln>
        <a:effectLst/>
      </dgm:spPr>
      <dgm:t>
        <a:bodyPr/>
        <a:lstStyle/>
        <a:p>
          <a:endParaRPr lang="en-US"/>
        </a:p>
      </dgm:t>
    </dgm:pt>
    <dgm:pt modelId="{F9551E2E-AFE8-4B81-ABDF-082427D529B8}">
      <dgm:prSet phldrT="[Text]" custT="1"/>
      <dgm:spPr>
        <a:xfrm>
          <a:off x="978501" y="1865759"/>
          <a:ext cx="2011682" cy="1687148"/>
        </a:xfrm>
        <a:prstGeom prst="roundRect">
          <a:avLst/>
        </a:prstGeom>
        <a:solidFill>
          <a:srgbClr val="FFC84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dirty="0">
              <a:solidFill>
                <a:sysClr val="windowText" lastClr="000000"/>
              </a:solidFill>
              <a:latin typeface="Calibri" panose="020F0502020204030204"/>
              <a:ea typeface="+mn-ea"/>
              <a:cs typeface="+mn-cs"/>
            </a:rPr>
            <a:t>State Aid &amp; Scholarships</a:t>
          </a:r>
        </a:p>
      </dgm:t>
    </dgm:pt>
    <dgm:pt modelId="{D8C5314C-753E-42C4-B3C2-EE9F292AED23}" type="parTrans" cxnId="{F6D1CE35-E3AE-4097-9B82-C21F91A23BBD}">
      <dgm:prSet/>
      <dgm:spPr/>
      <dgm:t>
        <a:bodyPr/>
        <a:lstStyle/>
        <a:p>
          <a:endParaRPr lang="en-US"/>
        </a:p>
      </dgm:t>
    </dgm:pt>
    <dgm:pt modelId="{E87F3638-5E85-4A7C-A7EB-10E1E6C91DFB}" type="sibTrans" cxnId="{F6D1CE35-E3AE-4097-9B82-C21F91A23BBD}">
      <dgm:prSet/>
      <dgm:spPr>
        <a:xfrm>
          <a:off x="1984342" y="629676"/>
          <a:ext cx="4159314" cy="4159314"/>
        </a:xfrm>
        <a:custGeom>
          <a:avLst/>
          <a:gdLst/>
          <a:ahLst/>
          <a:cxnLst/>
          <a:rect l="0" t="0" r="0" b="0"/>
          <a:pathLst>
            <a:path>
              <a:moveTo>
                <a:pt x="184186" y="1223991"/>
              </a:moveTo>
              <a:arcTo wR="2079657" hR="2079657" stAng="12257741" swAng="2184888"/>
            </a:path>
          </a:pathLst>
        </a:custGeom>
        <a:noFill/>
        <a:ln w="6350" cap="flat" cmpd="sng" algn="ctr">
          <a:solidFill>
            <a:srgbClr val="FFC000">
              <a:hueOff val="9800891"/>
              <a:satOff val="-40777"/>
              <a:lumOff val="9608"/>
              <a:alphaOff val="0"/>
            </a:srgbClr>
          </a:solidFill>
          <a:prstDash val="solid"/>
          <a:miter lim="800000"/>
        </a:ln>
        <a:effectLst/>
      </dgm:spPr>
      <dgm:t>
        <a:bodyPr/>
        <a:lstStyle/>
        <a:p>
          <a:endParaRPr lang="en-US"/>
        </a:p>
      </dgm:t>
    </dgm:pt>
    <dgm:pt modelId="{EEAB4895-9223-4486-BB85-D956DEB4B169}">
      <dgm:prSet phldrT="[Text]" custT="1"/>
      <dgm:spPr>
        <a:xfrm>
          <a:off x="5137815" y="1904866"/>
          <a:ext cx="2011682" cy="1608933"/>
        </a:xfrm>
        <a:prstGeom prst="roundRect">
          <a:avLst/>
        </a:prstGeom>
        <a:solidFill>
          <a:srgbClr val="00B5DF"/>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000" b="1" dirty="0">
              <a:solidFill>
                <a:sysClr val="windowText" lastClr="000000"/>
              </a:solidFill>
              <a:latin typeface="Calibri" panose="020F0502020204030204"/>
              <a:ea typeface="+mn-ea"/>
              <a:cs typeface="+mn-cs"/>
            </a:rPr>
            <a:t>Institutional Aid &amp; Scholarships</a:t>
          </a:r>
        </a:p>
      </dgm:t>
    </dgm:pt>
    <dgm:pt modelId="{65861463-3957-42F1-B381-5AAE9E6C5EDF}" type="parTrans" cxnId="{0A77E7A2-12F1-4AAC-8176-480168AFF89E}">
      <dgm:prSet/>
      <dgm:spPr/>
      <dgm:t>
        <a:bodyPr/>
        <a:lstStyle/>
        <a:p>
          <a:endParaRPr lang="en-US"/>
        </a:p>
      </dgm:t>
    </dgm:pt>
    <dgm:pt modelId="{EE0BDE9A-F9A4-4008-8D63-E4D29F068FED}" type="sibTrans" cxnId="{0A77E7A2-12F1-4AAC-8176-480168AFF89E}">
      <dgm:prSet/>
      <dgm:spPr>
        <a:xfrm>
          <a:off x="1984342" y="629676"/>
          <a:ext cx="4159314" cy="4159314"/>
        </a:xfrm>
        <a:custGeom>
          <a:avLst/>
          <a:gdLst/>
          <a:ahLst/>
          <a:cxnLst/>
          <a:rect l="0" t="0" r="0" b="0"/>
          <a:pathLst>
            <a:path>
              <a:moveTo>
                <a:pt x="3992096" y="2896694"/>
              </a:moveTo>
              <a:arcTo wR="2079657" hR="2079657" stAng="1387996" swAng="2253966"/>
            </a:path>
          </a:pathLst>
        </a:custGeom>
        <a:noFill/>
        <a:ln w="6350" cap="flat" cmpd="sng" algn="ctr">
          <a:solidFill>
            <a:srgbClr val="FFC000">
              <a:hueOff val="3266964"/>
              <a:satOff val="-13592"/>
              <a:lumOff val="3203"/>
              <a:alphaOff val="0"/>
            </a:srgbClr>
          </a:solidFill>
          <a:prstDash val="solid"/>
          <a:miter lim="800000"/>
        </a:ln>
        <a:effectLst/>
      </dgm:spPr>
      <dgm:t>
        <a:bodyPr/>
        <a:lstStyle/>
        <a:p>
          <a:endParaRPr lang="en-US"/>
        </a:p>
      </dgm:t>
    </dgm:pt>
    <dgm:pt modelId="{AB315FAD-B381-4817-8D80-2CD40CFCC7F1}">
      <dgm:prSet phldrT="[Text]" custT="1"/>
      <dgm:spPr>
        <a:xfrm>
          <a:off x="3058158" y="-101844"/>
          <a:ext cx="2011682" cy="1463041"/>
        </a:xfrm>
        <a:prstGeom prst="roundRect">
          <a:avLst/>
        </a:prstGeom>
        <a:solidFill>
          <a:srgbClr val="00AF66"/>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600" dirty="0">
              <a:solidFill>
                <a:sysClr val="windowText" lastClr="000000"/>
              </a:solidFill>
              <a:latin typeface="Calibri" panose="020F0502020204030204"/>
              <a:ea typeface="+mn-ea"/>
              <a:cs typeface="+mn-cs"/>
            </a:rPr>
            <a:t>Grants</a:t>
          </a:r>
        </a:p>
      </dgm:t>
    </dgm:pt>
    <dgm:pt modelId="{B66D5DA4-4A91-4F39-8039-0B14F0AA3A32}" type="parTrans" cxnId="{91A71940-D193-481F-B275-D0BF533494A2}">
      <dgm:prSet/>
      <dgm:spPr/>
      <dgm:t>
        <a:bodyPr/>
        <a:lstStyle/>
        <a:p>
          <a:endParaRPr lang="en-US"/>
        </a:p>
      </dgm:t>
    </dgm:pt>
    <dgm:pt modelId="{19BB2293-6612-4A1F-A632-F14E343DCB03}" type="sibTrans" cxnId="{91A71940-D193-481F-B275-D0BF533494A2}">
      <dgm:prSet/>
      <dgm:spPr/>
      <dgm:t>
        <a:bodyPr/>
        <a:lstStyle/>
        <a:p>
          <a:endParaRPr lang="en-US"/>
        </a:p>
      </dgm:t>
    </dgm:pt>
    <dgm:pt modelId="{BF15A4E5-A081-4D2F-ABE5-C7914D1C6CCB}">
      <dgm:prSet phldrT="[Text]" custT="1"/>
      <dgm:spPr>
        <a:xfrm>
          <a:off x="3058158" y="-101844"/>
          <a:ext cx="2011682" cy="1463041"/>
        </a:xfrm>
        <a:prstGeom prst="roundRect">
          <a:avLst/>
        </a:prstGeom>
        <a:solidFill>
          <a:srgbClr val="00AF66"/>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600" dirty="0">
              <a:solidFill>
                <a:sysClr val="windowText" lastClr="000000"/>
              </a:solidFill>
              <a:latin typeface="Calibri" panose="020F0502020204030204"/>
              <a:ea typeface="+mn-ea"/>
              <a:cs typeface="+mn-cs"/>
            </a:rPr>
            <a:t>Work-Study</a:t>
          </a:r>
        </a:p>
      </dgm:t>
    </dgm:pt>
    <dgm:pt modelId="{F0596F8D-E18E-4926-AC06-4DF24C578CFB}" type="parTrans" cxnId="{FE9BACAE-0D3A-4D92-B41C-2E00B643B34D}">
      <dgm:prSet/>
      <dgm:spPr/>
      <dgm:t>
        <a:bodyPr/>
        <a:lstStyle/>
        <a:p>
          <a:endParaRPr lang="en-US"/>
        </a:p>
      </dgm:t>
    </dgm:pt>
    <dgm:pt modelId="{44E13EA6-DF13-4037-A637-7B6F60C79FBF}" type="sibTrans" cxnId="{FE9BACAE-0D3A-4D92-B41C-2E00B643B34D}">
      <dgm:prSet/>
      <dgm:spPr/>
      <dgm:t>
        <a:bodyPr/>
        <a:lstStyle/>
        <a:p>
          <a:endParaRPr lang="en-US"/>
        </a:p>
      </dgm:t>
    </dgm:pt>
    <dgm:pt modelId="{57BFBA16-DF70-4DB0-9944-C26C9A7DF6D7}">
      <dgm:prSet phldrT="[Text]" custT="1"/>
      <dgm:spPr>
        <a:xfrm>
          <a:off x="3058158" y="-101844"/>
          <a:ext cx="2011682" cy="1463041"/>
        </a:xfrm>
        <a:prstGeom prst="roundRect">
          <a:avLst/>
        </a:prstGeom>
        <a:solidFill>
          <a:srgbClr val="00AF66"/>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600" dirty="0">
              <a:solidFill>
                <a:sysClr val="windowText" lastClr="000000"/>
              </a:solidFill>
              <a:latin typeface="Calibri" panose="020F0502020204030204"/>
              <a:ea typeface="+mn-ea"/>
              <a:cs typeface="+mn-cs"/>
            </a:rPr>
            <a:t>Student Loans</a:t>
          </a:r>
        </a:p>
      </dgm:t>
    </dgm:pt>
    <dgm:pt modelId="{1082AA92-F7B3-465B-9253-49EE7005105F}" type="parTrans" cxnId="{55A78E84-1C5D-4E17-99CB-5BC3161794B6}">
      <dgm:prSet/>
      <dgm:spPr/>
      <dgm:t>
        <a:bodyPr/>
        <a:lstStyle/>
        <a:p>
          <a:endParaRPr lang="en-US"/>
        </a:p>
      </dgm:t>
    </dgm:pt>
    <dgm:pt modelId="{80CB58D4-E411-4FDB-90D2-14897B63F2AD}" type="sibTrans" cxnId="{55A78E84-1C5D-4E17-99CB-5BC3161794B6}">
      <dgm:prSet/>
      <dgm:spPr/>
      <dgm:t>
        <a:bodyPr/>
        <a:lstStyle/>
        <a:p>
          <a:endParaRPr lang="en-US"/>
        </a:p>
      </dgm:t>
    </dgm:pt>
    <dgm:pt modelId="{E7740CA4-6E2D-4EEA-BF1C-72E56DDB7A72}">
      <dgm:prSet phldrT="[Text]" custT="1"/>
      <dgm:spPr>
        <a:xfrm>
          <a:off x="5137815" y="1904866"/>
          <a:ext cx="2011682" cy="1608933"/>
        </a:xfrm>
        <a:prstGeom prst="roundRect">
          <a:avLst/>
        </a:prstGeom>
        <a:solidFill>
          <a:srgbClr val="00B5DF"/>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500" b="0" dirty="0">
              <a:solidFill>
                <a:sysClr val="windowText" lastClr="000000"/>
              </a:solidFill>
              <a:latin typeface="Calibri" panose="020F0502020204030204"/>
              <a:ea typeface="+mn-ea"/>
              <a:cs typeface="+mn-cs"/>
            </a:rPr>
            <a:t>Technical colleges</a:t>
          </a:r>
        </a:p>
      </dgm:t>
    </dgm:pt>
    <dgm:pt modelId="{72C72C70-41ED-45C9-8CA4-88D79786F797}" type="parTrans" cxnId="{9D504C85-1704-49D0-B2CC-C076F29848DF}">
      <dgm:prSet/>
      <dgm:spPr/>
      <dgm:t>
        <a:bodyPr/>
        <a:lstStyle/>
        <a:p>
          <a:endParaRPr lang="en-US"/>
        </a:p>
      </dgm:t>
    </dgm:pt>
    <dgm:pt modelId="{860DB324-D39E-44D0-9706-0FD6609AE6B2}" type="sibTrans" cxnId="{9D504C85-1704-49D0-B2CC-C076F29848DF}">
      <dgm:prSet/>
      <dgm:spPr/>
      <dgm:t>
        <a:bodyPr/>
        <a:lstStyle/>
        <a:p>
          <a:endParaRPr lang="en-US"/>
        </a:p>
      </dgm:t>
    </dgm:pt>
    <dgm:pt modelId="{F8862428-7811-420A-A740-F6D877E2D6E1}">
      <dgm:prSet phldrT="[Text]" custT="1"/>
      <dgm:spPr>
        <a:xfrm>
          <a:off x="5137815" y="1904866"/>
          <a:ext cx="2011682" cy="1608933"/>
        </a:xfrm>
        <a:prstGeom prst="roundRect">
          <a:avLst/>
        </a:prstGeom>
        <a:solidFill>
          <a:srgbClr val="00B5DF"/>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500" b="0" dirty="0">
              <a:solidFill>
                <a:sysClr val="windowText" lastClr="000000"/>
              </a:solidFill>
              <a:latin typeface="Calibri" panose="020F0502020204030204"/>
              <a:ea typeface="+mn-ea"/>
              <a:cs typeface="+mn-cs"/>
            </a:rPr>
            <a:t>Community colleges</a:t>
          </a:r>
        </a:p>
      </dgm:t>
    </dgm:pt>
    <dgm:pt modelId="{C01A9DE4-0898-4016-883D-011C7847CD6A}" type="parTrans" cxnId="{E9B52794-3D69-4A30-A1C2-18426950CFA4}">
      <dgm:prSet/>
      <dgm:spPr/>
      <dgm:t>
        <a:bodyPr/>
        <a:lstStyle/>
        <a:p>
          <a:endParaRPr lang="en-US"/>
        </a:p>
      </dgm:t>
    </dgm:pt>
    <dgm:pt modelId="{9C1962FA-5BFD-41E6-A723-106C2B7F7240}" type="sibTrans" cxnId="{E9B52794-3D69-4A30-A1C2-18426950CFA4}">
      <dgm:prSet/>
      <dgm:spPr/>
      <dgm:t>
        <a:bodyPr/>
        <a:lstStyle/>
        <a:p>
          <a:endParaRPr lang="en-US"/>
        </a:p>
      </dgm:t>
    </dgm:pt>
    <dgm:pt modelId="{35E34215-294A-443F-883D-A54EF7947272}">
      <dgm:prSet phldrT="[Text]" custT="1"/>
      <dgm:spPr>
        <a:xfrm>
          <a:off x="5137815" y="1904866"/>
          <a:ext cx="2011682" cy="1608933"/>
        </a:xfrm>
        <a:prstGeom prst="roundRect">
          <a:avLst/>
        </a:prstGeom>
        <a:solidFill>
          <a:srgbClr val="00B5DF"/>
        </a:solidFill>
        <a:ln w="12700" cap="flat" cmpd="sng" algn="ctr">
          <a:solidFill>
            <a:sysClr val="window" lastClr="FFFFFF">
              <a:hueOff val="0"/>
              <a:satOff val="0"/>
              <a:lumOff val="0"/>
              <a:alphaOff val="0"/>
            </a:sysClr>
          </a:solidFill>
          <a:prstDash val="solid"/>
          <a:miter lim="800000"/>
        </a:ln>
        <a:effectLst/>
      </dgm:spPr>
      <dgm:t>
        <a:bodyPr/>
        <a:lstStyle/>
        <a:p>
          <a:pPr algn="l">
            <a:buChar char="•"/>
          </a:pPr>
          <a:r>
            <a:rPr lang="en-US" sz="1500" b="0" dirty="0">
              <a:solidFill>
                <a:sysClr val="windowText" lastClr="000000"/>
              </a:solidFill>
              <a:latin typeface="Calibri" panose="020F0502020204030204"/>
              <a:ea typeface="+mn-ea"/>
              <a:cs typeface="+mn-cs"/>
            </a:rPr>
            <a:t>Universities</a:t>
          </a:r>
        </a:p>
      </dgm:t>
    </dgm:pt>
    <dgm:pt modelId="{ABB150F7-E550-44DD-9290-BEA675A98A57}" type="parTrans" cxnId="{17F98FC3-E3EF-461B-AC19-9C9C53553796}">
      <dgm:prSet/>
      <dgm:spPr/>
      <dgm:t>
        <a:bodyPr/>
        <a:lstStyle/>
        <a:p>
          <a:endParaRPr lang="en-US"/>
        </a:p>
      </dgm:t>
    </dgm:pt>
    <dgm:pt modelId="{9C83ECC5-5D0D-418B-966F-56DD377B40F6}" type="sibTrans" cxnId="{17F98FC3-E3EF-461B-AC19-9C9C53553796}">
      <dgm:prSet/>
      <dgm:spPr/>
      <dgm:t>
        <a:bodyPr/>
        <a:lstStyle/>
        <a:p>
          <a:endParaRPr lang="en-US"/>
        </a:p>
      </dgm:t>
    </dgm:pt>
    <dgm:pt modelId="{052668CA-7A75-4A64-BEBC-80F4EFF9DBF1}" type="pres">
      <dgm:prSet presAssocID="{01FE039E-A76A-46B8-8F99-0B83538E3549}" presName="cycle" presStyleCnt="0">
        <dgm:presLayoutVars>
          <dgm:dir/>
          <dgm:resizeHandles val="exact"/>
        </dgm:presLayoutVars>
      </dgm:prSet>
      <dgm:spPr/>
    </dgm:pt>
    <dgm:pt modelId="{FD2EB978-3484-4032-9000-D4F6D7907F2D}" type="pres">
      <dgm:prSet presAssocID="{7A430B77-DFD6-473B-94CC-F2A758628480}" presName="node" presStyleLbl="node1" presStyleIdx="0" presStyleCnt="4" custScaleX="103869" custScaleY="116217">
        <dgm:presLayoutVars>
          <dgm:bulletEnabled val="1"/>
        </dgm:presLayoutVars>
      </dgm:prSet>
      <dgm:spPr/>
    </dgm:pt>
    <dgm:pt modelId="{C51BA630-4736-4381-95C8-719D31096493}" type="pres">
      <dgm:prSet presAssocID="{7A430B77-DFD6-473B-94CC-F2A758628480}" presName="spNode" presStyleCnt="0"/>
      <dgm:spPr/>
    </dgm:pt>
    <dgm:pt modelId="{09F0E4C3-81D7-4442-8FCE-3FB975A16D91}" type="pres">
      <dgm:prSet presAssocID="{0DE65AF4-D25B-4460-9F2C-ECBDD1158D62}" presName="sibTrans" presStyleLbl="sibTrans1D1" presStyleIdx="0" presStyleCnt="4"/>
      <dgm:spPr/>
    </dgm:pt>
    <dgm:pt modelId="{6B0BEED4-67A5-44DB-80EC-FE8F1B0F7230}" type="pres">
      <dgm:prSet presAssocID="{EEAB4895-9223-4486-BB85-D956DEB4B169}" presName="node" presStyleLbl="node1" presStyleIdx="1" presStyleCnt="4" custScaleX="103869" custScaleY="127806">
        <dgm:presLayoutVars>
          <dgm:bulletEnabled val="1"/>
        </dgm:presLayoutVars>
      </dgm:prSet>
      <dgm:spPr/>
    </dgm:pt>
    <dgm:pt modelId="{F98C4DDB-C706-46F9-8A4D-C0E0D03BF2B2}" type="pres">
      <dgm:prSet presAssocID="{EEAB4895-9223-4486-BB85-D956DEB4B169}" presName="spNode" presStyleCnt="0"/>
      <dgm:spPr/>
    </dgm:pt>
    <dgm:pt modelId="{F02EF64A-4E29-45F1-9580-B2388EAFAACF}" type="pres">
      <dgm:prSet presAssocID="{EE0BDE9A-F9A4-4008-8D63-E4D29F068FED}" presName="sibTrans" presStyleLbl="sibTrans1D1" presStyleIdx="1" presStyleCnt="4"/>
      <dgm:spPr/>
    </dgm:pt>
    <dgm:pt modelId="{1AFA2C8C-6A45-4A12-A6A6-28F87262FF22}" type="pres">
      <dgm:prSet presAssocID="{A914253F-BDA7-47F6-BDD8-CB6D385E0A61}" presName="node" presStyleLbl="node1" presStyleIdx="2" presStyleCnt="4" custScaleX="103869" custScaleY="116217">
        <dgm:presLayoutVars>
          <dgm:bulletEnabled val="1"/>
        </dgm:presLayoutVars>
      </dgm:prSet>
      <dgm:spPr/>
    </dgm:pt>
    <dgm:pt modelId="{D0EA2C15-3D55-4867-B75C-A9B1B5DA197F}" type="pres">
      <dgm:prSet presAssocID="{A914253F-BDA7-47F6-BDD8-CB6D385E0A61}" presName="spNode" presStyleCnt="0"/>
      <dgm:spPr/>
    </dgm:pt>
    <dgm:pt modelId="{EFDAB6D0-24A7-46BD-95FD-C4CD8C321C5B}" type="pres">
      <dgm:prSet presAssocID="{90318D7E-3E8D-46D4-AFA1-4B1CDBACCB16}" presName="sibTrans" presStyleLbl="sibTrans1D1" presStyleIdx="2" presStyleCnt="4"/>
      <dgm:spPr/>
    </dgm:pt>
    <dgm:pt modelId="{6DF6F4F9-A61E-4A5B-8111-3D4DB51A14D8}" type="pres">
      <dgm:prSet presAssocID="{F9551E2E-AFE8-4B81-ABDF-082427D529B8}" presName="node" presStyleLbl="node1" presStyleIdx="3" presStyleCnt="4" custScaleX="103869" custScaleY="127839">
        <dgm:presLayoutVars>
          <dgm:bulletEnabled val="1"/>
        </dgm:presLayoutVars>
      </dgm:prSet>
      <dgm:spPr/>
    </dgm:pt>
    <dgm:pt modelId="{251D8B76-C562-4C46-9328-D3B9AA304D16}" type="pres">
      <dgm:prSet presAssocID="{F9551E2E-AFE8-4B81-ABDF-082427D529B8}" presName="spNode" presStyleCnt="0"/>
      <dgm:spPr/>
    </dgm:pt>
    <dgm:pt modelId="{7995F641-CEED-4ABC-B185-FB87254BD8D2}" type="pres">
      <dgm:prSet presAssocID="{E87F3638-5E85-4A7C-A7EB-10E1E6C91DFB}" presName="sibTrans" presStyleLbl="sibTrans1D1" presStyleIdx="3" presStyleCnt="4"/>
      <dgm:spPr/>
    </dgm:pt>
  </dgm:ptLst>
  <dgm:cxnLst>
    <dgm:cxn modelId="{49FA950C-0E16-4F74-9946-A3645102AB39}" type="presOf" srcId="{EEAB4895-9223-4486-BB85-D956DEB4B169}" destId="{6B0BEED4-67A5-44DB-80EC-FE8F1B0F7230}" srcOrd="0" destOrd="0" presId="urn:microsoft.com/office/officeart/2005/8/layout/cycle6"/>
    <dgm:cxn modelId="{CFA7940F-B455-4362-8985-D1FCF380042F}" srcId="{01FE039E-A76A-46B8-8F99-0B83538E3549}" destId="{A914253F-BDA7-47F6-BDD8-CB6D385E0A61}" srcOrd="2" destOrd="0" parTransId="{6B7038BA-B7DF-4E1B-AE60-0BBC8092EA30}" sibTransId="{90318D7E-3E8D-46D4-AFA1-4B1CDBACCB16}"/>
    <dgm:cxn modelId="{BA8BF00F-1ADB-4D1D-9E7B-92011F19CDFF}" type="presOf" srcId="{E7740CA4-6E2D-4EEA-BF1C-72E56DDB7A72}" destId="{6B0BEED4-67A5-44DB-80EC-FE8F1B0F7230}" srcOrd="0" destOrd="1" presId="urn:microsoft.com/office/officeart/2005/8/layout/cycle6"/>
    <dgm:cxn modelId="{0AE76829-30F0-415E-BE6C-4D6A7786247D}" type="presOf" srcId="{EE0BDE9A-F9A4-4008-8D63-E4D29F068FED}" destId="{F02EF64A-4E29-45F1-9580-B2388EAFAACF}" srcOrd="0" destOrd="0" presId="urn:microsoft.com/office/officeart/2005/8/layout/cycle6"/>
    <dgm:cxn modelId="{27471D2F-5187-48B6-92A1-D1CF1C3C8B0C}" type="presOf" srcId="{AB315FAD-B381-4817-8D80-2CD40CFCC7F1}" destId="{FD2EB978-3484-4032-9000-D4F6D7907F2D}" srcOrd="0" destOrd="1" presId="urn:microsoft.com/office/officeart/2005/8/layout/cycle6"/>
    <dgm:cxn modelId="{CB151C33-5DAB-4777-B098-4EBF38540C8A}" type="presOf" srcId="{A914253F-BDA7-47F6-BDD8-CB6D385E0A61}" destId="{1AFA2C8C-6A45-4A12-A6A6-28F87262FF22}" srcOrd="0" destOrd="0" presId="urn:microsoft.com/office/officeart/2005/8/layout/cycle6"/>
    <dgm:cxn modelId="{F6D1CE35-E3AE-4097-9B82-C21F91A23BBD}" srcId="{01FE039E-A76A-46B8-8F99-0B83538E3549}" destId="{F9551E2E-AFE8-4B81-ABDF-082427D529B8}" srcOrd="3" destOrd="0" parTransId="{D8C5314C-753E-42C4-B3C2-EE9F292AED23}" sibTransId="{E87F3638-5E85-4A7C-A7EB-10E1E6C91DFB}"/>
    <dgm:cxn modelId="{91A71940-D193-481F-B275-D0BF533494A2}" srcId="{7A430B77-DFD6-473B-94CC-F2A758628480}" destId="{AB315FAD-B381-4817-8D80-2CD40CFCC7F1}" srcOrd="0" destOrd="0" parTransId="{B66D5DA4-4A91-4F39-8039-0B14F0AA3A32}" sibTransId="{19BB2293-6612-4A1F-A632-F14E343DCB03}"/>
    <dgm:cxn modelId="{01F6A649-FBC9-4E66-B519-C863455F7FCF}" type="presOf" srcId="{E87F3638-5E85-4A7C-A7EB-10E1E6C91DFB}" destId="{7995F641-CEED-4ABC-B185-FB87254BD8D2}" srcOrd="0" destOrd="0" presId="urn:microsoft.com/office/officeart/2005/8/layout/cycle6"/>
    <dgm:cxn modelId="{BFB1D16B-8882-4669-9568-8A4BA0D2DA28}" srcId="{01FE039E-A76A-46B8-8F99-0B83538E3549}" destId="{7A430B77-DFD6-473B-94CC-F2A758628480}" srcOrd="0" destOrd="0" parTransId="{9B3EC1ED-4743-4241-88CD-BA621364F264}" sibTransId="{0DE65AF4-D25B-4460-9F2C-ECBDD1158D62}"/>
    <dgm:cxn modelId="{8DCEE076-2AA0-4396-945F-D2B9700B009E}" type="presOf" srcId="{0DE65AF4-D25B-4460-9F2C-ECBDD1158D62}" destId="{09F0E4C3-81D7-4442-8FCE-3FB975A16D91}" srcOrd="0" destOrd="0" presId="urn:microsoft.com/office/officeart/2005/8/layout/cycle6"/>
    <dgm:cxn modelId="{55A78E84-1C5D-4E17-99CB-5BC3161794B6}" srcId="{7A430B77-DFD6-473B-94CC-F2A758628480}" destId="{57BFBA16-DF70-4DB0-9944-C26C9A7DF6D7}" srcOrd="2" destOrd="0" parTransId="{1082AA92-F7B3-465B-9253-49EE7005105F}" sibTransId="{80CB58D4-E411-4FDB-90D2-14897B63F2AD}"/>
    <dgm:cxn modelId="{9D504C85-1704-49D0-B2CC-C076F29848DF}" srcId="{EEAB4895-9223-4486-BB85-D956DEB4B169}" destId="{E7740CA4-6E2D-4EEA-BF1C-72E56DDB7A72}" srcOrd="0" destOrd="0" parTransId="{72C72C70-41ED-45C9-8CA4-88D79786F797}" sibTransId="{860DB324-D39E-44D0-9706-0FD6609AE6B2}"/>
    <dgm:cxn modelId="{53557285-B887-4302-A884-B0A8B604BD3D}" type="presOf" srcId="{F8862428-7811-420A-A740-F6D877E2D6E1}" destId="{6B0BEED4-67A5-44DB-80EC-FE8F1B0F7230}" srcOrd="0" destOrd="2" presId="urn:microsoft.com/office/officeart/2005/8/layout/cycle6"/>
    <dgm:cxn modelId="{9B788992-46E0-454A-B4E5-AC03AEB05F4C}" type="presOf" srcId="{01FE039E-A76A-46B8-8F99-0B83538E3549}" destId="{052668CA-7A75-4A64-BEBC-80F4EFF9DBF1}" srcOrd="0" destOrd="0" presId="urn:microsoft.com/office/officeart/2005/8/layout/cycle6"/>
    <dgm:cxn modelId="{E9B52794-3D69-4A30-A1C2-18426950CFA4}" srcId="{EEAB4895-9223-4486-BB85-D956DEB4B169}" destId="{F8862428-7811-420A-A740-F6D877E2D6E1}" srcOrd="1" destOrd="0" parTransId="{C01A9DE4-0898-4016-883D-011C7847CD6A}" sibTransId="{9C1962FA-5BFD-41E6-A723-106C2B7F7240}"/>
    <dgm:cxn modelId="{0A77E7A2-12F1-4AAC-8176-480168AFF89E}" srcId="{01FE039E-A76A-46B8-8F99-0B83538E3549}" destId="{EEAB4895-9223-4486-BB85-D956DEB4B169}" srcOrd="1" destOrd="0" parTransId="{65861463-3957-42F1-B381-5AAE9E6C5EDF}" sibTransId="{EE0BDE9A-F9A4-4008-8D63-E4D29F068FED}"/>
    <dgm:cxn modelId="{367C1BA8-5A18-4024-BF5D-4CD37AC3A55D}" type="presOf" srcId="{35E34215-294A-443F-883D-A54EF7947272}" destId="{6B0BEED4-67A5-44DB-80EC-FE8F1B0F7230}" srcOrd="0" destOrd="3" presId="urn:microsoft.com/office/officeart/2005/8/layout/cycle6"/>
    <dgm:cxn modelId="{FE9BACAE-0D3A-4D92-B41C-2E00B643B34D}" srcId="{7A430B77-DFD6-473B-94CC-F2A758628480}" destId="{BF15A4E5-A081-4D2F-ABE5-C7914D1C6CCB}" srcOrd="1" destOrd="0" parTransId="{F0596F8D-E18E-4926-AC06-4DF24C578CFB}" sibTransId="{44E13EA6-DF13-4037-A637-7B6F60C79FBF}"/>
    <dgm:cxn modelId="{2CF6D7B2-25F3-4C0E-8422-80F2C3B4F167}" type="presOf" srcId="{90318D7E-3E8D-46D4-AFA1-4B1CDBACCB16}" destId="{EFDAB6D0-24A7-46BD-95FD-C4CD8C321C5B}" srcOrd="0" destOrd="0" presId="urn:microsoft.com/office/officeart/2005/8/layout/cycle6"/>
    <dgm:cxn modelId="{0B34BEB4-0D71-4A29-AE12-B70F06FCB324}" type="presOf" srcId="{F9551E2E-AFE8-4B81-ABDF-082427D529B8}" destId="{6DF6F4F9-A61E-4A5B-8111-3D4DB51A14D8}" srcOrd="0" destOrd="0" presId="urn:microsoft.com/office/officeart/2005/8/layout/cycle6"/>
    <dgm:cxn modelId="{EFFD21BE-F845-40AD-AC52-84B3C38D8B59}" type="presOf" srcId="{7A430B77-DFD6-473B-94CC-F2A758628480}" destId="{FD2EB978-3484-4032-9000-D4F6D7907F2D}" srcOrd="0" destOrd="0" presId="urn:microsoft.com/office/officeart/2005/8/layout/cycle6"/>
    <dgm:cxn modelId="{17F98FC3-E3EF-461B-AC19-9C9C53553796}" srcId="{EEAB4895-9223-4486-BB85-D956DEB4B169}" destId="{35E34215-294A-443F-883D-A54EF7947272}" srcOrd="2" destOrd="0" parTransId="{ABB150F7-E550-44DD-9290-BEA675A98A57}" sibTransId="{9C83ECC5-5D0D-418B-966F-56DD377B40F6}"/>
    <dgm:cxn modelId="{44180BCD-F349-4A56-9D5E-1B19108FEC89}" type="presOf" srcId="{BF15A4E5-A081-4D2F-ABE5-C7914D1C6CCB}" destId="{FD2EB978-3484-4032-9000-D4F6D7907F2D}" srcOrd="0" destOrd="2" presId="urn:microsoft.com/office/officeart/2005/8/layout/cycle6"/>
    <dgm:cxn modelId="{DCFC75F1-A6D3-48FB-B56D-41E5D55B03B1}" type="presOf" srcId="{57BFBA16-DF70-4DB0-9944-C26C9A7DF6D7}" destId="{FD2EB978-3484-4032-9000-D4F6D7907F2D}" srcOrd="0" destOrd="3" presId="urn:microsoft.com/office/officeart/2005/8/layout/cycle6"/>
    <dgm:cxn modelId="{1E5AC8F4-CEA3-417A-86B0-729C3870AD55}" type="presParOf" srcId="{052668CA-7A75-4A64-BEBC-80F4EFF9DBF1}" destId="{FD2EB978-3484-4032-9000-D4F6D7907F2D}" srcOrd="0" destOrd="0" presId="urn:microsoft.com/office/officeart/2005/8/layout/cycle6"/>
    <dgm:cxn modelId="{5E589189-CB3E-4478-8A5B-5C60FDD5278D}" type="presParOf" srcId="{052668CA-7A75-4A64-BEBC-80F4EFF9DBF1}" destId="{C51BA630-4736-4381-95C8-719D31096493}" srcOrd="1" destOrd="0" presId="urn:microsoft.com/office/officeart/2005/8/layout/cycle6"/>
    <dgm:cxn modelId="{A840837D-26A2-4E83-B4D3-E6D43EB6D08E}" type="presParOf" srcId="{052668CA-7A75-4A64-BEBC-80F4EFF9DBF1}" destId="{09F0E4C3-81D7-4442-8FCE-3FB975A16D91}" srcOrd="2" destOrd="0" presId="urn:microsoft.com/office/officeart/2005/8/layout/cycle6"/>
    <dgm:cxn modelId="{B375121B-6E74-4FE2-95E8-2B40841F2881}" type="presParOf" srcId="{052668CA-7A75-4A64-BEBC-80F4EFF9DBF1}" destId="{6B0BEED4-67A5-44DB-80EC-FE8F1B0F7230}" srcOrd="3" destOrd="0" presId="urn:microsoft.com/office/officeart/2005/8/layout/cycle6"/>
    <dgm:cxn modelId="{94406182-6FB9-46E6-9525-B9EEDDECFA4B}" type="presParOf" srcId="{052668CA-7A75-4A64-BEBC-80F4EFF9DBF1}" destId="{F98C4DDB-C706-46F9-8A4D-C0E0D03BF2B2}" srcOrd="4" destOrd="0" presId="urn:microsoft.com/office/officeart/2005/8/layout/cycle6"/>
    <dgm:cxn modelId="{81C45970-5B19-4DAB-8867-F0EC35BA6FE4}" type="presParOf" srcId="{052668CA-7A75-4A64-BEBC-80F4EFF9DBF1}" destId="{F02EF64A-4E29-45F1-9580-B2388EAFAACF}" srcOrd="5" destOrd="0" presId="urn:microsoft.com/office/officeart/2005/8/layout/cycle6"/>
    <dgm:cxn modelId="{8A853F86-A8AC-4E30-A860-3D70EECAC4A0}" type="presParOf" srcId="{052668CA-7A75-4A64-BEBC-80F4EFF9DBF1}" destId="{1AFA2C8C-6A45-4A12-A6A6-28F87262FF22}" srcOrd="6" destOrd="0" presId="urn:microsoft.com/office/officeart/2005/8/layout/cycle6"/>
    <dgm:cxn modelId="{C3B1A0BD-326C-4570-B065-87D586F89DA4}" type="presParOf" srcId="{052668CA-7A75-4A64-BEBC-80F4EFF9DBF1}" destId="{D0EA2C15-3D55-4867-B75C-A9B1B5DA197F}" srcOrd="7" destOrd="0" presId="urn:microsoft.com/office/officeart/2005/8/layout/cycle6"/>
    <dgm:cxn modelId="{48162384-BBD7-4F49-B90F-E515FCA2BB6B}" type="presParOf" srcId="{052668CA-7A75-4A64-BEBC-80F4EFF9DBF1}" destId="{EFDAB6D0-24A7-46BD-95FD-C4CD8C321C5B}" srcOrd="8" destOrd="0" presId="urn:microsoft.com/office/officeart/2005/8/layout/cycle6"/>
    <dgm:cxn modelId="{398C578B-ADDC-47E2-8132-EA2C97AC3726}" type="presParOf" srcId="{052668CA-7A75-4A64-BEBC-80F4EFF9DBF1}" destId="{6DF6F4F9-A61E-4A5B-8111-3D4DB51A14D8}" srcOrd="9" destOrd="0" presId="urn:microsoft.com/office/officeart/2005/8/layout/cycle6"/>
    <dgm:cxn modelId="{115290E8-E62E-45C9-90BE-CA1347480B86}" type="presParOf" srcId="{052668CA-7A75-4A64-BEBC-80F4EFF9DBF1}" destId="{251D8B76-C562-4C46-9328-D3B9AA304D16}" srcOrd="10" destOrd="0" presId="urn:microsoft.com/office/officeart/2005/8/layout/cycle6"/>
    <dgm:cxn modelId="{EF396C7E-9B5E-4100-A9A8-2D79E44B5BFB}" type="presParOf" srcId="{052668CA-7A75-4A64-BEBC-80F4EFF9DBF1}" destId="{7995F641-CEED-4ABC-B185-FB87254BD8D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EB978-3484-4032-9000-D4F6D7907F2D}">
      <dsp:nvSpPr>
        <dsp:cNvPr id="0" name=""/>
        <dsp:cNvSpPr/>
      </dsp:nvSpPr>
      <dsp:spPr>
        <a:xfrm>
          <a:off x="3058158" y="-101844"/>
          <a:ext cx="2011682" cy="1463041"/>
        </a:xfrm>
        <a:prstGeom prst="roundRect">
          <a:avLst/>
        </a:prstGeom>
        <a:solidFill>
          <a:srgbClr val="00AF6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latin typeface="Calibri" panose="020F0502020204030204"/>
              <a:ea typeface="+mn-ea"/>
              <a:cs typeface="+mn-cs"/>
            </a:rPr>
            <a:t>Federal Aid</a:t>
          </a:r>
        </a:p>
        <a:p>
          <a:pPr marL="171450" lvl="1" indent="-171450" algn="l" defTabSz="711200">
            <a:lnSpc>
              <a:spcPct val="90000"/>
            </a:lnSpc>
            <a:spcBef>
              <a:spcPct val="0"/>
            </a:spcBef>
            <a:spcAft>
              <a:spcPct val="15000"/>
            </a:spcAft>
            <a:buChar char="•"/>
          </a:pPr>
          <a:r>
            <a:rPr lang="en-US" sz="1600" kern="1200" dirty="0">
              <a:solidFill>
                <a:sysClr val="windowText" lastClr="000000"/>
              </a:solidFill>
              <a:latin typeface="Calibri" panose="020F0502020204030204"/>
              <a:ea typeface="+mn-ea"/>
              <a:cs typeface="+mn-cs"/>
            </a:rPr>
            <a:t>Grants</a:t>
          </a:r>
        </a:p>
        <a:p>
          <a:pPr marL="171450" lvl="1" indent="-171450" algn="l" defTabSz="711200">
            <a:lnSpc>
              <a:spcPct val="90000"/>
            </a:lnSpc>
            <a:spcBef>
              <a:spcPct val="0"/>
            </a:spcBef>
            <a:spcAft>
              <a:spcPct val="15000"/>
            </a:spcAft>
            <a:buChar char="•"/>
          </a:pPr>
          <a:r>
            <a:rPr lang="en-US" sz="1600" kern="1200" dirty="0">
              <a:solidFill>
                <a:sysClr val="windowText" lastClr="000000"/>
              </a:solidFill>
              <a:latin typeface="Calibri" panose="020F0502020204030204"/>
              <a:ea typeface="+mn-ea"/>
              <a:cs typeface="+mn-cs"/>
            </a:rPr>
            <a:t>Work-Study</a:t>
          </a:r>
        </a:p>
        <a:p>
          <a:pPr marL="171450" lvl="1" indent="-171450" algn="l" defTabSz="711200">
            <a:lnSpc>
              <a:spcPct val="90000"/>
            </a:lnSpc>
            <a:spcBef>
              <a:spcPct val="0"/>
            </a:spcBef>
            <a:spcAft>
              <a:spcPct val="15000"/>
            </a:spcAft>
            <a:buChar char="•"/>
          </a:pPr>
          <a:r>
            <a:rPr lang="en-US" sz="1600" kern="1200" dirty="0">
              <a:solidFill>
                <a:sysClr val="windowText" lastClr="000000"/>
              </a:solidFill>
              <a:latin typeface="Calibri" panose="020F0502020204030204"/>
              <a:ea typeface="+mn-ea"/>
              <a:cs typeface="+mn-cs"/>
            </a:rPr>
            <a:t>Student Loans</a:t>
          </a:r>
        </a:p>
      </dsp:txBody>
      <dsp:txXfrm>
        <a:off x="3129578" y="-30424"/>
        <a:ext cx="1868842" cy="1320201"/>
      </dsp:txXfrm>
    </dsp:sp>
    <dsp:sp modelId="{09F0E4C3-81D7-4442-8FCE-3FB975A16D91}">
      <dsp:nvSpPr>
        <dsp:cNvPr id="0" name=""/>
        <dsp:cNvSpPr/>
      </dsp:nvSpPr>
      <dsp:spPr>
        <a:xfrm>
          <a:off x="1984342" y="629676"/>
          <a:ext cx="4159314" cy="4159314"/>
        </a:xfrm>
        <a:custGeom>
          <a:avLst/>
          <a:gdLst/>
          <a:ahLst/>
          <a:cxnLst/>
          <a:rect l="0" t="0" r="0" b="0"/>
          <a:pathLst>
            <a:path>
              <a:moveTo>
                <a:pt x="3097424" y="266063"/>
              </a:moveTo>
              <a:arcTo wR="2079657" hR="2079657" stAng="17958037" swAng="2253966"/>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6B0BEED4-67A5-44DB-80EC-FE8F1B0F7230}">
      <dsp:nvSpPr>
        <dsp:cNvPr id="0" name=""/>
        <dsp:cNvSpPr/>
      </dsp:nvSpPr>
      <dsp:spPr>
        <a:xfrm>
          <a:off x="5137815" y="1904866"/>
          <a:ext cx="2011682" cy="1608933"/>
        </a:xfrm>
        <a:prstGeom prst="roundRect">
          <a:avLst/>
        </a:prstGeom>
        <a:solidFill>
          <a:srgbClr val="00B5D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latin typeface="Calibri" panose="020F0502020204030204"/>
              <a:ea typeface="+mn-ea"/>
              <a:cs typeface="+mn-cs"/>
            </a:rPr>
            <a:t>Institutional Aid &amp; Scholarships</a:t>
          </a:r>
        </a:p>
        <a:p>
          <a:pPr marL="114300" lvl="1" indent="-114300" algn="l" defTabSz="666750">
            <a:lnSpc>
              <a:spcPct val="90000"/>
            </a:lnSpc>
            <a:spcBef>
              <a:spcPct val="0"/>
            </a:spcBef>
            <a:spcAft>
              <a:spcPct val="15000"/>
            </a:spcAft>
            <a:buChar char="•"/>
          </a:pPr>
          <a:r>
            <a:rPr lang="en-US" sz="1500" b="0" kern="1200" dirty="0">
              <a:solidFill>
                <a:sysClr val="windowText" lastClr="000000"/>
              </a:solidFill>
              <a:latin typeface="Calibri" panose="020F0502020204030204"/>
              <a:ea typeface="+mn-ea"/>
              <a:cs typeface="+mn-cs"/>
            </a:rPr>
            <a:t>Technical colleges</a:t>
          </a:r>
        </a:p>
        <a:p>
          <a:pPr marL="114300" lvl="1" indent="-114300" algn="l" defTabSz="666750">
            <a:lnSpc>
              <a:spcPct val="90000"/>
            </a:lnSpc>
            <a:spcBef>
              <a:spcPct val="0"/>
            </a:spcBef>
            <a:spcAft>
              <a:spcPct val="15000"/>
            </a:spcAft>
            <a:buChar char="•"/>
          </a:pPr>
          <a:r>
            <a:rPr lang="en-US" sz="1500" b="0" kern="1200" dirty="0">
              <a:solidFill>
                <a:sysClr val="windowText" lastClr="000000"/>
              </a:solidFill>
              <a:latin typeface="Calibri" panose="020F0502020204030204"/>
              <a:ea typeface="+mn-ea"/>
              <a:cs typeface="+mn-cs"/>
            </a:rPr>
            <a:t>Community colleges</a:t>
          </a:r>
        </a:p>
        <a:p>
          <a:pPr marL="114300" lvl="1" indent="-114300" algn="l" defTabSz="666750">
            <a:lnSpc>
              <a:spcPct val="90000"/>
            </a:lnSpc>
            <a:spcBef>
              <a:spcPct val="0"/>
            </a:spcBef>
            <a:spcAft>
              <a:spcPct val="15000"/>
            </a:spcAft>
            <a:buChar char="•"/>
          </a:pPr>
          <a:r>
            <a:rPr lang="en-US" sz="1500" b="0" kern="1200" dirty="0">
              <a:solidFill>
                <a:sysClr val="windowText" lastClr="000000"/>
              </a:solidFill>
              <a:latin typeface="Calibri" panose="020F0502020204030204"/>
              <a:ea typeface="+mn-ea"/>
              <a:cs typeface="+mn-cs"/>
            </a:rPr>
            <a:t>Universities</a:t>
          </a:r>
        </a:p>
      </dsp:txBody>
      <dsp:txXfrm>
        <a:off x="5216357" y="1983408"/>
        <a:ext cx="1854598" cy="1451849"/>
      </dsp:txXfrm>
    </dsp:sp>
    <dsp:sp modelId="{F02EF64A-4E29-45F1-9580-B2388EAFAACF}">
      <dsp:nvSpPr>
        <dsp:cNvPr id="0" name=""/>
        <dsp:cNvSpPr/>
      </dsp:nvSpPr>
      <dsp:spPr>
        <a:xfrm>
          <a:off x="1984342" y="629676"/>
          <a:ext cx="4159314" cy="4159314"/>
        </a:xfrm>
        <a:custGeom>
          <a:avLst/>
          <a:gdLst/>
          <a:ahLst/>
          <a:cxnLst/>
          <a:rect l="0" t="0" r="0" b="0"/>
          <a:pathLst>
            <a:path>
              <a:moveTo>
                <a:pt x="3992096" y="2896694"/>
              </a:moveTo>
              <a:arcTo wR="2079657" hR="2079657" stAng="1387996" swAng="2253966"/>
            </a:path>
          </a:pathLst>
        </a:custGeom>
        <a:noFill/>
        <a:ln w="6350" cap="flat" cmpd="sng" algn="ctr">
          <a:solidFill>
            <a:srgbClr val="FFC000">
              <a:hueOff val="3266964"/>
              <a:satOff val="-13592"/>
              <a:lumOff val="3203"/>
              <a:alphaOff val="0"/>
            </a:srgbClr>
          </a:solidFill>
          <a:prstDash val="solid"/>
          <a:miter lim="800000"/>
        </a:ln>
        <a:effectLst/>
      </dsp:spPr>
      <dsp:style>
        <a:lnRef idx="1">
          <a:scrgbClr r="0" g="0" b="0"/>
        </a:lnRef>
        <a:fillRef idx="0">
          <a:scrgbClr r="0" g="0" b="0"/>
        </a:fillRef>
        <a:effectRef idx="0">
          <a:scrgbClr r="0" g="0" b="0"/>
        </a:effectRef>
        <a:fontRef idx="minor"/>
      </dsp:style>
    </dsp:sp>
    <dsp:sp modelId="{1AFA2C8C-6A45-4A12-A6A6-28F87262FF22}">
      <dsp:nvSpPr>
        <dsp:cNvPr id="0" name=""/>
        <dsp:cNvSpPr/>
      </dsp:nvSpPr>
      <dsp:spPr>
        <a:xfrm>
          <a:off x="3058158" y="4057470"/>
          <a:ext cx="2011682" cy="1463041"/>
        </a:xfrm>
        <a:prstGeom prst="roundRect">
          <a:avLst/>
        </a:prstGeom>
        <a:solidFill>
          <a:srgbClr val="323E48"/>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latin typeface="Calibri" panose="020F0502020204030204"/>
              <a:ea typeface="+mn-ea"/>
              <a:cs typeface="+mn-cs"/>
            </a:rPr>
            <a:t>Some Private Scholarships</a:t>
          </a:r>
        </a:p>
      </dsp:txBody>
      <dsp:txXfrm>
        <a:off x="3129578" y="4128890"/>
        <a:ext cx="1868842" cy="1320201"/>
      </dsp:txXfrm>
    </dsp:sp>
    <dsp:sp modelId="{EFDAB6D0-24A7-46BD-95FD-C4CD8C321C5B}">
      <dsp:nvSpPr>
        <dsp:cNvPr id="0" name=""/>
        <dsp:cNvSpPr/>
      </dsp:nvSpPr>
      <dsp:spPr>
        <a:xfrm>
          <a:off x="1984342" y="629676"/>
          <a:ext cx="4159314" cy="4159314"/>
        </a:xfrm>
        <a:custGeom>
          <a:avLst/>
          <a:gdLst/>
          <a:ahLst/>
          <a:cxnLst/>
          <a:rect l="0" t="0" r="0" b="0"/>
          <a:pathLst>
            <a:path>
              <a:moveTo>
                <a:pt x="1062241" y="3893448"/>
              </a:moveTo>
              <a:arcTo wR="2079657" hR="2079657" stAng="7157371" swAng="2184888"/>
            </a:path>
          </a:pathLst>
        </a:custGeom>
        <a:noFill/>
        <a:ln w="6350" cap="flat" cmpd="sng" algn="ctr">
          <a:solidFill>
            <a:srgbClr val="FFC000">
              <a:hueOff val="6533927"/>
              <a:satOff val="-27185"/>
              <a:lumOff val="6405"/>
              <a:alphaOff val="0"/>
            </a:srgbClr>
          </a:solidFill>
          <a:prstDash val="solid"/>
          <a:miter lim="800000"/>
        </a:ln>
        <a:effectLst/>
      </dsp:spPr>
      <dsp:style>
        <a:lnRef idx="1">
          <a:scrgbClr r="0" g="0" b="0"/>
        </a:lnRef>
        <a:fillRef idx="0">
          <a:scrgbClr r="0" g="0" b="0"/>
        </a:fillRef>
        <a:effectRef idx="0">
          <a:scrgbClr r="0" g="0" b="0"/>
        </a:effectRef>
        <a:fontRef idx="minor"/>
      </dsp:style>
    </dsp:sp>
    <dsp:sp modelId="{6DF6F4F9-A61E-4A5B-8111-3D4DB51A14D8}">
      <dsp:nvSpPr>
        <dsp:cNvPr id="0" name=""/>
        <dsp:cNvSpPr/>
      </dsp:nvSpPr>
      <dsp:spPr>
        <a:xfrm>
          <a:off x="978501" y="1904658"/>
          <a:ext cx="2011682" cy="1609349"/>
        </a:xfrm>
        <a:prstGeom prst="roundRect">
          <a:avLst/>
        </a:prstGeom>
        <a:solidFill>
          <a:srgbClr val="FFC84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latin typeface="Calibri" panose="020F0502020204030204"/>
              <a:ea typeface="+mn-ea"/>
              <a:cs typeface="+mn-cs"/>
            </a:rPr>
            <a:t>State Aid &amp; Scholarships</a:t>
          </a:r>
        </a:p>
      </dsp:txBody>
      <dsp:txXfrm>
        <a:off x="1057063" y="1983220"/>
        <a:ext cx="1854558" cy="1452225"/>
      </dsp:txXfrm>
    </dsp:sp>
    <dsp:sp modelId="{7995F641-CEED-4ABC-B185-FB87254BD8D2}">
      <dsp:nvSpPr>
        <dsp:cNvPr id="0" name=""/>
        <dsp:cNvSpPr/>
      </dsp:nvSpPr>
      <dsp:spPr>
        <a:xfrm>
          <a:off x="1984342" y="629676"/>
          <a:ext cx="4159314" cy="4159314"/>
        </a:xfrm>
        <a:custGeom>
          <a:avLst/>
          <a:gdLst/>
          <a:ahLst/>
          <a:cxnLst/>
          <a:rect l="0" t="0" r="0" b="0"/>
          <a:pathLst>
            <a:path>
              <a:moveTo>
                <a:pt x="184186" y="1223991"/>
              </a:moveTo>
              <a:arcTo wR="2079657" hR="2079657" stAng="12257741" swAng="2184888"/>
            </a:path>
          </a:pathLst>
        </a:custGeom>
        <a:noFill/>
        <a:ln w="6350" cap="flat" cmpd="sng" algn="ctr">
          <a:solidFill>
            <a:srgbClr val="FFC000">
              <a:hueOff val="9800891"/>
              <a:satOff val="-40777"/>
              <a:lumOff val="9608"/>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33370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24</a:t>
            </a:fld>
            <a:endParaRPr lang="en-US"/>
          </a:p>
        </p:txBody>
      </p:sp>
    </p:spTree>
    <p:extLst>
      <p:ext uri="{BB962C8B-B14F-4D97-AF65-F5344CB8AC3E}">
        <p14:creationId xmlns:p14="http://schemas.microsoft.com/office/powerpoint/2010/main" val="264559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25</a:t>
            </a:fld>
            <a:endParaRPr lang="en-US"/>
          </a:p>
        </p:txBody>
      </p:sp>
    </p:spTree>
    <p:extLst>
      <p:ext uri="{BB962C8B-B14F-4D97-AF65-F5344CB8AC3E}">
        <p14:creationId xmlns:p14="http://schemas.microsoft.com/office/powerpoint/2010/main" val="220784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4ADC-8923-FFE6-F1D3-BA1F3634F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96E96-0490-C3FB-8FCB-83344B59E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A0151-6ADB-3750-A694-4F745B44F7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06C670-2545-D71E-A2A8-108C8179BCD2}"/>
              </a:ext>
            </a:extLst>
          </p:cNvPr>
          <p:cNvSpPr>
            <a:spLocks noGrp="1"/>
          </p:cNvSpPr>
          <p:nvPr>
            <p:ph type="sldNum" sz="quarter" idx="5"/>
          </p:nvPr>
        </p:nvSpPr>
        <p:spPr/>
        <p:txBody>
          <a:bodyPr/>
          <a:lstStyle/>
          <a:p>
            <a:fld id="{31A46A8B-EC22-4FFD-9931-176D6EEE4EFA}" type="slidenum">
              <a:rPr lang="en-US" smtClean="0"/>
              <a:t>31</a:t>
            </a:fld>
            <a:endParaRPr lang="en-US"/>
          </a:p>
        </p:txBody>
      </p:sp>
    </p:spTree>
    <p:extLst>
      <p:ext uri="{BB962C8B-B14F-4D97-AF65-F5344CB8AC3E}">
        <p14:creationId xmlns:p14="http://schemas.microsoft.com/office/powerpoint/2010/main" val="2383584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20.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unigo.com/" TargetMode="External"/><Relationship Id="rId13" Type="http://schemas.openxmlformats.org/officeDocument/2006/relationships/hyperlink" Target="https://www.niche.com/colleges/scholarships/" TargetMode="External"/><Relationship Id="rId3" Type="http://schemas.openxmlformats.org/officeDocument/2006/relationships/hyperlink" Target="https://ushe.edu/state-scholarships-aid/" TargetMode="External"/><Relationship Id="rId7" Type="http://schemas.openxmlformats.org/officeDocument/2006/relationships/hyperlink" Target="https://www.chegg.com/scholarships" TargetMode="External"/><Relationship Id="rId12" Type="http://schemas.openxmlformats.org/officeDocument/2006/relationships/hyperlink" Target="https://www.appily.com/scholarships"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bigfuture.collegeboard.org/scholarships" TargetMode="External"/><Relationship Id="rId11" Type="http://schemas.openxmlformats.org/officeDocument/2006/relationships/hyperlink" Target="https://www.scholarships.com/" TargetMode="External"/><Relationship Id="rId5" Type="http://schemas.openxmlformats.org/officeDocument/2006/relationships/hyperlink" Target="https://myscholly.com/" TargetMode="External"/><Relationship Id="rId15" Type="http://schemas.openxmlformats.org/officeDocument/2006/relationships/image" Target="../media/image59.jpg"/><Relationship Id="rId10" Type="http://schemas.openxmlformats.org/officeDocument/2006/relationships/hyperlink" Target="https://www.fastweb.com/" TargetMode="External"/><Relationship Id="rId4" Type="http://schemas.openxmlformats.org/officeDocument/2006/relationships/hyperlink" Target="https://www.ktsutah.org/" TargetMode="External"/><Relationship Id="rId9" Type="http://schemas.openxmlformats.org/officeDocument/2006/relationships/hyperlink" Target="https://www.goingmerry.com/" TargetMode="External"/><Relationship Id="rId14" Type="http://schemas.openxmlformats.org/officeDocument/2006/relationships/hyperlink" Target="https://www.careeronestop.org/toolkit/training/find-scholarships.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15.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playlist?list=PLWo3wZTdCNzUNYBNFOr5_Gf_8VmeSPdPk" TargetMode="External"/><Relationship Id="rId13" Type="http://schemas.openxmlformats.org/officeDocument/2006/relationships/image" Target="../media/image36.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hyperlink" Target="https://ushe.edu/wp-content/uploads/pdf/k-12/payingforcollege/Handout_File_FAFSA.docx" TargetMode="External"/><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hyperlink" Target="https://ushe.edu/wp-content/uploads/pdf/k-12/payingforcollege/activitysheet/finaidestimate.docx" TargetMode="External"/><Relationship Id="rId5" Type="http://schemas.openxmlformats.org/officeDocument/2006/relationships/hyperlink" Target="https://drive.google.com/file/d/1QfI91wAzJ-1Z85TH0TC3gBQLtPbu0W29/view?usp=drive_link" TargetMode="External"/><Relationship Id="rId10" Type="http://schemas.openxmlformats.org/officeDocument/2006/relationships/image" Target="../media/image11.svg"/><Relationship Id="rId4" Type="http://schemas.openxmlformats.org/officeDocument/2006/relationships/image" Target="../media/image32.sv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data.org/average-in-state-vs-out-of-state-tuition" TargetMode="External"/><Relationship Id="rId7" Type="http://schemas.openxmlformats.org/officeDocument/2006/relationships/image" Target="../media/image11.sv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hyperlink" Target="https://youtube.com/playlist?list=PLWo3wZTdCNzXNspD1DBWfSqyZQFfsQ98E&amp;si=slbOQzmbZS9AMcxX" TargetMode="External"/><Relationship Id="rId4" Type="http://schemas.openxmlformats.org/officeDocument/2006/relationships/hyperlink" Target="https://educationdata.org/average-cost-of-colleg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15.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playlist?list=PLWo3wZTdCNzWqyJG0X5SufAfoP5EgXpT9" TargetMode="External"/><Relationship Id="rId13" Type="http://schemas.openxmlformats.org/officeDocument/2006/relationships/image" Target="../media/image36.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hyperlink" Target="https://ushe.edu/wp-content/uploads/pdf/k-12/payingforcollege/Handout_Earn_Save.docx" TargetMode="Externa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hyperlink" Target="https://ushe.edu/wp-content/uploads/pdf/k-12/payingforcollege/activitysheet/resumebuilder.docx" TargetMode="External"/><Relationship Id="rId5" Type="http://schemas.openxmlformats.org/officeDocument/2006/relationships/hyperlink" Target="https://drive.google.com/file/d/1NCA37IEQO1F-qU8zjRMzWOtzZ_mXxdpB/view?usp=drive_link" TargetMode="External"/><Relationship Id="rId10" Type="http://schemas.openxmlformats.org/officeDocument/2006/relationships/image" Target="../media/image11.svg"/><Relationship Id="rId4" Type="http://schemas.openxmlformats.org/officeDocument/2006/relationships/image" Target="../media/image32.svg"/><Relationship Id="rId9" Type="http://schemas.openxmlformats.org/officeDocument/2006/relationships/image" Target="../media/image10.png"/><Relationship Id="rId14" Type="http://schemas.openxmlformats.org/officeDocument/2006/relationships/hyperlink" Target="https://ushe.edu/wp-content/uploads/pdf/k-12/payingforcollege/activitysheet/my529explore.doc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38.xml"/><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ableut.com/" TargetMode="External"/><Relationship Id="rId7" Type="http://schemas.openxmlformats.org/officeDocument/2006/relationships/image" Target="../media/image79.svg"/><Relationship Id="rId2" Type="http://schemas.openxmlformats.org/officeDocument/2006/relationships/hyperlink" Target="https://my529.org/" TargetMode="Externa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hyperlink" Target="https://youtu.be/ZuBZfW5GbcQ?si=m3aNaFNngMLS3Czl" TargetMode="External"/><Relationship Id="rId4" Type="http://schemas.openxmlformats.org/officeDocument/2006/relationships/hyperlink" Target="https://www.stableaccoun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15.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playlist?list=PLWo3wZTdCNzXoN0m6isQLr46KSXwGuh1q" TargetMode="External"/><Relationship Id="rId13" Type="http://schemas.openxmlformats.org/officeDocument/2006/relationships/image" Target="../media/image36.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hyperlink" Target="https://ushe.edu/wp-content/uploads/pdf/k-12/payingforcollege/Handout_Cut_Costs.docx" TargetMode="External"/><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hyperlink" Target="https://ushe.edu/wp-content/uploads/pdf/k-12/payingforcollege/activitysheet/bingo.docx" TargetMode="External"/><Relationship Id="rId5" Type="http://schemas.openxmlformats.org/officeDocument/2006/relationships/hyperlink" Target="https://drive.google.com/file/d/1BalaG2MKfuwJDWQTIOpKH4XP6gUloJI4/view?usp=drive_link" TargetMode="External"/><Relationship Id="rId10" Type="http://schemas.openxmlformats.org/officeDocument/2006/relationships/image" Target="../media/image11.svg"/><Relationship Id="rId4" Type="http://schemas.openxmlformats.org/officeDocument/2006/relationships/image" Target="../media/image32.svg"/><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hyperlink" Target="https://userve.utah.gov/" TargetMode="External"/><Relationship Id="rId1" Type="http://schemas.openxmlformats.org/officeDocument/2006/relationships/slideLayout" Target="../slideLayouts/slideLayout35.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47.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15.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she.edu/wp-content/uploads/pdf/k-12/payingforcollege/Handout_Deferment.docx" TargetMode="Externa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5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she.edu/wp-content/uploads/pdf/k-12/payingforcollege/Handout_FAFSA_Eligibility.docx" TargetMode="Externa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www.law.cornell.edu/uscode/text/20/1090" TargetMode="External"/><Relationship Id="rId2" Type="http://schemas.openxmlformats.org/officeDocument/2006/relationships/hyperlink" Target="https://edtrust.org/the-equity-line/2024-25-better-fafsa-advocacy-faqs/" TargetMode="Externa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hyperlink" Target="https://studentaid.gov/understand-aid/eligibility/requirements/non-us-citizens"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hyperlink" Target="https://www.suu.edu/finaid/scholarships.html" TargetMode="Externa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hyperlink" Target="https://ubtech.edu/students/" TargetMode="External"/><Relationship Id="rId26" Type="http://schemas.openxmlformats.org/officeDocument/2006/relationships/hyperlink" Target="https://www.snow.edu/international/" TargetMode="External"/><Relationship Id="rId39" Type="http://schemas.openxmlformats.org/officeDocument/2006/relationships/image" Target="../media/image132.png"/><Relationship Id="rId21" Type="http://schemas.openxmlformats.org/officeDocument/2006/relationships/image" Target="../media/image123.png"/><Relationship Id="rId34" Type="http://schemas.openxmlformats.org/officeDocument/2006/relationships/hyperlink" Target="https://www.davistech.edu/student-services" TargetMode="External"/><Relationship Id="rId7" Type="http://schemas.openxmlformats.org/officeDocument/2006/relationships/image" Target="../media/image116.png"/><Relationship Id="rId12" Type="http://schemas.openxmlformats.org/officeDocument/2006/relationships/hyperlink" Target="https://international.utahtech.edu/" TargetMode="External"/><Relationship Id="rId17" Type="http://schemas.openxmlformats.org/officeDocument/2006/relationships/image" Target="../media/image121.png"/><Relationship Id="rId25" Type="http://schemas.openxmlformats.org/officeDocument/2006/relationships/image" Target="../media/image125.png"/><Relationship Id="rId33" Type="http://schemas.openxmlformats.org/officeDocument/2006/relationships/image" Target="../media/image129.png"/><Relationship Id="rId38" Type="http://schemas.openxmlformats.org/officeDocument/2006/relationships/hyperlink" Target="https://mtec.edu/students/" TargetMode="External"/><Relationship Id="rId2" Type="http://schemas.openxmlformats.org/officeDocument/2006/relationships/hyperlink" Target="https://westminstercollege.edu/admissions/international-admissions/index.html" TargetMode="External"/><Relationship Id="rId16" Type="http://schemas.openxmlformats.org/officeDocument/2006/relationships/hyperlink" Target="https://isss.utah.edu/" TargetMode="External"/><Relationship Id="rId20" Type="http://schemas.openxmlformats.org/officeDocument/2006/relationships/hyperlink" Target="https://tooeletech.edu/current-students/career-resources/student-services/" TargetMode="External"/><Relationship Id="rId29"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hyperlink" Target="https://iss.byu.edu/" TargetMode="External"/><Relationship Id="rId11" Type="http://schemas.openxmlformats.org/officeDocument/2006/relationships/image" Target="../media/image118.png"/><Relationship Id="rId24" Type="http://schemas.openxmlformats.org/officeDocument/2006/relationships/hyperlink" Target="https://www.suu.edu/international/" TargetMode="External"/><Relationship Id="rId32" Type="http://schemas.openxmlformats.org/officeDocument/2006/relationships/hyperlink" Target="https://dixietech.edu/students/" TargetMode="External"/><Relationship Id="rId37" Type="http://schemas.openxmlformats.org/officeDocument/2006/relationships/image" Target="../media/image131.png"/><Relationship Id="rId5" Type="http://schemas.openxmlformats.org/officeDocument/2006/relationships/image" Target="../media/image115.png"/><Relationship Id="rId15" Type="http://schemas.openxmlformats.org/officeDocument/2006/relationships/image" Target="../media/image120.png"/><Relationship Id="rId23" Type="http://schemas.openxmlformats.org/officeDocument/2006/relationships/image" Target="../media/image124.png"/><Relationship Id="rId28" Type="http://schemas.openxmlformats.org/officeDocument/2006/relationships/hyperlink" Target="http://www.slcc.edu/iss/" TargetMode="External"/><Relationship Id="rId36" Type="http://schemas.openxmlformats.org/officeDocument/2006/relationships/hyperlink" Target="https://btech.edu/students/" TargetMode="External"/><Relationship Id="rId10" Type="http://schemas.openxmlformats.org/officeDocument/2006/relationships/hyperlink" Target="https://www.uvu.edu/iss/" TargetMode="External"/><Relationship Id="rId19" Type="http://schemas.openxmlformats.org/officeDocument/2006/relationships/image" Target="../media/image122.png"/><Relationship Id="rId31" Type="http://schemas.openxmlformats.org/officeDocument/2006/relationships/image" Target="../media/image128.png"/><Relationship Id="rId4" Type="http://schemas.openxmlformats.org/officeDocument/2006/relationships/hyperlink" Target="https://www.ensign.edu/international-students" TargetMode="External"/><Relationship Id="rId9" Type="http://schemas.openxmlformats.org/officeDocument/2006/relationships/image" Target="../media/image117.png"/><Relationship Id="rId14" Type="http://schemas.openxmlformats.org/officeDocument/2006/relationships/hyperlink" Target="https://www.usu.edu/admissions/international/" TargetMode="External"/><Relationship Id="rId22" Type="http://schemas.openxmlformats.org/officeDocument/2006/relationships/hyperlink" Target="https://stech.edu/students/consumer-information/#:~:text=For%20more%20information%2C%20please%20visit,(435)%20586%2D2899." TargetMode="External"/><Relationship Id="rId27" Type="http://schemas.openxmlformats.org/officeDocument/2006/relationships/image" Target="../media/image126.png"/><Relationship Id="rId30" Type="http://schemas.openxmlformats.org/officeDocument/2006/relationships/hyperlink" Target="https://www.otech.edu/current-students/student-success-center/" TargetMode="External"/><Relationship Id="rId35" Type="http://schemas.openxmlformats.org/officeDocument/2006/relationships/image" Target="../media/image130.png"/><Relationship Id="rId8" Type="http://schemas.openxmlformats.org/officeDocument/2006/relationships/hyperlink" Target="https://www.weber.edu/issc" TargetMode="External"/><Relationship Id="rId3"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she.edu/wp-content/uploads/pdf/k-12/payingforcollege/Handout_Tribal_Citizen.docx" TargetMode="Externa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64.xml.rels><?xml version="1.0" encoding="UTF-8" standalone="yes"?>
<Relationships xmlns="http://schemas.openxmlformats.org/package/2006/relationships"><Relationship Id="rId2" Type="http://schemas.openxmlformats.org/officeDocument/2006/relationships/hyperlink" Target="https://public.powerdms.com/Uta7295/tree/documents/2022238"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she.edu/wp-content/uploads/pdf/k-12/payingforcollege/Handout_SWDs.docx" TargetMode="Externa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66.xml.rels><?xml version="1.0" encoding="UTF-8" standalone="yes"?>
<Relationships xmlns="http://schemas.openxmlformats.org/package/2006/relationships"><Relationship Id="rId2" Type="http://schemas.openxmlformats.org/officeDocument/2006/relationships/hyperlink" Target="https://www.parentcenterhub.org/accommodations/" TargetMode="Externa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hyperlink" Target="https://www2.ed.gov/policy/gen/guid/fpco/ferpa/index.html"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hyperlink" Target="https://ubtech.edu/students/" TargetMode="External"/><Relationship Id="rId26" Type="http://schemas.openxmlformats.org/officeDocument/2006/relationships/hyperlink" Target="https://www.snow.edu/offices/ADA/index.html" TargetMode="External"/><Relationship Id="rId39" Type="http://schemas.openxmlformats.org/officeDocument/2006/relationships/image" Target="../media/image131.png"/><Relationship Id="rId21" Type="http://schemas.openxmlformats.org/officeDocument/2006/relationships/image" Target="../media/image123.png"/><Relationship Id="rId34" Type="http://schemas.openxmlformats.org/officeDocument/2006/relationships/hyperlink" Target="https://dixietech.edu/students/" TargetMode="External"/><Relationship Id="rId7" Type="http://schemas.openxmlformats.org/officeDocument/2006/relationships/image" Target="../media/image116.png"/><Relationship Id="rId12" Type="http://schemas.openxmlformats.org/officeDocument/2006/relationships/hyperlink" Target="https://drcenter.utahtech.edu/" TargetMode="External"/><Relationship Id="rId17" Type="http://schemas.openxmlformats.org/officeDocument/2006/relationships/image" Target="../media/image121.png"/><Relationship Id="rId25" Type="http://schemas.openxmlformats.org/officeDocument/2006/relationships/image" Target="../media/image125.png"/><Relationship Id="rId33" Type="http://schemas.openxmlformats.org/officeDocument/2006/relationships/image" Target="../media/image132.png"/><Relationship Id="rId38" Type="http://schemas.openxmlformats.org/officeDocument/2006/relationships/hyperlink" Target="https://btech.edu/students/" TargetMode="External"/><Relationship Id="rId2" Type="http://schemas.openxmlformats.org/officeDocument/2006/relationships/hyperlink" Target="https://westminstercollege.edu/student-life/student-disability-services/index.html" TargetMode="External"/><Relationship Id="rId16" Type="http://schemas.openxmlformats.org/officeDocument/2006/relationships/hyperlink" Target="https://disability.utah.edu/" TargetMode="External"/><Relationship Id="rId20" Type="http://schemas.openxmlformats.org/officeDocument/2006/relationships/hyperlink" Target="https://tooeletech.edu/current-students/career-resources/student-services/" TargetMode="External"/><Relationship Id="rId29"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hyperlink" Target="https://uac.byu.edu/" TargetMode="External"/><Relationship Id="rId11" Type="http://schemas.openxmlformats.org/officeDocument/2006/relationships/image" Target="../media/image118.png"/><Relationship Id="rId24" Type="http://schemas.openxmlformats.org/officeDocument/2006/relationships/hyperlink" Target="https://www.suu.edu/disabilityservices/" TargetMode="External"/><Relationship Id="rId32" Type="http://schemas.openxmlformats.org/officeDocument/2006/relationships/hyperlink" Target="https://mtec.edu/students/" TargetMode="External"/><Relationship Id="rId37" Type="http://schemas.openxmlformats.org/officeDocument/2006/relationships/image" Target="../media/image130.png"/><Relationship Id="rId5" Type="http://schemas.openxmlformats.org/officeDocument/2006/relationships/image" Target="../media/image115.png"/><Relationship Id="rId15" Type="http://schemas.openxmlformats.org/officeDocument/2006/relationships/image" Target="../media/image120.png"/><Relationship Id="rId23" Type="http://schemas.openxmlformats.org/officeDocument/2006/relationships/image" Target="../media/image124.png"/><Relationship Id="rId28" Type="http://schemas.openxmlformats.org/officeDocument/2006/relationships/hyperlink" Target="http://www.slcc.edu/drc/" TargetMode="External"/><Relationship Id="rId36" Type="http://schemas.openxmlformats.org/officeDocument/2006/relationships/hyperlink" Target="https://www.davistech.edu/student-services" TargetMode="External"/><Relationship Id="rId10" Type="http://schemas.openxmlformats.org/officeDocument/2006/relationships/hyperlink" Target="https://www.uvu.edu/accessibility-services/" TargetMode="External"/><Relationship Id="rId19" Type="http://schemas.openxmlformats.org/officeDocument/2006/relationships/image" Target="../media/image122.png"/><Relationship Id="rId31" Type="http://schemas.openxmlformats.org/officeDocument/2006/relationships/image" Target="../media/image128.png"/><Relationship Id="rId4" Type="http://schemas.openxmlformats.org/officeDocument/2006/relationships/hyperlink" Target="https://www.ensign.edu/disability-services" TargetMode="External"/><Relationship Id="rId9" Type="http://schemas.openxmlformats.org/officeDocument/2006/relationships/image" Target="../media/image117.png"/><Relationship Id="rId14" Type="http://schemas.openxmlformats.org/officeDocument/2006/relationships/hyperlink" Target="https://www.usu.edu/drc/index" TargetMode="External"/><Relationship Id="rId22" Type="http://schemas.openxmlformats.org/officeDocument/2006/relationships/hyperlink" Target="https://stech.edu/students/consumer-information/#:~:text=For%20more%20information%2C%20please%20visit,(435)%20586%2D2899." TargetMode="External"/><Relationship Id="rId27" Type="http://schemas.openxmlformats.org/officeDocument/2006/relationships/image" Target="../media/image126.png"/><Relationship Id="rId30" Type="http://schemas.openxmlformats.org/officeDocument/2006/relationships/hyperlink" Target="https://www.otech.edu/current-students/student-success-center/" TargetMode="External"/><Relationship Id="rId35" Type="http://schemas.openxmlformats.org/officeDocument/2006/relationships/image" Target="../media/image133.png"/><Relationship Id="rId8" Type="http://schemas.openxmlformats.org/officeDocument/2006/relationships/hyperlink" Target="https://www.weber.edu/disabilityservices" TargetMode="External"/><Relationship Id="rId3" Type="http://schemas.openxmlformats.org/officeDocument/2006/relationships/image" Target="../media/image114.png"/></Relationships>
</file>

<file path=ppt/slides/_rels/slide6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15.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4.png"/><Relationship Id="rId16"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playlist?list=PLWo3wZTdCNzWtjneqvmNwsZpWrZvLmTMh" TargetMode="External"/><Relationship Id="rId13" Type="http://schemas.openxmlformats.org/officeDocument/2006/relationships/image" Target="../media/image36.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hyperlink" Target="https://ushe.edu/wp-content/uploads/pdf/k-12/payingforcollege/Handout_Scholarships.docx" TargetMode="Externa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hyperlink" Target="https://ushe.edu/wp-content/uploads/pdf/k-12/payingforcollege/activitysheet/scavengerhunt.docx" TargetMode="External"/><Relationship Id="rId5" Type="http://schemas.openxmlformats.org/officeDocument/2006/relationships/hyperlink" Target="https://drive.google.com/file/d/1UkrvDtJBiaRaLkf7k9WKpd4STg7r8cF1/view?usp=drive_link" TargetMode="External"/><Relationship Id="rId10" Type="http://schemas.openxmlformats.org/officeDocument/2006/relationships/image" Target="../media/image11.svg"/><Relationship Id="rId4" Type="http://schemas.openxmlformats.org/officeDocument/2006/relationships/image" Target="../media/image32.sv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AE08-DD0F-B838-742D-687F7F43CB38}"/>
              </a:ext>
            </a:extLst>
          </p:cNvPr>
          <p:cNvSpPr>
            <a:spLocks noGrp="1"/>
          </p:cNvSpPr>
          <p:nvPr>
            <p:ph type="ctrTitle"/>
          </p:nvPr>
        </p:nvSpPr>
        <p:spPr/>
        <p:txBody>
          <a:bodyPr>
            <a:normAutofit/>
          </a:bodyPr>
          <a:lstStyle/>
          <a:p>
            <a:r>
              <a:rPr lang="en-US" sz="4400" dirty="0"/>
              <a:t>Paying for College</a:t>
            </a:r>
          </a:p>
        </p:txBody>
      </p:sp>
    </p:spTree>
    <p:extLst>
      <p:ext uri="{BB962C8B-B14F-4D97-AF65-F5344CB8AC3E}">
        <p14:creationId xmlns:p14="http://schemas.microsoft.com/office/powerpoint/2010/main" val="117151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2252-9511-3630-BB95-04E6C89354AB}"/>
              </a:ext>
            </a:extLst>
          </p:cNvPr>
          <p:cNvSpPr>
            <a:spLocks noGrp="1"/>
          </p:cNvSpPr>
          <p:nvPr>
            <p:ph type="title"/>
          </p:nvPr>
        </p:nvSpPr>
        <p:spPr/>
        <p:txBody>
          <a:bodyPr/>
          <a:lstStyle/>
          <a:p>
            <a:r>
              <a:rPr lang="en-US" dirty="0"/>
              <a:t>Who provides scholarships?</a:t>
            </a:r>
          </a:p>
        </p:txBody>
      </p:sp>
      <p:sp>
        <p:nvSpPr>
          <p:cNvPr id="3" name="Content Placeholder 2">
            <a:extLst>
              <a:ext uri="{FF2B5EF4-FFF2-40B4-BE49-F238E27FC236}">
                <a16:creationId xmlns:a16="http://schemas.microsoft.com/office/drawing/2014/main" id="{6638092D-5D00-B819-5BC2-C88083C7C6E8}"/>
              </a:ext>
            </a:extLst>
          </p:cNvPr>
          <p:cNvSpPr>
            <a:spLocks noGrp="1"/>
          </p:cNvSpPr>
          <p:nvPr>
            <p:ph idx="1"/>
          </p:nvPr>
        </p:nvSpPr>
        <p:spPr/>
        <p:txBody>
          <a:bodyPr/>
          <a:lstStyle/>
          <a:p>
            <a:r>
              <a:rPr lang="en-US" dirty="0"/>
              <a:t>State and local government</a:t>
            </a:r>
          </a:p>
          <a:p>
            <a:r>
              <a:rPr lang="en-US" dirty="0"/>
              <a:t>Technical colleges, community colleges, and universities</a:t>
            </a:r>
          </a:p>
          <a:p>
            <a:r>
              <a:rPr lang="en-US" dirty="0"/>
              <a:t>Community organizations, school districts, and K-12 schools</a:t>
            </a:r>
          </a:p>
          <a:p>
            <a:r>
              <a:rPr lang="en-US" dirty="0"/>
              <a:t>Companies and corporations </a:t>
            </a:r>
          </a:p>
          <a:p>
            <a:r>
              <a:rPr lang="en-US" dirty="0"/>
              <a:t>Private donors</a:t>
            </a:r>
          </a:p>
          <a:p>
            <a:endParaRPr lang="en-US" dirty="0"/>
          </a:p>
        </p:txBody>
      </p:sp>
    </p:spTree>
    <p:extLst>
      <p:ext uri="{BB962C8B-B14F-4D97-AF65-F5344CB8AC3E}">
        <p14:creationId xmlns:p14="http://schemas.microsoft.com/office/powerpoint/2010/main" val="4110810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290F82-D3CC-53AC-525F-D6F7C27956D9}"/>
              </a:ext>
            </a:extLst>
          </p:cNvPr>
          <p:cNvSpPr>
            <a:spLocks noGrp="1"/>
          </p:cNvSpPr>
          <p:nvPr>
            <p:ph sz="half" idx="2"/>
          </p:nvPr>
        </p:nvSpPr>
        <p:spPr>
          <a:xfrm>
            <a:off x="6899564" y="1825625"/>
            <a:ext cx="5216236" cy="4351338"/>
          </a:xfrm>
        </p:spPr>
        <p:txBody>
          <a:bodyPr anchor="ctr"/>
          <a:lstStyle/>
          <a:p>
            <a:pPr>
              <a:buNone/>
            </a:pPr>
            <a:r>
              <a:rPr lang="en-US" dirty="0">
                <a:ea typeface="+mn-lt"/>
                <a:cs typeface="+mn-lt"/>
              </a:rPr>
              <a:t>Special interest/skills/attributes</a:t>
            </a:r>
            <a:endParaRPr lang="en-US" dirty="0">
              <a:ea typeface="Calibri"/>
              <a:cs typeface="Calibri"/>
            </a:endParaRPr>
          </a:p>
          <a:p>
            <a:pPr marL="0" indent="0">
              <a:buNone/>
            </a:pPr>
            <a:r>
              <a:rPr lang="en-US" dirty="0"/>
              <a:t>scholarships</a:t>
            </a:r>
            <a:br>
              <a:rPr lang="en-US" dirty="0">
                <a:ea typeface="Calibri"/>
                <a:cs typeface="Calibri"/>
              </a:rPr>
            </a:br>
            <a:endParaRPr lang="en-US" dirty="0">
              <a:ea typeface="Calibri"/>
              <a:cs typeface="Calibri"/>
            </a:endParaRPr>
          </a:p>
          <a:p>
            <a:pPr marL="0" indent="0">
              <a:buNone/>
            </a:pPr>
            <a:r>
              <a:rPr lang="en-US" dirty="0"/>
              <a:t>Field of study scholarships</a:t>
            </a:r>
          </a:p>
          <a:p>
            <a:pPr marL="0" indent="0">
              <a:buNone/>
            </a:pPr>
            <a:endParaRPr lang="en-US" dirty="0"/>
          </a:p>
          <a:p>
            <a:pPr marL="0" indent="0">
              <a:buNone/>
            </a:pPr>
            <a:r>
              <a:rPr lang="en-US" dirty="0"/>
              <a:t>Creative or artistic scholarships</a:t>
            </a:r>
          </a:p>
          <a:p>
            <a:pPr marL="0" indent="0">
              <a:buNone/>
            </a:pPr>
            <a:endParaRPr lang="en-US" dirty="0"/>
          </a:p>
          <a:p>
            <a:pPr marL="0" indent="0">
              <a:buNone/>
            </a:pPr>
            <a:r>
              <a:rPr lang="en-US" dirty="0"/>
              <a:t>Military scholarships</a:t>
            </a:r>
          </a:p>
          <a:p>
            <a:pPr marL="0" indent="0">
              <a:buNone/>
            </a:pPr>
            <a:endParaRPr lang="en-US" dirty="0"/>
          </a:p>
        </p:txBody>
      </p:sp>
      <p:sp>
        <p:nvSpPr>
          <p:cNvPr id="2" name="Title 1">
            <a:extLst>
              <a:ext uri="{FF2B5EF4-FFF2-40B4-BE49-F238E27FC236}">
                <a16:creationId xmlns:a16="http://schemas.microsoft.com/office/drawing/2014/main" id="{D2B84A85-4772-0698-3861-78924C331A1F}"/>
              </a:ext>
            </a:extLst>
          </p:cNvPr>
          <p:cNvSpPr>
            <a:spLocks noGrp="1"/>
          </p:cNvSpPr>
          <p:nvPr>
            <p:ph type="title"/>
          </p:nvPr>
        </p:nvSpPr>
        <p:spPr/>
        <p:txBody>
          <a:bodyPr/>
          <a:lstStyle/>
          <a:p>
            <a:r>
              <a:rPr lang="en-US" dirty="0"/>
              <a:t>Common types of scholarships:</a:t>
            </a:r>
          </a:p>
        </p:txBody>
      </p:sp>
      <p:sp>
        <p:nvSpPr>
          <p:cNvPr id="3" name="Content Placeholder 2">
            <a:extLst>
              <a:ext uri="{FF2B5EF4-FFF2-40B4-BE49-F238E27FC236}">
                <a16:creationId xmlns:a16="http://schemas.microsoft.com/office/drawing/2014/main" id="{1124D4A1-B3B8-A7F5-7257-69FD5B675CC8}"/>
              </a:ext>
            </a:extLst>
          </p:cNvPr>
          <p:cNvSpPr>
            <a:spLocks noGrp="1"/>
          </p:cNvSpPr>
          <p:nvPr>
            <p:ph sz="half" idx="1"/>
          </p:nvPr>
        </p:nvSpPr>
        <p:spPr>
          <a:xfrm>
            <a:off x="1343890" y="1825625"/>
            <a:ext cx="4790210" cy="4351338"/>
          </a:xfrm>
        </p:spPr>
        <p:txBody>
          <a:bodyPr anchor="ctr"/>
          <a:lstStyle/>
          <a:p>
            <a:pPr marL="0" indent="0">
              <a:buNone/>
            </a:pPr>
            <a:r>
              <a:rPr lang="en-US" dirty="0"/>
              <a:t>Merit-based scholarships</a:t>
            </a:r>
          </a:p>
          <a:p>
            <a:pPr marL="0" indent="0">
              <a:buNone/>
            </a:pPr>
            <a:endParaRPr lang="en-US" dirty="0"/>
          </a:p>
          <a:p>
            <a:pPr marL="0" indent="0">
              <a:buNone/>
            </a:pPr>
            <a:r>
              <a:rPr lang="en-US" dirty="0"/>
              <a:t>Need-based scholarships</a:t>
            </a:r>
          </a:p>
          <a:p>
            <a:pPr marL="0" indent="0">
              <a:buNone/>
            </a:pPr>
            <a:endParaRPr lang="en-US" dirty="0"/>
          </a:p>
          <a:p>
            <a:pPr marL="0" indent="0">
              <a:buNone/>
            </a:pPr>
            <a:r>
              <a:rPr lang="en-US" dirty="0"/>
              <a:t>Athletic scholarships</a:t>
            </a:r>
          </a:p>
          <a:p>
            <a:pPr marL="0" indent="0">
              <a:buNone/>
            </a:pPr>
            <a:endParaRPr lang="en-US" dirty="0"/>
          </a:p>
          <a:p>
            <a:pPr marL="0" indent="0">
              <a:buNone/>
            </a:pPr>
            <a:r>
              <a:rPr lang="en-US" dirty="0"/>
              <a:t>Activity-based scholarships</a:t>
            </a:r>
          </a:p>
          <a:p>
            <a:pPr marL="0" indent="0">
              <a:buNone/>
            </a:pPr>
            <a:endParaRPr lang="en-US" dirty="0"/>
          </a:p>
        </p:txBody>
      </p:sp>
      <p:pic>
        <p:nvPicPr>
          <p:cNvPr id="6" name="Graphic 5" descr="Soldier male with solid fill">
            <a:extLst>
              <a:ext uri="{FF2B5EF4-FFF2-40B4-BE49-F238E27FC236}">
                <a16:creationId xmlns:a16="http://schemas.microsoft.com/office/drawing/2014/main" id="{DDDA0B3F-ED34-B1DE-8EB1-E6788CDDF6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85164" y="5007507"/>
            <a:ext cx="914400" cy="914400"/>
          </a:xfrm>
          <a:prstGeom prst="rect">
            <a:avLst/>
          </a:prstGeom>
        </p:spPr>
      </p:pic>
      <p:pic>
        <p:nvPicPr>
          <p:cNvPr id="8" name="Graphic 7" descr="Drama with solid fill">
            <a:extLst>
              <a:ext uri="{FF2B5EF4-FFF2-40B4-BE49-F238E27FC236}">
                <a16:creationId xmlns:a16="http://schemas.microsoft.com/office/drawing/2014/main" id="{76B164C5-22A6-2B38-9AE9-04C7BAD39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5164" y="3911443"/>
            <a:ext cx="914400" cy="914400"/>
          </a:xfrm>
          <a:prstGeom prst="rect">
            <a:avLst/>
          </a:prstGeom>
        </p:spPr>
      </p:pic>
      <p:pic>
        <p:nvPicPr>
          <p:cNvPr id="10" name="Graphic 9" descr="Classroom with solid fill">
            <a:extLst>
              <a:ext uri="{FF2B5EF4-FFF2-40B4-BE49-F238E27FC236}">
                <a16:creationId xmlns:a16="http://schemas.microsoft.com/office/drawing/2014/main" id="{419DE13B-CA25-9934-AEEF-AD9BDCB54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5164" y="2815378"/>
            <a:ext cx="914400" cy="914400"/>
          </a:xfrm>
          <a:prstGeom prst="rect">
            <a:avLst/>
          </a:prstGeom>
        </p:spPr>
      </p:pic>
      <p:pic>
        <p:nvPicPr>
          <p:cNvPr id="12" name="Graphic 11" descr="Group of men with solid fill">
            <a:extLst>
              <a:ext uri="{FF2B5EF4-FFF2-40B4-BE49-F238E27FC236}">
                <a16:creationId xmlns:a16="http://schemas.microsoft.com/office/drawing/2014/main" id="{B9C312E2-9466-7444-C59F-BCEDA1B45E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85164" y="1719314"/>
            <a:ext cx="914400" cy="914400"/>
          </a:xfrm>
          <a:prstGeom prst="rect">
            <a:avLst/>
          </a:prstGeom>
        </p:spPr>
      </p:pic>
      <p:pic>
        <p:nvPicPr>
          <p:cNvPr id="14" name="Graphic 13" descr="Cheers with solid fill">
            <a:extLst>
              <a:ext uri="{FF2B5EF4-FFF2-40B4-BE49-F238E27FC236}">
                <a16:creationId xmlns:a16="http://schemas.microsoft.com/office/drawing/2014/main" id="{DCDD8106-3FDD-8C09-D9EB-BC7534C4C0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349" y="4820155"/>
            <a:ext cx="914400" cy="914400"/>
          </a:xfrm>
          <a:prstGeom prst="rect">
            <a:avLst/>
          </a:prstGeom>
        </p:spPr>
      </p:pic>
      <p:pic>
        <p:nvPicPr>
          <p:cNvPr id="16" name="Graphic 15" descr="Sport balls with solid fill">
            <a:extLst>
              <a:ext uri="{FF2B5EF4-FFF2-40B4-BE49-F238E27FC236}">
                <a16:creationId xmlns:a16="http://schemas.microsoft.com/office/drawing/2014/main" id="{D3B2FA54-D767-1342-EB26-28E53A26D2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349" y="3809528"/>
            <a:ext cx="914400" cy="914400"/>
          </a:xfrm>
          <a:prstGeom prst="rect">
            <a:avLst/>
          </a:prstGeom>
        </p:spPr>
      </p:pic>
      <p:pic>
        <p:nvPicPr>
          <p:cNvPr id="18" name="Graphic 17" descr="Wallet with solid fill">
            <a:extLst>
              <a:ext uri="{FF2B5EF4-FFF2-40B4-BE49-F238E27FC236}">
                <a16:creationId xmlns:a16="http://schemas.microsoft.com/office/drawing/2014/main" id="{D9A54B69-7D9C-10CF-55AB-170DC6E0AE1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349" y="2724750"/>
            <a:ext cx="914400" cy="914400"/>
          </a:xfrm>
          <a:prstGeom prst="rect">
            <a:avLst/>
          </a:prstGeom>
        </p:spPr>
      </p:pic>
      <p:grpSp>
        <p:nvGrpSpPr>
          <p:cNvPr id="22" name="Group 21">
            <a:extLst>
              <a:ext uri="{FF2B5EF4-FFF2-40B4-BE49-F238E27FC236}">
                <a16:creationId xmlns:a16="http://schemas.microsoft.com/office/drawing/2014/main" id="{9D50E212-B8D3-0438-CF0C-E67DA8EC6CB2}"/>
              </a:ext>
            </a:extLst>
          </p:cNvPr>
          <p:cNvGrpSpPr/>
          <p:nvPr/>
        </p:nvGrpSpPr>
        <p:grpSpPr>
          <a:xfrm>
            <a:off x="405063" y="1690688"/>
            <a:ext cx="982579" cy="914400"/>
            <a:chOff x="290763" y="1690688"/>
            <a:chExt cx="982579" cy="914400"/>
          </a:xfrm>
        </p:grpSpPr>
        <p:pic>
          <p:nvPicPr>
            <p:cNvPr id="20" name="Graphic 19" descr="Paper with solid fill">
              <a:extLst>
                <a:ext uri="{FF2B5EF4-FFF2-40B4-BE49-F238E27FC236}">
                  <a16:creationId xmlns:a16="http://schemas.microsoft.com/office/drawing/2014/main" id="{C0BDA242-69AA-9AA5-376D-97A170CD91E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4853" y="1690688"/>
              <a:ext cx="914400" cy="914400"/>
            </a:xfrm>
            <a:prstGeom prst="rect">
              <a:avLst/>
            </a:prstGeom>
          </p:spPr>
        </p:pic>
        <p:sp>
          <p:nvSpPr>
            <p:cNvPr id="21" name="Title 1">
              <a:extLst>
                <a:ext uri="{FF2B5EF4-FFF2-40B4-BE49-F238E27FC236}">
                  <a16:creationId xmlns:a16="http://schemas.microsoft.com/office/drawing/2014/main" id="{68DCC67B-406D-37F5-D5C2-42D27FAE9F7D}"/>
                </a:ext>
              </a:extLst>
            </p:cNvPr>
            <p:cNvSpPr txBox="1">
              <a:spLocks/>
            </p:cNvSpPr>
            <p:nvPr/>
          </p:nvSpPr>
          <p:spPr>
            <a:xfrm rot="20792624">
              <a:off x="290763" y="1810082"/>
              <a:ext cx="982579" cy="74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AFD7"/>
                  </a:solidFill>
                  <a:latin typeface="+mn-lt"/>
                  <a:ea typeface="+mj-ea"/>
                  <a:cs typeface="+mj-cs"/>
                </a:defRPr>
              </a:lvl1pPr>
            </a:lstStyle>
            <a:p>
              <a:pPr algn="ctr"/>
              <a:r>
                <a:rPr lang="en-US" sz="2800" dirty="0"/>
                <a:t>A+</a:t>
              </a:r>
            </a:p>
          </p:txBody>
        </p:sp>
      </p:grpSp>
    </p:spTree>
    <p:extLst>
      <p:ext uri="{BB962C8B-B14F-4D97-AF65-F5344CB8AC3E}">
        <p14:creationId xmlns:p14="http://schemas.microsoft.com/office/powerpoint/2010/main" val="197908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8D22-FD31-2384-C090-A6A725B47244}"/>
              </a:ext>
            </a:extLst>
          </p:cNvPr>
          <p:cNvSpPr>
            <a:spLocks noGrp="1"/>
          </p:cNvSpPr>
          <p:nvPr>
            <p:ph type="title"/>
          </p:nvPr>
        </p:nvSpPr>
        <p:spPr>
          <a:xfrm>
            <a:off x="616268" y="457200"/>
            <a:ext cx="3932237" cy="1600200"/>
          </a:xfrm>
        </p:spPr>
        <p:txBody>
          <a:bodyPr anchor="ctr">
            <a:normAutofit/>
          </a:bodyPr>
          <a:lstStyle/>
          <a:p>
            <a:r>
              <a:rPr lang="en-US" sz="4400" dirty="0"/>
              <a:t>Where to begin:</a:t>
            </a:r>
          </a:p>
        </p:txBody>
      </p:sp>
      <p:sp>
        <p:nvSpPr>
          <p:cNvPr id="4" name="Text Placeholder 3">
            <a:extLst>
              <a:ext uri="{FF2B5EF4-FFF2-40B4-BE49-F238E27FC236}">
                <a16:creationId xmlns:a16="http://schemas.microsoft.com/office/drawing/2014/main" id="{5F85ECAB-2324-4F9A-D42B-A150C5503C04}"/>
              </a:ext>
            </a:extLst>
          </p:cNvPr>
          <p:cNvSpPr>
            <a:spLocks noGrp="1"/>
          </p:cNvSpPr>
          <p:nvPr>
            <p:ph type="body" sz="half" idx="2"/>
          </p:nvPr>
        </p:nvSpPr>
        <p:spPr>
          <a:xfrm>
            <a:off x="616268" y="2057400"/>
            <a:ext cx="5012372" cy="3811588"/>
          </a:xfrm>
        </p:spPr>
        <p:txBody>
          <a:bodyPr vert="horz" lIns="91440" tIns="45720" rIns="91440" bIns="45720" rtlCol="0" anchor="t">
            <a:normAutofit lnSpcReduction="10000"/>
          </a:bodyPr>
          <a:lstStyle/>
          <a:p>
            <a:pPr marL="342900" indent="-342900">
              <a:buFont typeface="+mj-lt"/>
              <a:buAutoNum type="arabicPeriod"/>
            </a:pPr>
            <a:r>
              <a:rPr lang="en-US" sz="2400" b="1" dirty="0">
                <a:solidFill>
                  <a:srgbClr val="33737F"/>
                </a:solidFill>
              </a:rPr>
              <a:t>School counseling or guidance office</a:t>
            </a:r>
          </a:p>
          <a:p>
            <a:pPr marL="342900" indent="-342900">
              <a:buFont typeface="+mj-lt"/>
              <a:buAutoNum type="arabicPeriod"/>
            </a:pPr>
            <a:r>
              <a:rPr lang="en-US" sz="2400" b="1" dirty="0">
                <a:solidFill>
                  <a:srgbClr val="33737F"/>
                </a:solidFill>
              </a:rPr>
              <a:t>Apply through your college or university</a:t>
            </a:r>
          </a:p>
          <a:p>
            <a:pPr marL="342900" indent="-342900">
              <a:buFont typeface="+mj-lt"/>
              <a:buAutoNum type="arabicPeriod"/>
            </a:pPr>
            <a:r>
              <a:rPr lang="en-US" sz="2400" b="1" dirty="0">
                <a:solidFill>
                  <a:srgbClr val="33737F"/>
                </a:solidFill>
              </a:rPr>
              <a:t>Explore employer-sponsored tuition</a:t>
            </a:r>
          </a:p>
          <a:p>
            <a:pPr marL="342900" indent="-342900">
              <a:buFont typeface="+mj-lt"/>
              <a:buAutoNum type="arabicPeriod"/>
            </a:pPr>
            <a:r>
              <a:rPr lang="en-US" sz="2400" b="1" dirty="0">
                <a:solidFill>
                  <a:srgbClr val="33737F"/>
                </a:solidFill>
              </a:rPr>
              <a:t>Community scholarships</a:t>
            </a:r>
          </a:p>
          <a:p>
            <a:pPr marL="342900" indent="-342900">
              <a:buFont typeface="+mj-lt"/>
              <a:buAutoNum type="arabicPeriod"/>
            </a:pPr>
            <a:r>
              <a:rPr lang="en-US" sz="2400" b="1" dirty="0">
                <a:solidFill>
                  <a:srgbClr val="33737F"/>
                </a:solidFill>
              </a:rPr>
              <a:t>Online scholarship search</a:t>
            </a:r>
          </a:p>
          <a:p>
            <a:pPr marL="342900" indent="-342900">
              <a:buFont typeface="+mj-lt"/>
              <a:buAutoNum type="arabicPeriod"/>
            </a:pPr>
            <a:r>
              <a:rPr lang="en-US" sz="2400" b="1" dirty="0">
                <a:solidFill>
                  <a:srgbClr val="33737F"/>
                </a:solidFill>
              </a:rPr>
              <a:t>File the FAFSA </a:t>
            </a:r>
            <a:br>
              <a:rPr lang="en-US" sz="2400" b="1" dirty="0">
                <a:solidFill>
                  <a:srgbClr val="33737F"/>
                </a:solidFill>
              </a:rPr>
            </a:br>
            <a:r>
              <a:rPr lang="en-US" sz="2000" b="1" dirty="0">
                <a:solidFill>
                  <a:srgbClr val="33737F"/>
                </a:solidFill>
              </a:rPr>
              <a:t>(Free Application for Federal Student Aid)</a:t>
            </a:r>
            <a:endParaRPr lang="en-US" sz="2400" b="1" dirty="0">
              <a:solidFill>
                <a:srgbClr val="33737F"/>
              </a:solidFill>
            </a:endParaRPr>
          </a:p>
        </p:txBody>
      </p:sp>
      <p:pic>
        <p:nvPicPr>
          <p:cNvPr id="11" name="Picture 10" descr="A person sitting on a bench using a computer">
            <a:extLst>
              <a:ext uri="{FF2B5EF4-FFF2-40B4-BE49-F238E27FC236}">
                <a16:creationId xmlns:a16="http://schemas.microsoft.com/office/drawing/2014/main" id="{803D71D1-00F2-7FFC-730B-BBDF9AED094E}"/>
              </a:ext>
            </a:extLst>
          </p:cNvPr>
          <p:cNvPicPr>
            <a:picLocks noChangeAspect="1"/>
          </p:cNvPicPr>
          <p:nvPr/>
        </p:nvPicPr>
        <p:blipFill rotWithShape="1">
          <a:blip r:embed="rId2"/>
          <a:srcRect l="27812" r="9681" b="247"/>
          <a:stretch/>
        </p:blipFill>
        <p:spPr>
          <a:xfrm>
            <a:off x="5912426" y="0"/>
            <a:ext cx="6285936" cy="6720840"/>
          </a:xfrm>
          <a:prstGeom prst="rect">
            <a:avLst/>
          </a:prstGeom>
          <a:effectLst>
            <a:innerShdw blurRad="63500" dist="50800" dir="8100000">
              <a:prstClr val="black">
                <a:alpha val="15000"/>
              </a:prstClr>
            </a:innerShdw>
          </a:effectLst>
        </p:spPr>
      </p:pic>
    </p:spTree>
    <p:extLst>
      <p:ext uri="{BB962C8B-B14F-4D97-AF65-F5344CB8AC3E}">
        <p14:creationId xmlns:p14="http://schemas.microsoft.com/office/powerpoint/2010/main" val="231593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AF20-4BD5-6A3F-66F4-9FF27E8F7F8C}"/>
              </a:ext>
            </a:extLst>
          </p:cNvPr>
          <p:cNvSpPr>
            <a:spLocks noGrp="1"/>
          </p:cNvSpPr>
          <p:nvPr>
            <p:ph type="title"/>
          </p:nvPr>
        </p:nvSpPr>
        <p:spPr>
          <a:xfrm>
            <a:off x="5435600" y="365125"/>
            <a:ext cx="5918200" cy="1325563"/>
          </a:xfrm>
        </p:spPr>
        <p:txBody>
          <a:bodyPr/>
          <a:lstStyle/>
          <a:p>
            <a:r>
              <a:rPr lang="en-US" dirty="0"/>
              <a:t>School counseling or guidance office</a:t>
            </a:r>
          </a:p>
        </p:txBody>
      </p:sp>
      <p:sp>
        <p:nvSpPr>
          <p:cNvPr id="3" name="Content Placeholder 2">
            <a:extLst>
              <a:ext uri="{FF2B5EF4-FFF2-40B4-BE49-F238E27FC236}">
                <a16:creationId xmlns:a16="http://schemas.microsoft.com/office/drawing/2014/main" id="{BD5B72EF-D814-7585-15D0-87AA0273B5CC}"/>
              </a:ext>
            </a:extLst>
          </p:cNvPr>
          <p:cNvSpPr>
            <a:spLocks noGrp="1"/>
          </p:cNvSpPr>
          <p:nvPr>
            <p:ph idx="1"/>
          </p:nvPr>
        </p:nvSpPr>
        <p:spPr>
          <a:xfrm>
            <a:off x="5435600" y="1825625"/>
            <a:ext cx="5918200" cy="4667250"/>
          </a:xfrm>
        </p:spPr>
        <p:txBody>
          <a:bodyPr vert="horz" lIns="91440" tIns="45720" rIns="91440" bIns="45720" rtlCol="0" anchor="t">
            <a:normAutofit lnSpcReduction="10000"/>
          </a:bodyPr>
          <a:lstStyle/>
          <a:p>
            <a:r>
              <a:rPr lang="en-US" sz="2400" dirty="0"/>
              <a:t>Ask: Who can I talk to about scholarships while in high school?</a:t>
            </a:r>
          </a:p>
          <a:p>
            <a:r>
              <a:rPr lang="en-US" sz="2400" dirty="0"/>
              <a:t>Set up a meeting and prepare with questions like:</a:t>
            </a:r>
            <a:endParaRPr lang="en-US" sz="2400" dirty="0">
              <a:cs typeface="Calibri"/>
            </a:endParaRPr>
          </a:p>
          <a:p>
            <a:pPr lvl="1"/>
            <a:r>
              <a:rPr lang="en-US" sz="2000" dirty="0"/>
              <a:t>Where can I find a list of scholarships and deadlines?</a:t>
            </a:r>
          </a:p>
          <a:p>
            <a:pPr lvl="1"/>
            <a:r>
              <a:rPr lang="en-US" sz="2000" dirty="0"/>
              <a:t>Are there any scholarships specific to our school?</a:t>
            </a:r>
          </a:p>
          <a:p>
            <a:pPr lvl="1"/>
            <a:r>
              <a:rPr lang="en-US" sz="2000" dirty="0"/>
              <a:t>Where have other students from our school received scholarships?</a:t>
            </a:r>
          </a:p>
          <a:p>
            <a:pPr lvl="1"/>
            <a:r>
              <a:rPr lang="en-US" sz="2000" dirty="0"/>
              <a:t>What tips or workshops are available to help me become a better applicant?</a:t>
            </a:r>
          </a:p>
          <a:p>
            <a:pPr lvl="1"/>
            <a:r>
              <a:rPr lang="en-US" sz="2000" dirty="0"/>
              <a:t>What other resources should I use?</a:t>
            </a:r>
          </a:p>
          <a:p>
            <a:r>
              <a:rPr lang="en-US" sz="2400" dirty="0"/>
              <a:t>Apply to as many scholarships as possible</a:t>
            </a:r>
          </a:p>
        </p:txBody>
      </p:sp>
      <p:pic>
        <p:nvPicPr>
          <p:cNvPr id="5" name="Picture 4" descr="A school counselor leaning against a wall">
            <a:extLst>
              <a:ext uri="{FF2B5EF4-FFF2-40B4-BE49-F238E27FC236}">
                <a16:creationId xmlns:a16="http://schemas.microsoft.com/office/drawing/2014/main" id="{8AF4A0AF-5B68-75C2-E81D-E4DDEFCF6096}"/>
              </a:ext>
            </a:extLst>
          </p:cNvPr>
          <p:cNvPicPr>
            <a:picLocks noChangeAspect="1"/>
          </p:cNvPicPr>
          <p:nvPr/>
        </p:nvPicPr>
        <p:blipFill rotWithShape="1">
          <a:blip r:embed="rId2"/>
          <a:srcRect l="11461" t="10900" r="44982"/>
          <a:stretch/>
        </p:blipFill>
        <p:spPr>
          <a:xfrm>
            <a:off x="0" y="0"/>
            <a:ext cx="4897120" cy="6711651"/>
          </a:xfrm>
          <a:prstGeom prst="rect">
            <a:avLst/>
          </a:prstGeom>
          <a:effectLst>
            <a:innerShdw blurRad="63500" dist="50800" dir="2700000">
              <a:prstClr val="black">
                <a:alpha val="15000"/>
              </a:prstClr>
            </a:innerShdw>
          </a:effectLst>
        </p:spPr>
      </p:pic>
    </p:spTree>
    <p:extLst>
      <p:ext uri="{BB962C8B-B14F-4D97-AF65-F5344CB8AC3E}">
        <p14:creationId xmlns:p14="http://schemas.microsoft.com/office/powerpoint/2010/main" val="129062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0B4D-075C-117F-5085-5FC4A4F3A8EF}"/>
              </a:ext>
            </a:extLst>
          </p:cNvPr>
          <p:cNvSpPr>
            <a:spLocks noGrp="1"/>
          </p:cNvSpPr>
          <p:nvPr>
            <p:ph type="title"/>
          </p:nvPr>
        </p:nvSpPr>
        <p:spPr>
          <a:xfrm>
            <a:off x="838200" y="365125"/>
            <a:ext cx="5501640" cy="1325563"/>
          </a:xfrm>
        </p:spPr>
        <p:txBody>
          <a:bodyPr/>
          <a:lstStyle/>
          <a:p>
            <a:r>
              <a:rPr lang="en-US" dirty="0"/>
              <a:t>Apply through your college or university</a:t>
            </a:r>
          </a:p>
        </p:txBody>
      </p:sp>
      <p:sp>
        <p:nvSpPr>
          <p:cNvPr id="3" name="Content Placeholder 2">
            <a:extLst>
              <a:ext uri="{FF2B5EF4-FFF2-40B4-BE49-F238E27FC236}">
                <a16:creationId xmlns:a16="http://schemas.microsoft.com/office/drawing/2014/main" id="{99F0E96C-3314-9B33-FA8C-04A5E14C6ADA}"/>
              </a:ext>
            </a:extLst>
          </p:cNvPr>
          <p:cNvSpPr>
            <a:spLocks noGrp="1"/>
          </p:cNvSpPr>
          <p:nvPr>
            <p:ph idx="1"/>
          </p:nvPr>
        </p:nvSpPr>
        <p:spPr>
          <a:xfrm>
            <a:off x="838200" y="1825625"/>
            <a:ext cx="5501640" cy="4351338"/>
          </a:xfrm>
        </p:spPr>
        <p:txBody>
          <a:bodyPr>
            <a:normAutofit fontScale="85000" lnSpcReduction="20000"/>
          </a:bodyPr>
          <a:lstStyle/>
          <a:p>
            <a:r>
              <a:rPr lang="en-US" dirty="0"/>
              <a:t>Scholarships upon admission</a:t>
            </a:r>
          </a:p>
          <a:p>
            <a:pPr lvl="1"/>
            <a:r>
              <a:rPr lang="en-US" dirty="0"/>
              <a:t>Many Utah colleges offer automatic scholarship opportunities when students apply</a:t>
            </a:r>
          </a:p>
          <a:p>
            <a:pPr lvl="1"/>
            <a:r>
              <a:rPr lang="en-US" dirty="0"/>
              <a:t>Some colleges require separate scholarship applications</a:t>
            </a:r>
          </a:p>
          <a:p>
            <a:r>
              <a:rPr lang="en-US" dirty="0"/>
              <a:t>Departmental scholarships</a:t>
            </a:r>
          </a:p>
          <a:p>
            <a:pPr lvl="1"/>
            <a:r>
              <a:rPr lang="en-US" dirty="0"/>
              <a:t>Some departments offer scholarships for students pursuing a specific major </a:t>
            </a:r>
          </a:p>
          <a:p>
            <a:r>
              <a:rPr lang="en-US" dirty="0"/>
              <a:t>Leadership scholarships</a:t>
            </a:r>
          </a:p>
          <a:p>
            <a:pPr lvl="1"/>
            <a:r>
              <a:rPr lang="en-US" dirty="0"/>
              <a:t>Offered both externally and internally</a:t>
            </a:r>
          </a:p>
          <a:p>
            <a:r>
              <a:rPr lang="en-US" dirty="0"/>
              <a:t>Private scholarships</a:t>
            </a:r>
          </a:p>
          <a:p>
            <a:pPr lvl="1"/>
            <a:r>
              <a:rPr lang="en-US" dirty="0"/>
              <a:t>Some private donors provide scholarships through the college</a:t>
            </a:r>
          </a:p>
        </p:txBody>
      </p:sp>
      <p:pic>
        <p:nvPicPr>
          <p:cNvPr id="7" name="Picture 6" descr="A college building with a clock on the front">
            <a:extLst>
              <a:ext uri="{FF2B5EF4-FFF2-40B4-BE49-F238E27FC236}">
                <a16:creationId xmlns:a16="http://schemas.microsoft.com/office/drawing/2014/main" id="{E59730C3-3B98-27CF-EC2E-CB300307F2B0}"/>
              </a:ext>
            </a:extLst>
          </p:cNvPr>
          <p:cNvPicPr>
            <a:picLocks noChangeAspect="1"/>
          </p:cNvPicPr>
          <p:nvPr/>
        </p:nvPicPr>
        <p:blipFill rotWithShape="1">
          <a:blip r:embed="rId2"/>
          <a:srcRect l="27644" t="10392" r="25408" b="6064"/>
          <a:stretch/>
        </p:blipFill>
        <p:spPr>
          <a:xfrm>
            <a:off x="6559035" y="0"/>
            <a:ext cx="5632965" cy="6715760"/>
          </a:xfrm>
          <a:prstGeom prst="rect">
            <a:avLst/>
          </a:prstGeom>
          <a:effectLst>
            <a:innerShdw blurRad="63500" dist="50800" dir="8100000">
              <a:prstClr val="black">
                <a:alpha val="15000"/>
              </a:prstClr>
            </a:innerShdw>
          </a:effectLst>
        </p:spPr>
      </p:pic>
    </p:spTree>
    <p:extLst>
      <p:ext uri="{BB962C8B-B14F-4D97-AF65-F5344CB8AC3E}">
        <p14:creationId xmlns:p14="http://schemas.microsoft.com/office/powerpoint/2010/main" val="442911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064A-BD42-BB9D-F5AE-876D2676DB5A}"/>
              </a:ext>
            </a:extLst>
          </p:cNvPr>
          <p:cNvSpPr>
            <a:spLocks noGrp="1"/>
          </p:cNvSpPr>
          <p:nvPr>
            <p:ph type="title"/>
          </p:nvPr>
        </p:nvSpPr>
        <p:spPr>
          <a:xfrm>
            <a:off x="6096000" y="365125"/>
            <a:ext cx="5257800" cy="1325563"/>
          </a:xfrm>
        </p:spPr>
        <p:txBody>
          <a:bodyPr/>
          <a:lstStyle/>
          <a:p>
            <a:r>
              <a:rPr lang="en-US" dirty="0"/>
              <a:t>Explore employer-sponsored tuition</a:t>
            </a:r>
          </a:p>
        </p:txBody>
      </p:sp>
      <p:sp>
        <p:nvSpPr>
          <p:cNvPr id="3" name="Content Placeholder 2">
            <a:extLst>
              <a:ext uri="{FF2B5EF4-FFF2-40B4-BE49-F238E27FC236}">
                <a16:creationId xmlns:a16="http://schemas.microsoft.com/office/drawing/2014/main" id="{7A8922E7-EB95-3964-4864-461B297A43DE}"/>
              </a:ext>
            </a:extLst>
          </p:cNvPr>
          <p:cNvSpPr>
            <a:spLocks noGrp="1"/>
          </p:cNvSpPr>
          <p:nvPr>
            <p:ph idx="1"/>
          </p:nvPr>
        </p:nvSpPr>
        <p:spPr>
          <a:xfrm>
            <a:off x="6096000" y="1825625"/>
            <a:ext cx="5659120" cy="4351338"/>
          </a:xfrm>
        </p:spPr>
        <p:txBody>
          <a:bodyPr>
            <a:normAutofit/>
          </a:bodyPr>
          <a:lstStyle/>
          <a:p>
            <a:r>
              <a:rPr lang="en-US" dirty="0"/>
              <a:t>Tuition reduction</a:t>
            </a:r>
          </a:p>
          <a:p>
            <a:pPr lvl="1"/>
            <a:r>
              <a:rPr lang="en-US" dirty="0"/>
              <a:t>Employer benefits that provide reduced tuition</a:t>
            </a:r>
          </a:p>
          <a:p>
            <a:r>
              <a:rPr lang="en-US" dirty="0"/>
              <a:t>Tuition reimbursement</a:t>
            </a:r>
          </a:p>
          <a:p>
            <a:pPr lvl="1"/>
            <a:r>
              <a:rPr lang="en-US" dirty="0"/>
              <a:t>Employer benefits that reimburse employees for tuition costs</a:t>
            </a:r>
          </a:p>
          <a:p>
            <a:r>
              <a:rPr lang="en-US" dirty="0"/>
              <a:t>Employee scholarships</a:t>
            </a:r>
          </a:p>
          <a:p>
            <a:pPr lvl="1"/>
            <a:r>
              <a:rPr lang="en-US" dirty="0"/>
              <a:t>Award opportunities for employees</a:t>
            </a:r>
          </a:p>
          <a:p>
            <a:r>
              <a:rPr lang="en-US" dirty="0"/>
              <a:t>Both parents’ and students’ employers may offer these benefits</a:t>
            </a:r>
          </a:p>
        </p:txBody>
      </p:sp>
      <p:pic>
        <p:nvPicPr>
          <p:cNvPr id="9" name="Picture 8" descr="A nurse in blue scrubs holding a clipboard">
            <a:extLst>
              <a:ext uri="{FF2B5EF4-FFF2-40B4-BE49-F238E27FC236}">
                <a16:creationId xmlns:a16="http://schemas.microsoft.com/office/drawing/2014/main" id="{F1F5D79B-C239-DE67-58BE-0C225BF199A2}"/>
              </a:ext>
            </a:extLst>
          </p:cNvPr>
          <p:cNvPicPr>
            <a:picLocks noChangeAspect="1"/>
          </p:cNvPicPr>
          <p:nvPr/>
        </p:nvPicPr>
        <p:blipFill rotWithShape="1">
          <a:blip r:embed="rId2"/>
          <a:srcRect l="13345" r="30449"/>
          <a:stretch/>
        </p:blipFill>
        <p:spPr>
          <a:xfrm>
            <a:off x="0" y="0"/>
            <a:ext cx="5659120" cy="6712373"/>
          </a:xfrm>
          <a:prstGeom prst="rect">
            <a:avLst/>
          </a:prstGeom>
          <a:effectLst>
            <a:innerShdw blurRad="63500" dist="50800" dir="2700000">
              <a:prstClr val="black">
                <a:alpha val="15000"/>
              </a:prstClr>
            </a:innerShdw>
          </a:effectLst>
        </p:spPr>
      </p:pic>
    </p:spTree>
    <p:extLst>
      <p:ext uri="{BB962C8B-B14F-4D97-AF65-F5344CB8AC3E}">
        <p14:creationId xmlns:p14="http://schemas.microsoft.com/office/powerpoint/2010/main" val="398709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2C2D-9E2A-518C-E7D2-5BC4F6EE7698}"/>
              </a:ext>
            </a:extLst>
          </p:cNvPr>
          <p:cNvSpPr>
            <a:spLocks noGrp="1"/>
          </p:cNvSpPr>
          <p:nvPr>
            <p:ph type="title"/>
          </p:nvPr>
        </p:nvSpPr>
        <p:spPr>
          <a:xfrm>
            <a:off x="838200" y="365125"/>
            <a:ext cx="6172200" cy="1325563"/>
          </a:xfrm>
        </p:spPr>
        <p:txBody>
          <a:bodyPr/>
          <a:lstStyle/>
          <a:p>
            <a:r>
              <a:rPr lang="en-US" dirty="0"/>
              <a:t>Community scholarships</a:t>
            </a:r>
          </a:p>
        </p:txBody>
      </p:sp>
      <p:sp>
        <p:nvSpPr>
          <p:cNvPr id="3" name="Content Placeholder 2">
            <a:extLst>
              <a:ext uri="{FF2B5EF4-FFF2-40B4-BE49-F238E27FC236}">
                <a16:creationId xmlns:a16="http://schemas.microsoft.com/office/drawing/2014/main" id="{CE43A6BA-A963-7EFA-5FE0-365EABD0FFE1}"/>
              </a:ext>
            </a:extLst>
          </p:cNvPr>
          <p:cNvSpPr>
            <a:spLocks noGrp="1"/>
          </p:cNvSpPr>
          <p:nvPr>
            <p:ph idx="1"/>
          </p:nvPr>
        </p:nvSpPr>
        <p:spPr>
          <a:xfrm>
            <a:off x="838200" y="1825626"/>
            <a:ext cx="6172200" cy="4890134"/>
          </a:xfrm>
        </p:spPr>
        <p:txBody>
          <a:bodyPr>
            <a:normAutofit fontScale="47500" lnSpcReduction="20000"/>
          </a:bodyPr>
          <a:lstStyle/>
          <a:p>
            <a:pPr marL="0" indent="0">
              <a:lnSpc>
                <a:spcPct val="110000"/>
              </a:lnSpc>
              <a:buNone/>
            </a:pPr>
            <a:r>
              <a:rPr lang="en-US" sz="5100" dirty="0"/>
              <a:t>Many community organizations and local businesses provide scholarship opportunities</a:t>
            </a:r>
          </a:p>
          <a:p>
            <a:pPr>
              <a:lnSpc>
                <a:spcPct val="110000"/>
              </a:lnSpc>
            </a:pPr>
            <a:r>
              <a:rPr lang="en-US" sz="4200" dirty="0"/>
              <a:t>Inquire at your credit union</a:t>
            </a:r>
          </a:p>
          <a:p>
            <a:pPr>
              <a:lnSpc>
                <a:spcPct val="110000"/>
              </a:lnSpc>
            </a:pPr>
            <a:r>
              <a:rPr lang="en-US" sz="4200" dirty="0"/>
              <a:t>Check with local businesses</a:t>
            </a:r>
          </a:p>
          <a:p>
            <a:pPr>
              <a:lnSpc>
                <a:spcPct val="110000"/>
              </a:lnSpc>
            </a:pPr>
            <a:r>
              <a:rPr lang="en-US" sz="4200" dirty="0"/>
              <a:t>Ask community organizations</a:t>
            </a:r>
            <a:endParaRPr lang="en-US" dirty="0"/>
          </a:p>
          <a:p>
            <a:pPr marL="0" indent="0">
              <a:lnSpc>
                <a:spcPct val="110000"/>
              </a:lnSpc>
              <a:buNone/>
            </a:pPr>
            <a:r>
              <a:rPr lang="en-US" sz="5100" dirty="0"/>
              <a:t>National scholarships vs. local scholarships</a:t>
            </a:r>
          </a:p>
          <a:p>
            <a:pPr>
              <a:lnSpc>
                <a:spcPct val="110000"/>
              </a:lnSpc>
            </a:pPr>
            <a:r>
              <a:rPr lang="en-US" sz="4200" dirty="0"/>
              <a:t>Local scholarships can increase the chances of earning an award because they typically have smaller applicant pools</a:t>
            </a:r>
            <a:endParaRPr lang="en-US" dirty="0"/>
          </a:p>
          <a:p>
            <a:pPr marL="0" indent="0">
              <a:lnSpc>
                <a:spcPct val="110000"/>
              </a:lnSpc>
              <a:buNone/>
            </a:pPr>
            <a:r>
              <a:rPr lang="en-US" sz="5100" dirty="0"/>
              <a:t>Small scholarships </a:t>
            </a:r>
          </a:p>
          <a:p>
            <a:pPr>
              <a:lnSpc>
                <a:spcPct val="110000"/>
              </a:lnSpc>
            </a:pPr>
            <a:r>
              <a:rPr lang="en-US" sz="4200" dirty="0"/>
              <a:t>Applying for scholarships with $250-$1,000 awards can add up and reduce out-of-pocket-costs</a:t>
            </a:r>
          </a:p>
        </p:txBody>
      </p:sp>
      <p:pic>
        <p:nvPicPr>
          <p:cNvPr id="5" name="Picture 4" descr="A Utah sign on a building">
            <a:extLst>
              <a:ext uri="{FF2B5EF4-FFF2-40B4-BE49-F238E27FC236}">
                <a16:creationId xmlns:a16="http://schemas.microsoft.com/office/drawing/2014/main" id="{79FBFABF-D446-FAD0-C046-8E6DB4D7D1F9}"/>
              </a:ext>
            </a:extLst>
          </p:cNvPr>
          <p:cNvPicPr>
            <a:picLocks noChangeAspect="1"/>
          </p:cNvPicPr>
          <p:nvPr/>
        </p:nvPicPr>
        <p:blipFill>
          <a:blip r:embed="rId2"/>
          <a:stretch>
            <a:fillRect/>
          </a:stretch>
        </p:blipFill>
        <p:spPr>
          <a:xfrm>
            <a:off x="7727262" y="0"/>
            <a:ext cx="4464737" cy="6715760"/>
          </a:xfrm>
          <a:prstGeom prst="rect">
            <a:avLst/>
          </a:prstGeom>
          <a:effectLst>
            <a:innerShdw blurRad="63500" dist="50800" dir="8100000">
              <a:prstClr val="black">
                <a:alpha val="15000"/>
              </a:prstClr>
            </a:innerShdw>
          </a:effectLst>
        </p:spPr>
      </p:pic>
    </p:spTree>
    <p:extLst>
      <p:ext uri="{BB962C8B-B14F-4D97-AF65-F5344CB8AC3E}">
        <p14:creationId xmlns:p14="http://schemas.microsoft.com/office/powerpoint/2010/main" val="2563483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FE7D-FB7F-3219-3BA2-365EFF1874B1}"/>
              </a:ext>
            </a:extLst>
          </p:cNvPr>
          <p:cNvSpPr>
            <a:spLocks noGrp="1"/>
          </p:cNvSpPr>
          <p:nvPr>
            <p:ph type="title"/>
          </p:nvPr>
        </p:nvSpPr>
        <p:spPr>
          <a:xfrm>
            <a:off x="642359" y="218209"/>
            <a:ext cx="7337859" cy="1153392"/>
          </a:xfrm>
        </p:spPr>
        <p:txBody>
          <a:bodyPr/>
          <a:lstStyle/>
          <a:p>
            <a:r>
              <a:rPr lang="en-US" dirty="0"/>
              <a:t>Search for scholarships online</a:t>
            </a:r>
          </a:p>
        </p:txBody>
      </p:sp>
      <p:sp>
        <p:nvSpPr>
          <p:cNvPr id="3" name="Text Placeholder 2">
            <a:extLst>
              <a:ext uri="{FF2B5EF4-FFF2-40B4-BE49-F238E27FC236}">
                <a16:creationId xmlns:a16="http://schemas.microsoft.com/office/drawing/2014/main" id="{BEEEAC64-3105-F95E-96B3-220F8DCEBB85}"/>
              </a:ext>
            </a:extLst>
          </p:cNvPr>
          <p:cNvSpPr>
            <a:spLocks noGrp="1"/>
          </p:cNvSpPr>
          <p:nvPr>
            <p:ph type="body" idx="1"/>
          </p:nvPr>
        </p:nvSpPr>
        <p:spPr>
          <a:xfrm>
            <a:off x="642359" y="1351683"/>
            <a:ext cx="7337859" cy="934317"/>
          </a:xfrm>
        </p:spPr>
        <p:txBody>
          <a:bodyPr anchor="ctr">
            <a:normAutofit/>
          </a:bodyPr>
          <a:lstStyle/>
          <a:p>
            <a:r>
              <a:rPr lang="en-US" dirty="0"/>
              <a:t>An online search for scholarships can go a long way</a:t>
            </a:r>
          </a:p>
          <a:p>
            <a:r>
              <a:rPr lang="en-US" b="0" dirty="0"/>
              <a:t>Some websites and apps we recommend are: </a:t>
            </a:r>
          </a:p>
        </p:txBody>
      </p:sp>
      <p:sp>
        <p:nvSpPr>
          <p:cNvPr id="4" name="Content Placeholder 3">
            <a:extLst>
              <a:ext uri="{FF2B5EF4-FFF2-40B4-BE49-F238E27FC236}">
                <a16:creationId xmlns:a16="http://schemas.microsoft.com/office/drawing/2014/main" id="{2A0ED514-4A01-6C3C-1DCD-812202BA93BC}"/>
              </a:ext>
            </a:extLst>
          </p:cNvPr>
          <p:cNvSpPr>
            <a:spLocks noGrp="1"/>
          </p:cNvSpPr>
          <p:nvPr>
            <p:ph sz="half" idx="2"/>
          </p:nvPr>
        </p:nvSpPr>
        <p:spPr>
          <a:xfrm>
            <a:off x="642360" y="2286000"/>
            <a:ext cx="3919249" cy="3574471"/>
          </a:xfrm>
        </p:spPr>
        <p:txBody>
          <a:bodyPr>
            <a:normAutofit/>
          </a:bodyPr>
          <a:lstStyle/>
          <a:p>
            <a:r>
              <a:rPr lang="en-US" sz="2400" dirty="0">
                <a:hlinkClick r:id="rId3"/>
              </a:rPr>
              <a:t>USHE.edu/state-scholarships-aid</a:t>
            </a:r>
            <a:endParaRPr lang="en-US" sz="2400" dirty="0"/>
          </a:p>
          <a:p>
            <a:r>
              <a:rPr lang="en-US" sz="2400" dirty="0"/>
              <a:t>Key to Success app – </a:t>
            </a:r>
            <a:r>
              <a:rPr lang="en-US" sz="2400" dirty="0">
                <a:hlinkClick r:id="rId4"/>
              </a:rPr>
              <a:t>KTSutah.org</a:t>
            </a:r>
            <a:endParaRPr lang="en-US" sz="2400" dirty="0"/>
          </a:p>
          <a:p>
            <a:r>
              <a:rPr lang="en-US" sz="2400" dirty="0">
                <a:hlinkClick r:id="rId5"/>
              </a:rPr>
              <a:t>Myscholly.com</a:t>
            </a:r>
            <a:endParaRPr lang="en-US" sz="2400" dirty="0"/>
          </a:p>
          <a:p>
            <a:r>
              <a:rPr lang="en-US" sz="2400" dirty="0">
                <a:hlinkClick r:id="rId6"/>
              </a:rPr>
              <a:t>Bigfuture.collegeboard.org/scholarships</a:t>
            </a:r>
            <a:endParaRPr lang="en-US" sz="2400" dirty="0"/>
          </a:p>
          <a:p>
            <a:r>
              <a:rPr lang="en-US" sz="2400" dirty="0">
                <a:hlinkClick r:id="rId7"/>
              </a:rPr>
              <a:t>Chegg.com/scholarships</a:t>
            </a:r>
            <a:endParaRPr lang="en-US" sz="2400" dirty="0"/>
          </a:p>
        </p:txBody>
      </p:sp>
      <p:sp>
        <p:nvSpPr>
          <p:cNvPr id="6" name="Content Placeholder 5">
            <a:extLst>
              <a:ext uri="{FF2B5EF4-FFF2-40B4-BE49-F238E27FC236}">
                <a16:creationId xmlns:a16="http://schemas.microsoft.com/office/drawing/2014/main" id="{F373DE84-96AC-3835-6F57-411201483867}"/>
              </a:ext>
            </a:extLst>
          </p:cNvPr>
          <p:cNvSpPr>
            <a:spLocks noGrp="1"/>
          </p:cNvSpPr>
          <p:nvPr>
            <p:ph sz="quarter" idx="4"/>
          </p:nvPr>
        </p:nvSpPr>
        <p:spPr>
          <a:xfrm>
            <a:off x="4731327" y="2286000"/>
            <a:ext cx="3248892" cy="3574471"/>
          </a:xfrm>
        </p:spPr>
        <p:txBody>
          <a:bodyPr>
            <a:normAutofit/>
          </a:bodyPr>
          <a:lstStyle/>
          <a:p>
            <a:r>
              <a:rPr lang="en-US" sz="2400" dirty="0">
                <a:hlinkClick r:id="rId8"/>
              </a:rPr>
              <a:t>Unigo.com</a:t>
            </a:r>
            <a:endParaRPr lang="en-US" sz="2400" dirty="0"/>
          </a:p>
          <a:p>
            <a:r>
              <a:rPr lang="en-US" sz="2400" dirty="0">
                <a:hlinkClick r:id="rId9"/>
              </a:rPr>
              <a:t>Goingmerry.com</a:t>
            </a:r>
            <a:endParaRPr lang="en-US" sz="2400" dirty="0"/>
          </a:p>
          <a:p>
            <a:r>
              <a:rPr lang="en-US" sz="2400" dirty="0">
                <a:hlinkClick r:id="rId10"/>
              </a:rPr>
              <a:t>Fastweb.com</a:t>
            </a:r>
            <a:endParaRPr lang="en-US" sz="2400" dirty="0"/>
          </a:p>
          <a:p>
            <a:r>
              <a:rPr lang="en-US" sz="2400" dirty="0">
                <a:hlinkClick r:id="rId11"/>
              </a:rPr>
              <a:t>Scholarships.com</a:t>
            </a:r>
            <a:endParaRPr lang="en-US" sz="2400" dirty="0"/>
          </a:p>
          <a:p>
            <a:r>
              <a:rPr lang="en-US" sz="2400" dirty="0">
                <a:hlinkClick r:id="rId12"/>
              </a:rPr>
              <a:t>Appily.com</a:t>
            </a:r>
            <a:endParaRPr lang="en-US" sz="2400" dirty="0"/>
          </a:p>
          <a:p>
            <a:r>
              <a:rPr lang="en-US" sz="2400" dirty="0">
                <a:hlinkClick r:id="rId13"/>
              </a:rPr>
              <a:t>Niche.com</a:t>
            </a:r>
            <a:endParaRPr lang="en-US" sz="2400" dirty="0"/>
          </a:p>
          <a:p>
            <a:r>
              <a:rPr lang="en-US" sz="2400" dirty="0">
                <a:hlinkClick r:id="rId14"/>
              </a:rPr>
              <a:t>Careeronestop.org</a:t>
            </a:r>
            <a:endParaRPr lang="en-US" sz="2400" dirty="0"/>
          </a:p>
        </p:txBody>
      </p:sp>
      <p:pic>
        <p:nvPicPr>
          <p:cNvPr id="10" name="Picture 9" descr="A person holding a tablet completing a scholarship application">
            <a:extLst>
              <a:ext uri="{FF2B5EF4-FFF2-40B4-BE49-F238E27FC236}">
                <a16:creationId xmlns:a16="http://schemas.microsoft.com/office/drawing/2014/main" id="{22A306B4-E087-B162-066E-7A9ED7129184}"/>
              </a:ext>
            </a:extLst>
          </p:cNvPr>
          <p:cNvPicPr>
            <a:picLocks noChangeAspect="1"/>
          </p:cNvPicPr>
          <p:nvPr/>
        </p:nvPicPr>
        <p:blipFill rotWithShape="1">
          <a:blip r:embed="rId15"/>
          <a:srcRect l="17149" t="10474" r="42727" b="4381"/>
          <a:stretch/>
        </p:blipFill>
        <p:spPr>
          <a:xfrm>
            <a:off x="8149935" y="0"/>
            <a:ext cx="4042065" cy="5718233"/>
          </a:xfrm>
          <a:prstGeom prst="rect">
            <a:avLst/>
          </a:prstGeom>
          <a:effectLst>
            <a:innerShdw blurRad="63500" dist="50800" dir="8100000">
              <a:prstClr val="black">
                <a:alpha val="15000"/>
              </a:prstClr>
            </a:innerShdw>
          </a:effectLst>
        </p:spPr>
      </p:pic>
      <p:sp>
        <p:nvSpPr>
          <p:cNvPr id="5" name="Text Placeholder 2">
            <a:extLst>
              <a:ext uri="{FF2B5EF4-FFF2-40B4-BE49-F238E27FC236}">
                <a16:creationId xmlns:a16="http://schemas.microsoft.com/office/drawing/2014/main" id="{14354904-1520-2824-FCD3-1C571E1C6D91}"/>
              </a:ext>
            </a:extLst>
          </p:cNvPr>
          <p:cNvSpPr txBox="1">
            <a:spLocks/>
          </p:cNvSpPr>
          <p:nvPr/>
        </p:nvSpPr>
        <p:spPr>
          <a:xfrm>
            <a:off x="581745" y="5717596"/>
            <a:ext cx="11030096" cy="8552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Be cautious of scams and fraudulent applications. Never pay to apply for a scholarship. If a website seems suspicious, leave it and visit an official site instead.</a:t>
            </a:r>
            <a:endParaRPr lang="en-US" sz="2000" b="0" dirty="0"/>
          </a:p>
        </p:txBody>
      </p:sp>
    </p:spTree>
    <p:extLst>
      <p:ext uri="{BB962C8B-B14F-4D97-AF65-F5344CB8AC3E}">
        <p14:creationId xmlns:p14="http://schemas.microsoft.com/office/powerpoint/2010/main" val="3516538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51DD-8CEF-CE4C-C723-C2F10F80F317}"/>
              </a:ext>
            </a:extLst>
          </p:cNvPr>
          <p:cNvSpPr>
            <a:spLocks noGrp="1"/>
          </p:cNvSpPr>
          <p:nvPr>
            <p:ph type="title"/>
          </p:nvPr>
        </p:nvSpPr>
        <p:spPr>
          <a:xfrm>
            <a:off x="838200" y="365125"/>
            <a:ext cx="10373591" cy="1325563"/>
          </a:xfrm>
        </p:spPr>
        <p:txBody>
          <a:bodyPr/>
          <a:lstStyle/>
          <a:p>
            <a:r>
              <a:rPr lang="en-US" dirty="0"/>
              <a:t>File the FAFSA</a:t>
            </a:r>
            <a:br>
              <a:rPr lang="en-US" dirty="0"/>
            </a:br>
            <a:r>
              <a:rPr lang="en-US" sz="3600" b="0" dirty="0"/>
              <a:t>(Free Application for Federal Student Aid)</a:t>
            </a:r>
            <a:endParaRPr lang="en-US" b="0" dirty="0"/>
          </a:p>
        </p:txBody>
      </p:sp>
      <p:sp>
        <p:nvSpPr>
          <p:cNvPr id="3" name="Content Placeholder 2">
            <a:extLst>
              <a:ext uri="{FF2B5EF4-FFF2-40B4-BE49-F238E27FC236}">
                <a16:creationId xmlns:a16="http://schemas.microsoft.com/office/drawing/2014/main" id="{C2098F23-7E80-43EE-5ED0-44ECF8DF6895}"/>
              </a:ext>
            </a:extLst>
          </p:cNvPr>
          <p:cNvSpPr>
            <a:spLocks noGrp="1"/>
          </p:cNvSpPr>
          <p:nvPr>
            <p:ph idx="1"/>
          </p:nvPr>
        </p:nvSpPr>
        <p:spPr/>
        <p:txBody>
          <a:bodyPr>
            <a:normAutofit/>
          </a:bodyPr>
          <a:lstStyle/>
          <a:p>
            <a:pPr marL="0" indent="0">
              <a:buNone/>
            </a:pPr>
            <a:r>
              <a:rPr lang="en-US" dirty="0"/>
              <a:t>Although the FAFSA doesn’t automatically provide scholarships, completing it may be required to qualify for certain scholarships.</a:t>
            </a:r>
          </a:p>
          <a:p>
            <a:r>
              <a:rPr lang="en-US" sz="2400" dirty="0"/>
              <a:t>Examples of scholarships that may require FAFSA completion:</a:t>
            </a:r>
          </a:p>
          <a:p>
            <a:pPr lvl="1"/>
            <a:r>
              <a:rPr lang="en-US" sz="2000" dirty="0"/>
              <a:t>State scholarships (e.g., Opportunity Scholarship and Utah Promise Scholarship)</a:t>
            </a:r>
          </a:p>
          <a:p>
            <a:pPr lvl="1"/>
            <a:r>
              <a:rPr lang="en-US" sz="2000" dirty="0"/>
              <a:t>Scholarships from technical colleges, community colleges, and universities</a:t>
            </a:r>
          </a:p>
          <a:p>
            <a:pPr lvl="1"/>
            <a:r>
              <a:rPr lang="en-US" sz="2000" dirty="0"/>
              <a:t>Some private scholarships</a:t>
            </a:r>
          </a:p>
          <a:p>
            <a:pPr marL="0" indent="0">
              <a:buNone/>
            </a:pPr>
            <a:r>
              <a:rPr lang="en-US" dirty="0"/>
              <a:t>Many scholarships that require the FAFSA are</a:t>
            </a:r>
            <a:br>
              <a:rPr lang="en-US" dirty="0"/>
            </a:br>
            <a:r>
              <a:rPr lang="en-US" dirty="0"/>
              <a:t>based on financial need, although there are exceptions.</a:t>
            </a:r>
          </a:p>
          <a:p>
            <a:r>
              <a:rPr lang="en-US" dirty="0"/>
              <a:t>For example, the Opportunity Scholarship, </a:t>
            </a:r>
            <a:br>
              <a:rPr lang="en-US" dirty="0"/>
            </a:br>
            <a:r>
              <a:rPr lang="en-US" dirty="0"/>
              <a:t>which requires the FAFSA and is merit-based</a:t>
            </a:r>
          </a:p>
        </p:txBody>
      </p:sp>
      <p:pic>
        <p:nvPicPr>
          <p:cNvPr id="5" name="Graphic 4" descr="Laptop with solid fill">
            <a:extLst>
              <a:ext uri="{FF2B5EF4-FFF2-40B4-BE49-F238E27FC236}">
                <a16:creationId xmlns:a16="http://schemas.microsoft.com/office/drawing/2014/main" id="{B9E928AD-B901-B60D-C4DF-51FC07CB73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7020" y="3601845"/>
            <a:ext cx="3726131" cy="3726131"/>
          </a:xfrm>
          <a:prstGeom prst="rect">
            <a:avLst/>
          </a:prstGeom>
        </p:spPr>
      </p:pic>
      <p:sp>
        <p:nvSpPr>
          <p:cNvPr id="11" name="Rectangle: Rounded Corners 10">
            <a:extLst>
              <a:ext uri="{FF2B5EF4-FFF2-40B4-BE49-F238E27FC236}">
                <a16:creationId xmlns:a16="http://schemas.microsoft.com/office/drawing/2014/main" id="{AA8159C4-0524-A396-F299-80241AB9453D}"/>
              </a:ext>
            </a:extLst>
          </p:cNvPr>
          <p:cNvSpPr/>
          <p:nvPr/>
        </p:nvSpPr>
        <p:spPr>
          <a:xfrm>
            <a:off x="9148916" y="4555834"/>
            <a:ext cx="2382396" cy="1379956"/>
          </a:xfrm>
          <a:prstGeom prst="roundRect">
            <a:avLst>
              <a:gd name="adj" fmla="val 5556"/>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0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9CE1-AE34-381D-582A-E93230BD3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F85CA-B96B-2DAE-CB06-98ADE3C2CC9F}"/>
              </a:ext>
            </a:extLst>
          </p:cNvPr>
          <p:cNvSpPr>
            <a:spLocks noGrp="1"/>
          </p:cNvSpPr>
          <p:nvPr>
            <p:ph type="title"/>
          </p:nvPr>
        </p:nvSpPr>
        <p:spPr/>
        <p:txBody>
          <a:bodyPr/>
          <a:lstStyle/>
          <a:p>
            <a:pPr algn="ctr"/>
            <a:r>
              <a:rPr lang="en-US" dirty="0"/>
              <a:t>Paying for College Student Bundle</a:t>
            </a:r>
          </a:p>
        </p:txBody>
      </p:sp>
      <p:pic>
        <p:nvPicPr>
          <p:cNvPr id="5" name="Graphic 4" descr="Dollar">
            <a:extLst>
              <a:ext uri="{FF2B5EF4-FFF2-40B4-BE49-F238E27FC236}">
                <a16:creationId xmlns:a16="http://schemas.microsoft.com/office/drawing/2014/main" id="{81B67450-68CA-AD2A-CE28-A9689B2710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312" y="2955852"/>
            <a:ext cx="632637" cy="632637"/>
          </a:xfrm>
          <a:prstGeom prst="rect">
            <a:avLst/>
          </a:prstGeom>
        </p:spPr>
      </p:pic>
      <p:pic>
        <p:nvPicPr>
          <p:cNvPr id="6" name="Graphic 5" descr="Graduation cap">
            <a:extLst>
              <a:ext uri="{FF2B5EF4-FFF2-40B4-BE49-F238E27FC236}">
                <a16:creationId xmlns:a16="http://schemas.microsoft.com/office/drawing/2014/main" id="{B9BB7F4F-1CF7-531B-3D26-F8E1205073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0AFE19DB-8CC5-FE93-0C79-F702BC007EE1}"/>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2B58E003-4E71-9419-DC11-A4997F03D8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1E211865-C248-AD70-F947-CE14A69B190E}"/>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862E1987-9DB2-D57B-ED7F-86FF4CAA6D16}"/>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9B6BBD45-6308-61C5-656D-68D1C9379D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9419DD53-E97F-E68E-4705-CF55BF78DE24}"/>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4737D69D-0FBE-B522-80AF-F68ADE053B42}"/>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27E5EB5E-ED91-1D29-B7BB-637C3B1C0A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22692565-F2C3-5319-E999-BC617C12F125}"/>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4325A14B-BCA4-0873-A7A9-F20EACC00036}"/>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95160968-6D66-C40C-6C54-6B205C287F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9FBDAEDF-E185-BDF5-2F51-C209D4F252AB}"/>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AA6D7515-377F-A68A-84A2-2E57E90AB6B6}"/>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3C2D67FE-286C-DD1A-2756-FE62EE59AD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91F2DA32-589B-F91F-59BA-FDF4388D8C6D}"/>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E1BC8EA2-845D-C055-16D5-BA33AA1A7243}"/>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450B5C4-A616-3EA7-3B67-5F6177C4B79E}"/>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25" name="Content Placeholder 16" descr="Confused person">
            <a:extLst>
              <a:ext uri="{FF2B5EF4-FFF2-40B4-BE49-F238E27FC236}">
                <a16:creationId xmlns:a16="http://schemas.microsoft.com/office/drawing/2014/main" id="{BA9FE193-73B7-822E-787C-EE24D37B7AF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24" y="2404660"/>
            <a:ext cx="3569087" cy="3569087"/>
          </a:xfrm>
          <a:prstGeom prst="rect">
            <a:avLst/>
          </a:prstGeom>
        </p:spPr>
      </p:pic>
      <p:sp>
        <p:nvSpPr>
          <p:cNvPr id="26" name="Arrow: Right 25">
            <a:extLst>
              <a:ext uri="{FF2B5EF4-FFF2-40B4-BE49-F238E27FC236}">
                <a16:creationId xmlns:a16="http://schemas.microsoft.com/office/drawing/2014/main" id="{DFAD5D9E-8F41-849C-B5A0-37833FB59FA6}"/>
              </a:ext>
            </a:extLst>
          </p:cNvPr>
          <p:cNvSpPr/>
          <p:nvPr/>
        </p:nvSpPr>
        <p:spPr>
          <a:xfrm rot="19847689">
            <a:off x="6928698" y="2503767"/>
            <a:ext cx="524010" cy="387878"/>
          </a:xfrm>
          <a:prstGeom prst="rightArrow">
            <a:avLst/>
          </a:prstGeom>
          <a:solidFill>
            <a:srgbClr val="FFC84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26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9BA1-0F35-23DC-EAD8-11FACF558505}"/>
              </a:ext>
            </a:extLst>
          </p:cNvPr>
          <p:cNvSpPr>
            <a:spLocks noGrp="1"/>
          </p:cNvSpPr>
          <p:nvPr>
            <p:ph type="title"/>
          </p:nvPr>
        </p:nvSpPr>
        <p:spPr>
          <a:xfrm>
            <a:off x="839788" y="457200"/>
            <a:ext cx="4054330" cy="841664"/>
          </a:xfrm>
        </p:spPr>
        <p:txBody>
          <a:bodyPr anchor="ctr">
            <a:normAutofit/>
          </a:bodyPr>
          <a:lstStyle/>
          <a:p>
            <a:r>
              <a:rPr lang="en-US" sz="4400" dirty="0"/>
              <a:t>What is college?</a:t>
            </a:r>
          </a:p>
        </p:txBody>
      </p:sp>
      <p:sp>
        <p:nvSpPr>
          <p:cNvPr id="4" name="Text Placeholder 3">
            <a:extLst>
              <a:ext uri="{FF2B5EF4-FFF2-40B4-BE49-F238E27FC236}">
                <a16:creationId xmlns:a16="http://schemas.microsoft.com/office/drawing/2014/main" id="{9C883C15-E8D2-2ACE-5448-81674C03B7D5}"/>
              </a:ext>
            </a:extLst>
          </p:cNvPr>
          <p:cNvSpPr>
            <a:spLocks noGrp="1"/>
          </p:cNvSpPr>
          <p:nvPr>
            <p:ph type="body" sz="half" idx="2"/>
          </p:nvPr>
        </p:nvSpPr>
        <p:spPr>
          <a:xfrm>
            <a:off x="839788" y="1392381"/>
            <a:ext cx="3932237" cy="5112327"/>
          </a:xfrm>
        </p:spPr>
        <p:txBody>
          <a:bodyPr>
            <a:normAutofit fontScale="85000" lnSpcReduction="10000"/>
          </a:bodyPr>
          <a:lstStyle/>
          <a:p>
            <a:r>
              <a:rPr lang="en-US" sz="2800" dirty="0"/>
              <a:t>Any postsecondary education (after high school)</a:t>
            </a:r>
          </a:p>
          <a:p>
            <a:pPr marL="457200" indent="-457200">
              <a:buFont typeface="Arial" panose="020B0604020202020204" pitchFamily="34" charset="0"/>
              <a:buChar char="•"/>
            </a:pPr>
            <a:r>
              <a:rPr lang="en-US" sz="2800" dirty="0"/>
              <a:t>Technical college</a:t>
            </a:r>
          </a:p>
          <a:p>
            <a:pPr marL="457200" indent="-457200">
              <a:buFont typeface="Arial" panose="020B0604020202020204" pitchFamily="34" charset="0"/>
              <a:buChar char="•"/>
            </a:pPr>
            <a:r>
              <a:rPr lang="en-US" sz="2800" dirty="0"/>
              <a:t>Community college</a:t>
            </a:r>
          </a:p>
          <a:p>
            <a:pPr marL="457200" indent="-457200">
              <a:buFont typeface="Arial" panose="020B0604020202020204" pitchFamily="34" charset="0"/>
              <a:buChar char="•"/>
            </a:pPr>
            <a:r>
              <a:rPr lang="en-US" sz="2800" dirty="0"/>
              <a:t>University </a:t>
            </a:r>
          </a:p>
          <a:p>
            <a:endParaRPr lang="en-US" sz="2800" dirty="0"/>
          </a:p>
          <a:p>
            <a:r>
              <a:rPr lang="en-US" sz="2800" dirty="0"/>
              <a:t>Types:</a:t>
            </a:r>
          </a:p>
          <a:p>
            <a:pPr marL="457200" indent="-457200">
              <a:buFont typeface="Arial" panose="020B0604020202020204" pitchFamily="34" charset="0"/>
              <a:buChar char="•"/>
            </a:pPr>
            <a:r>
              <a:rPr lang="en-US" sz="2800" dirty="0"/>
              <a:t>Certificates and other credentials</a:t>
            </a:r>
          </a:p>
          <a:p>
            <a:pPr marL="457200" indent="-457200">
              <a:buFont typeface="Arial" panose="020B0604020202020204" pitchFamily="34" charset="0"/>
              <a:buChar char="•"/>
            </a:pPr>
            <a:r>
              <a:rPr lang="en-US" sz="2800" dirty="0"/>
              <a:t>Associate degrees</a:t>
            </a:r>
          </a:p>
          <a:p>
            <a:pPr marL="457200" indent="-457200">
              <a:buFont typeface="Arial" panose="020B0604020202020204" pitchFamily="34" charset="0"/>
              <a:buChar char="•"/>
            </a:pPr>
            <a:r>
              <a:rPr lang="en-US" sz="2800" dirty="0"/>
              <a:t>Bachelor’s degrees</a:t>
            </a:r>
          </a:p>
          <a:p>
            <a:pPr marL="457200" indent="-457200">
              <a:buFont typeface="Arial" panose="020B0604020202020204" pitchFamily="34" charset="0"/>
              <a:buChar char="•"/>
            </a:pPr>
            <a:r>
              <a:rPr lang="en-US" sz="2800" dirty="0"/>
              <a:t>Graduate and professional degrees</a:t>
            </a:r>
          </a:p>
          <a:p>
            <a:endParaRPr lang="en-US" dirty="0"/>
          </a:p>
        </p:txBody>
      </p:sp>
      <p:pic>
        <p:nvPicPr>
          <p:cNvPr id="5" name="Picture 4" descr="An image showing four columns with headers listed with 1, 2, 4, + (or more). Under 1 it provides the following information: Certificates and&#10;other Credentials; 1 year or more&#10;(depending on program); Provides preparation&#10;for specific jobs and&#10;careers. Programs&#10;can typically be&#10;completed in a few&#10;weeks to a little over&#10;a year of full-time&#10;attendance. Many&#10;certificates build into&#10;and count toward&#10;associate degrees.; Examples:&#10;• Certificates of&#10;Proficiency&#10;• Certificates of&#10;Completion&#10;• Apprenticeships&#10;• Licenses&#10;• Professional&#10;Certifications&#10;&#10;Under 2 it provides the following information: Associate Degrees; 2 years; Provides preparation&#10;for employment or a&#10;bachelor’s degree.&#10;Programs can typically&#10;be completed in two&#10;years of full-time&#10;attendance.; Examples:&#10;• Associate of Applied&#10;Science&#10;• Associate of Science&#10;• Associate of Arts &#10;&#10;Under 4 it provides the following information: Bachelor’s Degrees; 4 years; Provides a wellrounded education&#10;for success in a career&#10;or for graduate study.&#10;Programs can typically&#10;be completed in four&#10;years of full-time&#10;attendance.; Examples:&#10;• Bachelor of Science&#10;• Bachelor of Arts&#10;• Bachelor of Applied&#10;Science&#10;• Professional&#10;Bachelor’s Degree&#10;&#10;Under + it provides the following information: Graduate and&#10;Professional Degrees&#10;and Credentials; Typically 1–6 years&#10;beyond a bachelor’s&#10;degree; Provides advanced&#10;preparation in a&#10;variety of careers that&#10;require education&#10;beyond a bachelor’s&#10;degree. Programs can&#10;typically be completed&#10;in one to six years of&#10;full-time attendance,&#10;depending on the field&#10;of study.; Examples:&#10;• Master’s degrees&#10;• Doctoral degrees&#10;• Graduate Certificates&#10;">
            <a:extLst>
              <a:ext uri="{FF2B5EF4-FFF2-40B4-BE49-F238E27FC236}">
                <a16:creationId xmlns:a16="http://schemas.microsoft.com/office/drawing/2014/main" id="{77299FBC-4131-5E50-F138-4528D2D1AFF1}"/>
              </a:ext>
            </a:extLst>
          </p:cNvPr>
          <p:cNvPicPr>
            <a:picLocks noChangeAspect="1"/>
          </p:cNvPicPr>
          <p:nvPr/>
        </p:nvPicPr>
        <p:blipFill>
          <a:blip r:embed="rId2"/>
          <a:stretch>
            <a:fillRect/>
          </a:stretch>
        </p:blipFill>
        <p:spPr>
          <a:xfrm>
            <a:off x="5268913" y="275521"/>
            <a:ext cx="6472891" cy="6068831"/>
          </a:xfrm>
          <a:prstGeom prst="rect">
            <a:avLst/>
          </a:prstGeom>
        </p:spPr>
      </p:pic>
    </p:spTree>
    <p:extLst>
      <p:ext uri="{BB962C8B-B14F-4D97-AF65-F5344CB8AC3E}">
        <p14:creationId xmlns:p14="http://schemas.microsoft.com/office/powerpoint/2010/main" val="1057637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8BFA-5F8B-8AB5-0C50-2D6041D45070}"/>
              </a:ext>
            </a:extLst>
          </p:cNvPr>
          <p:cNvSpPr>
            <a:spLocks noGrp="1"/>
          </p:cNvSpPr>
          <p:nvPr>
            <p:ph type="title"/>
          </p:nvPr>
        </p:nvSpPr>
        <p:spPr/>
        <p:txBody>
          <a:bodyPr/>
          <a:lstStyle/>
          <a:p>
            <a:r>
              <a:rPr lang="en-US" dirty="0"/>
              <a:t>File the FAFSA</a:t>
            </a:r>
          </a:p>
        </p:txBody>
      </p:sp>
      <p:grpSp>
        <p:nvGrpSpPr>
          <p:cNvPr id="37" name="Group 36">
            <a:extLst>
              <a:ext uri="{FF2B5EF4-FFF2-40B4-BE49-F238E27FC236}">
                <a16:creationId xmlns:a16="http://schemas.microsoft.com/office/drawing/2014/main" id="{E89859F8-553B-5669-8810-1F45A47CC7A0}"/>
              </a:ext>
            </a:extLst>
          </p:cNvPr>
          <p:cNvGrpSpPr/>
          <p:nvPr/>
        </p:nvGrpSpPr>
        <p:grpSpPr>
          <a:xfrm>
            <a:off x="831850" y="4730616"/>
            <a:ext cx="1405269" cy="1533092"/>
            <a:chOff x="831850" y="4878100"/>
            <a:chExt cx="1405269" cy="1533092"/>
          </a:xfrm>
        </p:grpSpPr>
        <p:pic>
          <p:nvPicPr>
            <p:cNvPr id="38" name="Graphic 37" descr="Document with solid fill">
              <a:hlinkClick r:id="rId2"/>
              <a:extLst>
                <a:ext uri="{FF2B5EF4-FFF2-40B4-BE49-F238E27FC236}">
                  <a16:creationId xmlns:a16="http://schemas.microsoft.com/office/drawing/2014/main" id="{1DD55B9B-F6A1-60A6-713F-4DCA3C041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284" y="4878100"/>
              <a:ext cx="914400" cy="914400"/>
            </a:xfrm>
            <a:prstGeom prst="rect">
              <a:avLst/>
            </a:prstGeom>
          </p:spPr>
        </p:pic>
        <p:sp>
          <p:nvSpPr>
            <p:cNvPr id="39" name="Text Placeholder 3">
              <a:hlinkClick r:id="rId2"/>
              <a:extLst>
                <a:ext uri="{FF2B5EF4-FFF2-40B4-BE49-F238E27FC236}">
                  <a16:creationId xmlns:a16="http://schemas.microsoft.com/office/drawing/2014/main" id="{70295457-E957-E067-8150-72894B9E0ABE}"/>
                </a:ext>
              </a:extLst>
            </p:cNvPr>
            <p:cNvSpPr txBox="1">
              <a:spLocks/>
            </p:cNvSpPr>
            <p:nvPr/>
          </p:nvSpPr>
          <p:spPr>
            <a:xfrm>
              <a:off x="831850" y="5792500"/>
              <a:ext cx="1405269" cy="618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 </a:t>
              </a:r>
              <a:r>
                <a:rPr lang="en-US" dirty="0">
                  <a:hlinkClick r:id="rId2">
                    <a:extLst>
                      <a:ext uri="{A12FA001-AC4F-418D-AE19-62706E023703}">
                        <ahyp:hlinkClr xmlns:ahyp="http://schemas.microsoft.com/office/drawing/2018/hyperlinkcolor" val="tx"/>
                      </a:ext>
                    </a:extLst>
                  </a:hlinkClick>
                </a:rPr>
                <a:t>FAFSA Handout</a:t>
              </a:r>
              <a:endParaRPr lang="en-US" dirty="0">
                <a:ea typeface="Calibri"/>
                <a:cs typeface="Calibri"/>
              </a:endParaRPr>
            </a:p>
          </p:txBody>
        </p:sp>
      </p:grpSp>
      <p:grpSp>
        <p:nvGrpSpPr>
          <p:cNvPr id="40" name="Group 39">
            <a:extLst>
              <a:ext uri="{FF2B5EF4-FFF2-40B4-BE49-F238E27FC236}">
                <a16:creationId xmlns:a16="http://schemas.microsoft.com/office/drawing/2014/main" id="{69B1CFB7-9D05-910D-8F88-FD4921F35A61}"/>
              </a:ext>
            </a:extLst>
          </p:cNvPr>
          <p:cNvGrpSpPr/>
          <p:nvPr/>
        </p:nvGrpSpPr>
        <p:grpSpPr>
          <a:xfrm>
            <a:off x="6106774" y="4730616"/>
            <a:ext cx="1831172" cy="1668174"/>
            <a:chOff x="6106774" y="4730616"/>
            <a:chExt cx="1831172" cy="1668174"/>
          </a:xfrm>
        </p:grpSpPr>
        <p:grpSp>
          <p:nvGrpSpPr>
            <p:cNvPr id="41" name="Group 40">
              <a:extLst>
                <a:ext uri="{FF2B5EF4-FFF2-40B4-BE49-F238E27FC236}">
                  <a16:creationId xmlns:a16="http://schemas.microsoft.com/office/drawing/2014/main" id="{F936F5BB-C57B-B4B5-D075-4A102359FF13}"/>
                </a:ext>
              </a:extLst>
            </p:cNvPr>
            <p:cNvGrpSpPr/>
            <p:nvPr/>
          </p:nvGrpSpPr>
          <p:grpSpPr>
            <a:xfrm>
              <a:off x="6107960" y="4730616"/>
              <a:ext cx="1828800" cy="914400"/>
              <a:chOff x="6109146" y="4730616"/>
              <a:chExt cx="1828800" cy="914400"/>
            </a:xfrm>
          </p:grpSpPr>
          <p:pic>
            <p:nvPicPr>
              <p:cNvPr id="43" name="Graphic 42" descr="Download from cloud with solid fill">
                <a:hlinkClick r:id="rId5"/>
                <a:extLst>
                  <a:ext uri="{FF2B5EF4-FFF2-40B4-BE49-F238E27FC236}">
                    <a16:creationId xmlns:a16="http://schemas.microsoft.com/office/drawing/2014/main" id="{B5FD05BC-B9DC-C2DF-52C9-C08EBDB0F9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546" y="4730616"/>
                <a:ext cx="914400" cy="914400"/>
              </a:xfrm>
              <a:prstGeom prst="rect">
                <a:avLst/>
              </a:prstGeom>
            </p:spPr>
          </p:pic>
          <p:pic>
            <p:nvPicPr>
              <p:cNvPr id="44" name="Graphic 43" descr="Presentation with media with solid fill">
                <a:hlinkClick r:id="rId8"/>
                <a:extLst>
                  <a:ext uri="{FF2B5EF4-FFF2-40B4-BE49-F238E27FC236}">
                    <a16:creationId xmlns:a16="http://schemas.microsoft.com/office/drawing/2014/main" id="{FA0C7197-F090-3651-B4BD-9538D84823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9146" y="4730616"/>
                <a:ext cx="914400" cy="914400"/>
              </a:xfrm>
              <a:prstGeom prst="rect">
                <a:avLst/>
              </a:prstGeom>
            </p:spPr>
          </p:pic>
        </p:grpSp>
        <p:sp>
          <p:nvSpPr>
            <p:cNvPr id="42" name="Text Placeholder 3">
              <a:extLst>
                <a:ext uri="{FF2B5EF4-FFF2-40B4-BE49-F238E27FC236}">
                  <a16:creationId xmlns:a16="http://schemas.microsoft.com/office/drawing/2014/main" id="{04B585CA-4DEE-E584-32AD-B45030FA57B6}"/>
                </a:ext>
              </a:extLst>
            </p:cNvPr>
            <p:cNvSpPr txBox="1">
              <a:spLocks/>
            </p:cNvSpPr>
            <p:nvPr/>
          </p:nvSpPr>
          <p:spPr>
            <a:xfrm>
              <a:off x="6106774" y="5645016"/>
              <a:ext cx="183117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8">
                    <a:extLst>
                      <a:ext uri="{A12FA001-AC4F-418D-AE19-62706E023703}">
                        <ahyp:hlinkClr xmlns:ahyp="http://schemas.microsoft.com/office/drawing/2018/hyperlinkcolor" val="tx"/>
                      </a:ext>
                    </a:extLst>
                  </a:hlinkClick>
                </a:rPr>
                <a:t>FAFSA YouTube </a:t>
              </a:r>
              <a:r>
                <a:rPr lang="en-US" dirty="0"/>
                <a:t>or </a:t>
              </a:r>
              <a:r>
                <a:rPr lang="en-US" dirty="0">
                  <a:hlinkClick r:id="rId5">
                    <a:extLst>
                      <a:ext uri="{A12FA001-AC4F-418D-AE19-62706E023703}">
                        <ahyp:hlinkClr xmlns:ahyp="http://schemas.microsoft.com/office/drawing/2018/hyperlinkcolor" val="tx"/>
                      </a:ext>
                    </a:extLst>
                  </a:hlinkClick>
                </a:rPr>
                <a:t>Video Downloads</a:t>
              </a:r>
              <a:endParaRPr lang="en-US" dirty="0">
                <a:ea typeface="Calibri"/>
                <a:cs typeface="Calibri"/>
              </a:endParaRPr>
            </a:p>
          </p:txBody>
        </p:sp>
      </p:grpSp>
      <p:grpSp>
        <p:nvGrpSpPr>
          <p:cNvPr id="45" name="Group 44">
            <a:extLst>
              <a:ext uri="{FF2B5EF4-FFF2-40B4-BE49-F238E27FC236}">
                <a16:creationId xmlns:a16="http://schemas.microsoft.com/office/drawing/2014/main" id="{2179EA17-44F4-F176-74E6-1A62B57AF910}"/>
              </a:ext>
            </a:extLst>
          </p:cNvPr>
          <p:cNvGrpSpPr/>
          <p:nvPr/>
        </p:nvGrpSpPr>
        <p:grpSpPr>
          <a:xfrm>
            <a:off x="3395570" y="4730616"/>
            <a:ext cx="1552752" cy="1631303"/>
            <a:chOff x="3401715" y="4779777"/>
            <a:chExt cx="1552752" cy="1631303"/>
          </a:xfrm>
        </p:grpSpPr>
        <p:pic>
          <p:nvPicPr>
            <p:cNvPr id="46" name="Graphic 45" descr="Mental Health with solid fill">
              <a:hlinkClick r:id="rId11"/>
              <a:extLst>
                <a:ext uri="{FF2B5EF4-FFF2-40B4-BE49-F238E27FC236}">
                  <a16:creationId xmlns:a16="http://schemas.microsoft.com/office/drawing/2014/main" id="{0F0D72E1-0DF0-121E-FDE3-2D74145212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0891" y="4779777"/>
              <a:ext cx="914400" cy="914400"/>
            </a:xfrm>
            <a:prstGeom prst="rect">
              <a:avLst/>
            </a:prstGeom>
          </p:spPr>
        </p:pic>
        <p:sp>
          <p:nvSpPr>
            <p:cNvPr id="47" name="Text Placeholder 3">
              <a:hlinkClick r:id="rId11"/>
              <a:extLst>
                <a:ext uri="{FF2B5EF4-FFF2-40B4-BE49-F238E27FC236}">
                  <a16:creationId xmlns:a16="http://schemas.microsoft.com/office/drawing/2014/main" id="{33FCFFE6-7852-B48A-A8AC-9E1DB4664633}"/>
                </a:ext>
              </a:extLst>
            </p:cNvPr>
            <p:cNvSpPr txBox="1">
              <a:spLocks/>
            </p:cNvSpPr>
            <p:nvPr/>
          </p:nvSpPr>
          <p:spPr>
            <a:xfrm>
              <a:off x="3401715" y="5657306"/>
              <a:ext cx="155275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rgbClr val="0563C1"/>
                  </a:solidFill>
                  <a:hlinkClick r:id="rId11">
                    <a:extLst>
                      <a:ext uri="{A12FA001-AC4F-418D-AE19-62706E023703}">
                        <ahyp:hlinkClr xmlns:ahyp="http://schemas.microsoft.com/office/drawing/2018/hyperlinkcolor" val="tx"/>
                      </a:ext>
                    </a:extLst>
                  </a:hlinkClick>
                </a:rPr>
                <a:t> </a:t>
              </a:r>
              <a:r>
                <a:rPr lang="en-US" dirty="0">
                  <a:hlinkClick r:id="rId11">
                    <a:extLst>
                      <a:ext uri="{A12FA001-AC4F-418D-AE19-62706E023703}">
                        <ahyp:hlinkClr xmlns:ahyp="http://schemas.microsoft.com/office/drawing/2018/hyperlinkcolor" val="tx"/>
                      </a:ext>
                    </a:extLst>
                  </a:hlinkClick>
                </a:rPr>
                <a:t>Financial Aid Estimator Activity </a:t>
              </a:r>
              <a:endParaRPr lang="en-US" dirty="0">
                <a:ea typeface="Calibri"/>
                <a:cs typeface="Calibri"/>
              </a:endParaRPr>
            </a:p>
          </p:txBody>
        </p:sp>
      </p:grpSp>
    </p:spTree>
    <p:extLst>
      <p:ext uri="{BB962C8B-B14F-4D97-AF65-F5344CB8AC3E}">
        <p14:creationId xmlns:p14="http://schemas.microsoft.com/office/powerpoint/2010/main" val="2885530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C043-7F99-63FE-5C35-1B366075892C}"/>
              </a:ext>
            </a:extLst>
          </p:cNvPr>
          <p:cNvSpPr>
            <a:spLocks noGrp="1"/>
          </p:cNvSpPr>
          <p:nvPr>
            <p:ph type="title"/>
          </p:nvPr>
        </p:nvSpPr>
        <p:spPr>
          <a:xfrm>
            <a:off x="839788" y="457200"/>
            <a:ext cx="4771303" cy="1600200"/>
          </a:xfrm>
        </p:spPr>
        <p:txBody>
          <a:bodyPr anchor="ctr">
            <a:normAutofit/>
          </a:bodyPr>
          <a:lstStyle/>
          <a:p>
            <a:r>
              <a:rPr lang="en-US" sz="4400" dirty="0"/>
              <a:t>What is the FAFSA?</a:t>
            </a:r>
          </a:p>
        </p:txBody>
      </p:sp>
      <p:sp>
        <p:nvSpPr>
          <p:cNvPr id="5" name="Text Placeholder 4">
            <a:extLst>
              <a:ext uri="{FF2B5EF4-FFF2-40B4-BE49-F238E27FC236}">
                <a16:creationId xmlns:a16="http://schemas.microsoft.com/office/drawing/2014/main" id="{4B6ECAD2-5200-0315-C488-3E19F799D817}"/>
              </a:ext>
            </a:extLst>
          </p:cNvPr>
          <p:cNvSpPr>
            <a:spLocks noGrp="1"/>
          </p:cNvSpPr>
          <p:nvPr>
            <p:ph type="body" sz="half" idx="2"/>
          </p:nvPr>
        </p:nvSpPr>
        <p:spPr>
          <a:xfrm>
            <a:off x="839788" y="2057400"/>
            <a:ext cx="5256212" cy="4343400"/>
          </a:xfrm>
        </p:spPr>
        <p:txBody>
          <a:bodyPr vert="horz" lIns="91440" tIns="45720" rIns="91440" bIns="45720" rtlCol="0" anchor="t">
            <a:normAutofit/>
          </a:bodyPr>
          <a:lstStyle/>
          <a:p>
            <a:pPr marL="285750" indent="-285750">
              <a:buFont typeface="Arial" panose="020B0604020202020204" pitchFamily="34" charset="0"/>
              <a:buChar char="•"/>
            </a:pPr>
            <a:r>
              <a:rPr lang="en-US" sz="2800" dirty="0"/>
              <a:t>It stands for </a:t>
            </a:r>
            <a:r>
              <a:rPr lang="en-US" sz="2800" b="1" dirty="0"/>
              <a:t>Free</a:t>
            </a:r>
            <a:r>
              <a:rPr lang="en-US" sz="2800" dirty="0"/>
              <a:t> Application for Federal Student Aid</a:t>
            </a:r>
          </a:p>
          <a:p>
            <a:pPr marL="285750" indent="-285750">
              <a:buFont typeface="Arial" panose="020B0604020202020204" pitchFamily="34" charset="0"/>
              <a:buChar char="•"/>
            </a:pPr>
            <a:r>
              <a:rPr lang="en-US" sz="2800" dirty="0"/>
              <a:t>FAFSA is the </a:t>
            </a:r>
            <a:r>
              <a:rPr lang="en-US" sz="2800" b="1" dirty="0"/>
              <a:t>gateway</a:t>
            </a:r>
            <a:r>
              <a:rPr lang="en-US" sz="2800" dirty="0"/>
              <a:t> to financial aid and many scholarship opportunities</a:t>
            </a:r>
          </a:p>
          <a:p>
            <a:pPr marL="285750" indent="-285750">
              <a:buFont typeface="Arial" panose="020B0604020202020204" pitchFamily="34" charset="0"/>
              <a:buChar char="•"/>
            </a:pPr>
            <a:r>
              <a:rPr lang="en-US" sz="2800" dirty="0"/>
              <a:t>High school students should start to apply </a:t>
            </a:r>
            <a:r>
              <a:rPr lang="en-US" sz="2800" b="1" dirty="0"/>
              <a:t>October 1</a:t>
            </a:r>
            <a:r>
              <a:rPr lang="en-US" sz="2800" b="1" baseline="30000" dirty="0"/>
              <a:t>st</a:t>
            </a:r>
            <a:r>
              <a:rPr lang="en-US" sz="2800" b="1" dirty="0"/>
              <a:t> </a:t>
            </a:r>
            <a:r>
              <a:rPr lang="en-US" sz="2800" dirty="0"/>
              <a:t>of their senior year </a:t>
            </a:r>
            <a:r>
              <a:rPr lang="en-US" sz="2800" b="1" dirty="0"/>
              <a:t>AND</a:t>
            </a:r>
            <a:r>
              <a:rPr lang="en-US" sz="2800" dirty="0"/>
              <a:t> every year of college</a:t>
            </a:r>
          </a:p>
          <a:p>
            <a:pPr marL="285750" indent="-285750">
              <a:buFont typeface="Arial" panose="020B0604020202020204" pitchFamily="34" charset="0"/>
              <a:buChar char="•"/>
            </a:pPr>
            <a:r>
              <a:rPr lang="en-US" sz="2800" dirty="0"/>
              <a:t>Go to </a:t>
            </a:r>
            <a:r>
              <a:rPr lang="en-US" sz="2800" b="1" dirty="0"/>
              <a:t>studentaid.gov </a:t>
            </a:r>
            <a:r>
              <a:rPr lang="en-US" sz="2800" dirty="0"/>
              <a:t>to apply!</a:t>
            </a:r>
            <a:endParaRPr lang="en-US" sz="1400" dirty="0"/>
          </a:p>
        </p:txBody>
      </p:sp>
      <p:pic>
        <p:nvPicPr>
          <p:cNvPr id="7" name="Picture 6" descr="A father and daughter looking at a computer">
            <a:extLst>
              <a:ext uri="{FF2B5EF4-FFF2-40B4-BE49-F238E27FC236}">
                <a16:creationId xmlns:a16="http://schemas.microsoft.com/office/drawing/2014/main" id="{C395A778-2E82-0737-6322-0E5335555E45}"/>
              </a:ext>
            </a:extLst>
          </p:cNvPr>
          <p:cNvPicPr>
            <a:picLocks noChangeAspect="1"/>
          </p:cNvPicPr>
          <p:nvPr/>
        </p:nvPicPr>
        <p:blipFill>
          <a:blip r:embed="rId2"/>
          <a:stretch>
            <a:fillRect/>
          </a:stretch>
        </p:blipFill>
        <p:spPr>
          <a:xfrm>
            <a:off x="6403342" y="1563832"/>
            <a:ext cx="5581688" cy="3730336"/>
          </a:xfrm>
          <a:prstGeom prst="rect">
            <a:avLst/>
          </a:prstGeom>
          <a:effectLst>
            <a:innerShdw blurRad="114300">
              <a:prstClr val="black">
                <a:alpha val="50000"/>
              </a:prstClr>
            </a:innerShdw>
          </a:effectLst>
        </p:spPr>
      </p:pic>
    </p:spTree>
    <p:extLst>
      <p:ext uri="{BB962C8B-B14F-4D97-AF65-F5344CB8AC3E}">
        <p14:creationId xmlns:p14="http://schemas.microsoft.com/office/powerpoint/2010/main" val="60231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7937-5356-1D0A-ADBF-EE058F24F523}"/>
              </a:ext>
            </a:extLst>
          </p:cNvPr>
          <p:cNvSpPr txBox="1">
            <a:spLocks/>
          </p:cNvSpPr>
          <p:nvPr/>
        </p:nvSpPr>
        <p:spPr>
          <a:xfrm>
            <a:off x="835891"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C845"/>
                </a:solidFill>
                <a:latin typeface="+mn-lt"/>
              </a:rPr>
              <a:t>Why Complete the FAFSA?</a:t>
            </a:r>
          </a:p>
        </p:txBody>
      </p:sp>
      <p:graphicFrame>
        <p:nvGraphicFramePr>
          <p:cNvPr id="3" name="Diagram 2" descr="An image of a circle surrounding the words &quot;FAFSA Required&quot;, there are four boxes connected to the circle one on top, bottom, and on both sides. The top box says &quot;Federal Aid - Grants, Work-Study, Student Loans&quot;. On the left box it says &quot;State Aid and Scholarships&quot;. On the right side it says &quot;Institutional Aid and Scholarships - Technical colleges, Community colleges, Universities&quot;. Finally in the bottom box it says &quot;Some Private Scholarships&quot;">
            <a:extLst>
              <a:ext uri="{FF2B5EF4-FFF2-40B4-BE49-F238E27FC236}">
                <a16:creationId xmlns:a16="http://schemas.microsoft.com/office/drawing/2014/main" id="{FE89CBA8-1610-D7F0-4032-16A1D991E6E7}"/>
              </a:ext>
            </a:extLst>
          </p:cNvPr>
          <p:cNvGraphicFramePr/>
          <p:nvPr>
            <p:extLst>
              <p:ext uri="{D42A27DB-BD31-4B8C-83A1-F6EECF244321}">
                <p14:modId xmlns:p14="http://schemas.microsoft.com/office/powerpoint/2010/main" val="1948381147"/>
              </p:ext>
            </p:extLst>
          </p:nvPr>
        </p:nvGraphicFramePr>
        <p:xfrm>
          <a:off x="2029691" y="12176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92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155-3158-9561-045E-18F311F3A87B}"/>
              </a:ext>
            </a:extLst>
          </p:cNvPr>
          <p:cNvSpPr>
            <a:spLocks noGrp="1"/>
          </p:cNvSpPr>
          <p:nvPr>
            <p:ph type="title"/>
          </p:nvPr>
        </p:nvSpPr>
        <p:spPr/>
        <p:txBody>
          <a:bodyPr/>
          <a:lstStyle/>
          <a:p>
            <a:r>
              <a:rPr lang="en-US" dirty="0"/>
              <a:t>What will the FAFSA ask?</a:t>
            </a:r>
          </a:p>
        </p:txBody>
      </p:sp>
      <p:sp>
        <p:nvSpPr>
          <p:cNvPr id="3" name="Content Placeholder 2">
            <a:extLst>
              <a:ext uri="{FF2B5EF4-FFF2-40B4-BE49-F238E27FC236}">
                <a16:creationId xmlns:a16="http://schemas.microsoft.com/office/drawing/2014/main" id="{132A5323-9D87-1C17-0985-3452860FA354}"/>
              </a:ext>
            </a:extLst>
          </p:cNvPr>
          <p:cNvSpPr>
            <a:spLocks noGrp="1"/>
          </p:cNvSpPr>
          <p:nvPr>
            <p:ph idx="1"/>
          </p:nvPr>
        </p:nvSpPr>
        <p:spPr/>
        <p:txBody>
          <a:bodyPr/>
          <a:lstStyle/>
          <a:p>
            <a:pPr marL="0" indent="0">
              <a:buNone/>
            </a:pPr>
            <a:r>
              <a:rPr lang="en-US" dirty="0"/>
              <a:t>The FAFSA attempts to calculate a family’s ability to pay for college. It will ask for:</a:t>
            </a:r>
          </a:p>
          <a:p>
            <a:pPr marL="0" indent="0">
              <a:buNone/>
            </a:pPr>
            <a:endParaRPr lang="en-US" sz="2400" dirty="0"/>
          </a:p>
          <a:p>
            <a:pPr marL="0" indent="0">
              <a:buNone/>
            </a:pPr>
            <a:r>
              <a:rPr lang="en-US" dirty="0"/>
              <a:t>	</a:t>
            </a:r>
            <a:r>
              <a:rPr lang="en-US" sz="2400" dirty="0"/>
              <a:t>Demographic information like age and family size</a:t>
            </a:r>
          </a:p>
          <a:p>
            <a:pPr marL="0" indent="0">
              <a:buNone/>
            </a:pPr>
            <a:endParaRPr lang="en-US" sz="2400" dirty="0"/>
          </a:p>
          <a:p>
            <a:pPr marL="0" indent="0">
              <a:buNone/>
            </a:pPr>
            <a:r>
              <a:rPr lang="en-US" sz="2400" dirty="0"/>
              <a:t>	High school information and college interest</a:t>
            </a:r>
          </a:p>
          <a:p>
            <a:pPr marL="0" indent="0">
              <a:buNone/>
            </a:pPr>
            <a:endParaRPr lang="en-US" sz="2400" dirty="0"/>
          </a:p>
          <a:p>
            <a:pPr marL="0" indent="0">
              <a:buNone/>
            </a:pPr>
            <a:r>
              <a:rPr lang="en-US" sz="2400" dirty="0"/>
              <a:t>	Tax information, income, and assets for the student and parent(s)</a:t>
            </a:r>
          </a:p>
        </p:txBody>
      </p:sp>
      <p:pic>
        <p:nvPicPr>
          <p:cNvPr id="5" name="Graphic 4" descr="Calculator with solid fill">
            <a:extLst>
              <a:ext uri="{FF2B5EF4-FFF2-40B4-BE49-F238E27FC236}">
                <a16:creationId xmlns:a16="http://schemas.microsoft.com/office/drawing/2014/main" id="{110F080D-E384-4F62-4004-9A9BA598B5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4807507"/>
            <a:ext cx="914400" cy="914400"/>
          </a:xfrm>
          <a:prstGeom prst="rect">
            <a:avLst/>
          </a:prstGeom>
        </p:spPr>
      </p:pic>
      <p:pic>
        <p:nvPicPr>
          <p:cNvPr id="7" name="Graphic 6" descr="Schoolhouse with solid fill">
            <a:extLst>
              <a:ext uri="{FF2B5EF4-FFF2-40B4-BE49-F238E27FC236}">
                <a16:creationId xmlns:a16="http://schemas.microsoft.com/office/drawing/2014/main" id="{36CE3672-E615-896D-7C7E-271B65225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798994"/>
            <a:ext cx="914400" cy="914400"/>
          </a:xfrm>
          <a:prstGeom prst="rect">
            <a:avLst/>
          </a:prstGeom>
        </p:spPr>
      </p:pic>
      <p:pic>
        <p:nvPicPr>
          <p:cNvPr id="9" name="Graphic 8" descr="Employee badge with solid fill">
            <a:extLst>
              <a:ext uri="{FF2B5EF4-FFF2-40B4-BE49-F238E27FC236}">
                <a16:creationId xmlns:a16="http://schemas.microsoft.com/office/drawing/2014/main" id="{7A7C42FD-4127-5C3C-2655-7DC54A99B0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2953877"/>
            <a:ext cx="914400" cy="914400"/>
          </a:xfrm>
          <a:prstGeom prst="rect">
            <a:avLst/>
          </a:prstGeom>
        </p:spPr>
      </p:pic>
    </p:spTree>
    <p:extLst>
      <p:ext uri="{BB962C8B-B14F-4D97-AF65-F5344CB8AC3E}">
        <p14:creationId xmlns:p14="http://schemas.microsoft.com/office/powerpoint/2010/main" val="142570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carrying books and a book&#10;&#10;Description automatically generated">
            <a:extLst>
              <a:ext uri="{FF2B5EF4-FFF2-40B4-BE49-F238E27FC236}">
                <a16:creationId xmlns:a16="http://schemas.microsoft.com/office/drawing/2014/main" id="{A7678A17-CFD8-FDCA-E0A3-68E0F262007F}"/>
              </a:ext>
            </a:extLst>
          </p:cNvPr>
          <p:cNvPicPr>
            <a:picLocks noChangeAspect="1"/>
          </p:cNvPicPr>
          <p:nvPr/>
        </p:nvPicPr>
        <p:blipFill>
          <a:blip r:embed="rId3"/>
          <a:stretch>
            <a:fillRect/>
          </a:stretch>
        </p:blipFill>
        <p:spPr>
          <a:xfrm>
            <a:off x="7813847" y="2014762"/>
            <a:ext cx="1898247" cy="1563774"/>
          </a:xfrm>
          <a:prstGeom prst="rect">
            <a:avLst/>
          </a:prstGeom>
        </p:spPr>
      </p:pic>
      <p:pic>
        <p:nvPicPr>
          <p:cNvPr id="35" name="Picture 34" descr="A person with backpack holding books&#10;&#10;Description automatically generated">
            <a:extLst>
              <a:ext uri="{FF2B5EF4-FFF2-40B4-BE49-F238E27FC236}">
                <a16:creationId xmlns:a16="http://schemas.microsoft.com/office/drawing/2014/main" id="{425220A4-411A-3266-C851-37218394D103}"/>
              </a:ext>
            </a:extLst>
          </p:cNvPr>
          <p:cNvPicPr>
            <a:picLocks noChangeAspect="1"/>
          </p:cNvPicPr>
          <p:nvPr/>
        </p:nvPicPr>
        <p:blipFill>
          <a:blip r:embed="rId4"/>
          <a:stretch>
            <a:fillRect/>
          </a:stretch>
        </p:blipFill>
        <p:spPr>
          <a:xfrm>
            <a:off x="5882102" y="4114800"/>
            <a:ext cx="1242507" cy="1489354"/>
          </a:xfrm>
          <a:prstGeom prst="rect">
            <a:avLst/>
          </a:prstGeom>
        </p:spPr>
      </p:pic>
      <p:pic>
        <p:nvPicPr>
          <p:cNvPr id="29" name="Picture 28" descr="A person wearing glasses and a red and black plaid shirt&#10;&#10;Description automatically generated">
            <a:extLst>
              <a:ext uri="{FF2B5EF4-FFF2-40B4-BE49-F238E27FC236}">
                <a16:creationId xmlns:a16="http://schemas.microsoft.com/office/drawing/2014/main" id="{73D2F319-78E1-D0F2-0B52-970771BD2E46}"/>
              </a:ext>
            </a:extLst>
          </p:cNvPr>
          <p:cNvPicPr>
            <a:picLocks noChangeAspect="1"/>
          </p:cNvPicPr>
          <p:nvPr/>
        </p:nvPicPr>
        <p:blipFill>
          <a:blip r:embed="rId5"/>
          <a:stretch>
            <a:fillRect/>
          </a:stretch>
        </p:blipFill>
        <p:spPr>
          <a:xfrm>
            <a:off x="2099174" y="4087158"/>
            <a:ext cx="1102496" cy="1468182"/>
          </a:xfrm>
          <a:prstGeom prst="rect">
            <a:avLst/>
          </a:prstGeom>
        </p:spPr>
      </p:pic>
      <p:pic>
        <p:nvPicPr>
          <p:cNvPr id="31" name="Picture 30" descr="A person with glasses and a backpack holding a red folder&#10;&#10;Description automatically generated">
            <a:extLst>
              <a:ext uri="{FF2B5EF4-FFF2-40B4-BE49-F238E27FC236}">
                <a16:creationId xmlns:a16="http://schemas.microsoft.com/office/drawing/2014/main" id="{EC528019-2F8B-50ED-9188-B3AA67AD076F}"/>
              </a:ext>
            </a:extLst>
          </p:cNvPr>
          <p:cNvPicPr>
            <a:picLocks noChangeAspect="1"/>
          </p:cNvPicPr>
          <p:nvPr/>
        </p:nvPicPr>
        <p:blipFill>
          <a:blip r:embed="rId6"/>
          <a:stretch>
            <a:fillRect/>
          </a:stretch>
        </p:blipFill>
        <p:spPr>
          <a:xfrm>
            <a:off x="4863320" y="2055438"/>
            <a:ext cx="1128512" cy="1500977"/>
          </a:xfrm>
          <a:prstGeom prst="rect">
            <a:avLst/>
          </a:prstGeom>
        </p:spPr>
      </p:pic>
      <p:pic>
        <p:nvPicPr>
          <p:cNvPr id="33" name="Picture 32" descr="A person with a backpack and a basket of clothes&#10;&#10;Description automatically generated">
            <a:extLst>
              <a:ext uri="{FF2B5EF4-FFF2-40B4-BE49-F238E27FC236}">
                <a16:creationId xmlns:a16="http://schemas.microsoft.com/office/drawing/2014/main" id="{5FE3399D-DA08-DF97-81D9-24AC8E767423}"/>
              </a:ext>
            </a:extLst>
          </p:cNvPr>
          <p:cNvPicPr>
            <a:picLocks noChangeAspect="1"/>
          </p:cNvPicPr>
          <p:nvPr/>
        </p:nvPicPr>
        <p:blipFill>
          <a:blip r:embed="rId7"/>
          <a:stretch>
            <a:fillRect/>
          </a:stretch>
        </p:blipFill>
        <p:spPr>
          <a:xfrm>
            <a:off x="9091186" y="4126231"/>
            <a:ext cx="1808882" cy="1429109"/>
          </a:xfrm>
          <a:prstGeom prst="rect">
            <a:avLst/>
          </a:prstGeom>
        </p:spPr>
      </p:pic>
      <p:pic>
        <p:nvPicPr>
          <p:cNvPr id="27" name="Picture 26" descr="A student with long hair wearing a yellow shirt">
            <a:extLst>
              <a:ext uri="{FF2B5EF4-FFF2-40B4-BE49-F238E27FC236}">
                <a16:creationId xmlns:a16="http://schemas.microsoft.com/office/drawing/2014/main" id="{97AD50E6-DE76-3891-3D37-A1BF05D97F04}"/>
              </a:ext>
            </a:extLst>
          </p:cNvPr>
          <p:cNvPicPr>
            <a:picLocks noChangeAspect="1"/>
          </p:cNvPicPr>
          <p:nvPr/>
        </p:nvPicPr>
        <p:blipFill>
          <a:blip r:embed="rId8"/>
          <a:stretch>
            <a:fillRect/>
          </a:stretch>
        </p:blipFill>
        <p:spPr>
          <a:xfrm>
            <a:off x="1293282" y="2138913"/>
            <a:ext cx="1050711" cy="1517073"/>
          </a:xfrm>
          <a:prstGeom prst="rect">
            <a:avLst/>
          </a:prstGeom>
        </p:spPr>
      </p:pic>
      <p:sp>
        <p:nvSpPr>
          <p:cNvPr id="2" name="Title 1">
            <a:extLst>
              <a:ext uri="{FF2B5EF4-FFF2-40B4-BE49-F238E27FC236}">
                <a16:creationId xmlns:a16="http://schemas.microsoft.com/office/drawing/2014/main" id="{9D10F55F-8341-3703-92F0-9D6C9ACED886}"/>
              </a:ext>
            </a:extLst>
          </p:cNvPr>
          <p:cNvSpPr>
            <a:spLocks noGrp="1"/>
          </p:cNvSpPr>
          <p:nvPr>
            <p:ph type="title"/>
          </p:nvPr>
        </p:nvSpPr>
        <p:spPr>
          <a:xfrm>
            <a:off x="3080905" y="0"/>
            <a:ext cx="6030191" cy="1325563"/>
          </a:xfrm>
        </p:spPr>
        <p:txBody>
          <a:bodyPr>
            <a:normAutofit/>
          </a:bodyPr>
          <a:lstStyle/>
          <a:p>
            <a:pPr algn="ctr"/>
            <a:r>
              <a:rPr lang="en-US" sz="7200" dirty="0"/>
              <a:t>FAFSA Timeline</a:t>
            </a:r>
          </a:p>
        </p:txBody>
      </p:sp>
      <p:cxnSp>
        <p:nvCxnSpPr>
          <p:cNvPr id="5" name="Straight Connector 4">
            <a:extLst>
              <a:ext uri="{FF2B5EF4-FFF2-40B4-BE49-F238E27FC236}">
                <a16:creationId xmlns:a16="http://schemas.microsoft.com/office/drawing/2014/main" id="{7E5D3548-E67F-E851-E6B7-A0D91ECF4D14}"/>
              </a:ext>
            </a:extLst>
          </p:cNvPr>
          <p:cNvCxnSpPr>
            <a:cxnSpLocks/>
          </p:cNvCxnSpPr>
          <p:nvPr/>
        </p:nvCxnSpPr>
        <p:spPr>
          <a:xfrm>
            <a:off x="1203960" y="3845430"/>
            <a:ext cx="9784080" cy="0"/>
          </a:xfrm>
          <a:prstGeom prst="line">
            <a:avLst/>
          </a:prstGeom>
          <a:ln w="38100">
            <a:solidFill>
              <a:srgbClr val="FFC84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0E772E-4559-E2CB-88BA-B202C34B0DC4}"/>
              </a:ext>
            </a:extLst>
          </p:cNvPr>
          <p:cNvCxnSpPr>
            <a:cxnSpLocks/>
          </p:cNvCxnSpPr>
          <p:nvPr/>
        </p:nvCxnSpPr>
        <p:spPr>
          <a:xfrm>
            <a:off x="1818638" y="3708270"/>
            <a:ext cx="0" cy="15507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2DD8024-4358-ECBF-7333-3E0073F6C204}"/>
              </a:ext>
            </a:extLst>
          </p:cNvPr>
          <p:cNvSpPr txBox="1">
            <a:spLocks/>
          </p:cNvSpPr>
          <p:nvPr/>
        </p:nvSpPr>
        <p:spPr>
          <a:xfrm>
            <a:off x="398066" y="1375179"/>
            <a:ext cx="2841144" cy="7542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Create a studentaid.gov account and complete the FAFSA</a:t>
            </a:r>
          </a:p>
          <a:p>
            <a:pPr marL="0" indent="0" algn="ctr">
              <a:spcBef>
                <a:spcPts val="0"/>
              </a:spcBef>
              <a:buNone/>
            </a:pPr>
            <a:r>
              <a:rPr lang="en-US" sz="1400" dirty="0"/>
              <a:t>(Fall)</a:t>
            </a:r>
          </a:p>
        </p:txBody>
      </p:sp>
      <p:sp>
        <p:nvSpPr>
          <p:cNvPr id="14" name="Content Placeholder 2">
            <a:extLst>
              <a:ext uri="{FF2B5EF4-FFF2-40B4-BE49-F238E27FC236}">
                <a16:creationId xmlns:a16="http://schemas.microsoft.com/office/drawing/2014/main" id="{856CD402-E1BA-D76C-B384-37A0781BCD49}"/>
              </a:ext>
            </a:extLst>
          </p:cNvPr>
          <p:cNvSpPr txBox="1">
            <a:spLocks/>
          </p:cNvSpPr>
          <p:nvPr/>
        </p:nvSpPr>
        <p:spPr>
          <a:xfrm>
            <a:off x="1519544" y="5622581"/>
            <a:ext cx="2261755" cy="7910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Complete FAFSA verification</a:t>
            </a:r>
          </a:p>
          <a:p>
            <a:pPr marL="0" indent="0" algn="ctr">
              <a:spcBef>
                <a:spcPts val="0"/>
              </a:spcBef>
              <a:buNone/>
            </a:pPr>
            <a:r>
              <a:rPr lang="en-US" sz="1400" dirty="0"/>
              <a:t>(if selected, Winter/Spring)</a:t>
            </a:r>
          </a:p>
        </p:txBody>
      </p:sp>
      <p:sp>
        <p:nvSpPr>
          <p:cNvPr id="15" name="Content Placeholder 2">
            <a:extLst>
              <a:ext uri="{FF2B5EF4-FFF2-40B4-BE49-F238E27FC236}">
                <a16:creationId xmlns:a16="http://schemas.microsoft.com/office/drawing/2014/main" id="{135F90D9-B05E-724D-2C32-7AEAB34886CD}"/>
              </a:ext>
            </a:extLst>
          </p:cNvPr>
          <p:cNvSpPr txBox="1">
            <a:spLocks/>
          </p:cNvSpPr>
          <p:nvPr/>
        </p:nvSpPr>
        <p:spPr>
          <a:xfrm>
            <a:off x="3536759" y="1500259"/>
            <a:ext cx="3766660" cy="6269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Receive, complete, and return the offer letter </a:t>
            </a:r>
            <a:r>
              <a:rPr lang="en-US" sz="1400" dirty="0"/>
              <a:t>(Winter/Spring)</a:t>
            </a:r>
          </a:p>
        </p:txBody>
      </p:sp>
      <p:sp>
        <p:nvSpPr>
          <p:cNvPr id="16" name="Content Placeholder 2">
            <a:extLst>
              <a:ext uri="{FF2B5EF4-FFF2-40B4-BE49-F238E27FC236}">
                <a16:creationId xmlns:a16="http://schemas.microsoft.com/office/drawing/2014/main" id="{82BAB126-6C6E-E2D6-A015-42D6FA90A840}"/>
              </a:ext>
            </a:extLst>
          </p:cNvPr>
          <p:cNvSpPr txBox="1">
            <a:spLocks/>
          </p:cNvSpPr>
          <p:nvPr/>
        </p:nvSpPr>
        <p:spPr>
          <a:xfrm>
            <a:off x="4823546" y="5730300"/>
            <a:ext cx="3052100" cy="811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For federal loans, complete Entrance Counseling &amp; sign the Master Promissory Note</a:t>
            </a:r>
          </a:p>
          <a:p>
            <a:pPr marL="0" indent="0" algn="ctr">
              <a:spcBef>
                <a:spcPts val="0"/>
              </a:spcBef>
              <a:buNone/>
            </a:pPr>
            <a:endParaRPr lang="en-US" sz="1400" dirty="0">
              <a:ea typeface="Calibri"/>
              <a:cs typeface="Calibri"/>
            </a:endParaRPr>
          </a:p>
        </p:txBody>
      </p:sp>
      <p:sp>
        <p:nvSpPr>
          <p:cNvPr id="17" name="Content Placeholder 2">
            <a:extLst>
              <a:ext uri="{FF2B5EF4-FFF2-40B4-BE49-F238E27FC236}">
                <a16:creationId xmlns:a16="http://schemas.microsoft.com/office/drawing/2014/main" id="{7B1460F0-6AB5-BB91-6641-1FD0F67EEAE0}"/>
              </a:ext>
            </a:extLst>
          </p:cNvPr>
          <p:cNvSpPr txBox="1">
            <a:spLocks/>
          </p:cNvSpPr>
          <p:nvPr/>
        </p:nvSpPr>
        <p:spPr>
          <a:xfrm>
            <a:off x="7731180" y="1319268"/>
            <a:ext cx="2504326" cy="7513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If eligible for Work-Study, apply for jobs on campus</a:t>
            </a:r>
          </a:p>
          <a:p>
            <a:pPr marL="0" indent="0" algn="ctr">
              <a:spcBef>
                <a:spcPts val="0"/>
              </a:spcBef>
              <a:buNone/>
            </a:pPr>
            <a:r>
              <a:rPr lang="en-US" sz="1400" dirty="0"/>
              <a:t>(Summer/Year-Round)</a:t>
            </a:r>
          </a:p>
        </p:txBody>
      </p:sp>
      <p:sp>
        <p:nvSpPr>
          <p:cNvPr id="18" name="Content Placeholder 2">
            <a:extLst>
              <a:ext uri="{FF2B5EF4-FFF2-40B4-BE49-F238E27FC236}">
                <a16:creationId xmlns:a16="http://schemas.microsoft.com/office/drawing/2014/main" id="{17A4EEFC-6BAD-EE5C-8EA2-EFFA1E7BF046}"/>
              </a:ext>
            </a:extLst>
          </p:cNvPr>
          <p:cNvSpPr txBox="1">
            <a:spLocks/>
          </p:cNvSpPr>
          <p:nvPr/>
        </p:nvSpPr>
        <p:spPr>
          <a:xfrm>
            <a:off x="8200456" y="5686223"/>
            <a:ext cx="3421244" cy="746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Accepted aid is automatically disbursed to the college</a:t>
            </a:r>
          </a:p>
          <a:p>
            <a:pPr marL="0" indent="0" algn="ctr">
              <a:spcBef>
                <a:spcPts val="0"/>
              </a:spcBef>
              <a:buNone/>
            </a:pPr>
            <a:r>
              <a:rPr lang="en-US" sz="1400" dirty="0"/>
              <a:t>(At the beginning of each term or semester)</a:t>
            </a:r>
          </a:p>
        </p:txBody>
      </p:sp>
      <p:sp>
        <p:nvSpPr>
          <p:cNvPr id="19" name="Content Placeholder 2">
            <a:extLst>
              <a:ext uri="{FF2B5EF4-FFF2-40B4-BE49-F238E27FC236}">
                <a16:creationId xmlns:a16="http://schemas.microsoft.com/office/drawing/2014/main" id="{E204D8BC-9CCA-5C45-B416-F7F8107F7812}"/>
              </a:ext>
            </a:extLst>
          </p:cNvPr>
          <p:cNvSpPr txBox="1">
            <a:spLocks/>
          </p:cNvSpPr>
          <p:nvPr/>
        </p:nvSpPr>
        <p:spPr>
          <a:xfrm>
            <a:off x="64672" y="3459630"/>
            <a:ext cx="1051214" cy="8074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1</a:t>
            </a:r>
            <a:r>
              <a:rPr lang="en-US" sz="1600" b="1" baseline="30000" dirty="0"/>
              <a:t>st</a:t>
            </a:r>
            <a:r>
              <a:rPr lang="en-US" sz="1600" b="1" dirty="0"/>
              <a:t> DAY OF 12</a:t>
            </a:r>
            <a:r>
              <a:rPr lang="en-US" sz="1600" b="1" baseline="30000" dirty="0"/>
              <a:t>th</a:t>
            </a:r>
            <a:r>
              <a:rPr lang="en-US" sz="1600" b="1" dirty="0"/>
              <a:t> GRADE</a:t>
            </a:r>
          </a:p>
        </p:txBody>
      </p:sp>
      <p:sp>
        <p:nvSpPr>
          <p:cNvPr id="20" name="Content Placeholder 2">
            <a:extLst>
              <a:ext uri="{FF2B5EF4-FFF2-40B4-BE49-F238E27FC236}">
                <a16:creationId xmlns:a16="http://schemas.microsoft.com/office/drawing/2014/main" id="{69A77774-4388-E600-685B-228C15A0FBDD}"/>
              </a:ext>
            </a:extLst>
          </p:cNvPr>
          <p:cNvSpPr txBox="1">
            <a:spLocks/>
          </p:cNvSpPr>
          <p:nvPr/>
        </p:nvSpPr>
        <p:spPr>
          <a:xfrm>
            <a:off x="11070707" y="3513571"/>
            <a:ext cx="1051214" cy="67918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1</a:t>
            </a:r>
            <a:r>
              <a:rPr lang="en-US" sz="1600" b="1" baseline="30000" dirty="0"/>
              <a:t>st</a:t>
            </a:r>
            <a:r>
              <a:rPr lang="en-US" sz="1600" b="1" dirty="0"/>
              <a:t> DAY OF COLLEGE</a:t>
            </a:r>
          </a:p>
        </p:txBody>
      </p:sp>
      <p:cxnSp>
        <p:nvCxnSpPr>
          <p:cNvPr id="21" name="Straight Connector 20">
            <a:extLst>
              <a:ext uri="{FF2B5EF4-FFF2-40B4-BE49-F238E27FC236}">
                <a16:creationId xmlns:a16="http://schemas.microsoft.com/office/drawing/2014/main" id="{E197762B-FA84-0CCE-7B82-CD4DD96B114A}"/>
              </a:ext>
            </a:extLst>
          </p:cNvPr>
          <p:cNvCxnSpPr>
            <a:cxnSpLocks/>
          </p:cNvCxnSpPr>
          <p:nvPr/>
        </p:nvCxnSpPr>
        <p:spPr>
          <a:xfrm>
            <a:off x="2650422" y="3827145"/>
            <a:ext cx="0" cy="15544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89A27E-027D-B2E1-D91F-D8512E62EABB}"/>
              </a:ext>
            </a:extLst>
          </p:cNvPr>
          <p:cNvCxnSpPr>
            <a:cxnSpLocks/>
          </p:cNvCxnSpPr>
          <p:nvPr/>
        </p:nvCxnSpPr>
        <p:spPr>
          <a:xfrm>
            <a:off x="5427576" y="3713220"/>
            <a:ext cx="0" cy="15012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71692D-DAD4-1470-C139-4A8C57F6E9EE}"/>
              </a:ext>
            </a:extLst>
          </p:cNvPr>
          <p:cNvCxnSpPr>
            <a:cxnSpLocks/>
          </p:cNvCxnSpPr>
          <p:nvPr/>
        </p:nvCxnSpPr>
        <p:spPr>
          <a:xfrm>
            <a:off x="6349596" y="3827145"/>
            <a:ext cx="0" cy="16039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9FE224-0E87-7977-A548-886E9D540BE2}"/>
              </a:ext>
            </a:extLst>
          </p:cNvPr>
          <p:cNvCxnSpPr>
            <a:cxnSpLocks/>
          </p:cNvCxnSpPr>
          <p:nvPr/>
        </p:nvCxnSpPr>
        <p:spPr>
          <a:xfrm>
            <a:off x="8983343" y="3713220"/>
            <a:ext cx="0" cy="15012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31D0DE-35CD-3E84-0723-FD2ABD86826C}"/>
              </a:ext>
            </a:extLst>
          </p:cNvPr>
          <p:cNvCxnSpPr>
            <a:cxnSpLocks/>
          </p:cNvCxnSpPr>
          <p:nvPr/>
        </p:nvCxnSpPr>
        <p:spPr>
          <a:xfrm>
            <a:off x="9911078" y="3827145"/>
            <a:ext cx="0" cy="15544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67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udent with long hair wearing a yellow shirt">
            <a:extLst>
              <a:ext uri="{FF2B5EF4-FFF2-40B4-BE49-F238E27FC236}">
                <a16:creationId xmlns:a16="http://schemas.microsoft.com/office/drawing/2014/main" id="{A90D682C-C5C6-FCD7-7AAA-58E20875D048}"/>
              </a:ext>
            </a:extLst>
          </p:cNvPr>
          <p:cNvPicPr>
            <a:picLocks noChangeAspect="1"/>
          </p:cNvPicPr>
          <p:nvPr/>
        </p:nvPicPr>
        <p:blipFill rotWithShape="1">
          <a:blip r:embed="rId3"/>
          <a:srcRect r="5674" b="2273"/>
          <a:stretch/>
        </p:blipFill>
        <p:spPr>
          <a:xfrm>
            <a:off x="8218765" y="758536"/>
            <a:ext cx="3973235" cy="5943600"/>
          </a:xfrm>
          <a:prstGeom prst="rect">
            <a:avLst/>
          </a:prstGeom>
        </p:spPr>
      </p:pic>
      <p:sp>
        <p:nvSpPr>
          <p:cNvPr id="2" name="Title 1">
            <a:extLst>
              <a:ext uri="{FF2B5EF4-FFF2-40B4-BE49-F238E27FC236}">
                <a16:creationId xmlns:a16="http://schemas.microsoft.com/office/drawing/2014/main" id="{FC9E3B6F-F483-7744-74AA-EB606424DF66}"/>
              </a:ext>
            </a:extLst>
          </p:cNvPr>
          <p:cNvSpPr>
            <a:spLocks noGrp="1"/>
          </p:cNvSpPr>
          <p:nvPr>
            <p:ph type="title"/>
          </p:nvPr>
        </p:nvSpPr>
        <p:spPr/>
        <p:txBody>
          <a:bodyPr/>
          <a:lstStyle/>
          <a:p>
            <a:r>
              <a:rPr lang="en-US" dirty="0"/>
              <a:t>What is the Student Aid Index (SAI)?</a:t>
            </a:r>
          </a:p>
        </p:txBody>
      </p:sp>
      <p:sp>
        <p:nvSpPr>
          <p:cNvPr id="3" name="Content Placeholder 2">
            <a:extLst>
              <a:ext uri="{FF2B5EF4-FFF2-40B4-BE49-F238E27FC236}">
                <a16:creationId xmlns:a16="http://schemas.microsoft.com/office/drawing/2014/main" id="{065350E0-F2FC-AC76-FBA2-DF6C234E8C10}"/>
              </a:ext>
            </a:extLst>
          </p:cNvPr>
          <p:cNvSpPr>
            <a:spLocks noGrp="1"/>
          </p:cNvSpPr>
          <p:nvPr>
            <p:ph idx="1"/>
          </p:nvPr>
        </p:nvSpPr>
        <p:spPr>
          <a:xfrm>
            <a:off x="838200" y="1690688"/>
            <a:ext cx="7609609" cy="4815175"/>
          </a:xfrm>
        </p:spPr>
        <p:txBody>
          <a:bodyPr vert="horz" lIns="91440" tIns="45720" rIns="91440" bIns="45720" rtlCol="0" anchor="t">
            <a:noAutofit/>
          </a:bodyPr>
          <a:lstStyle/>
          <a:p>
            <a:pPr marL="0" indent="0">
              <a:buNone/>
            </a:pPr>
            <a:r>
              <a:rPr lang="en-US" sz="2600" b="1" dirty="0"/>
              <a:t>Completing the FAFSA generates your SAI</a:t>
            </a:r>
          </a:p>
          <a:p>
            <a:r>
              <a:rPr lang="en-US" sz="2600" dirty="0"/>
              <a:t>Colleges use the SAI to determine students' eligibility for financial aid</a:t>
            </a:r>
          </a:p>
          <a:p>
            <a:pPr marL="685800" lvl="2"/>
            <a:r>
              <a:rPr lang="en-US" sz="2400" dirty="0"/>
              <a:t>Need = Cost of Attendance (COA) – Student Aid Index (SAI) – Other Financial Assistance (OFA)</a:t>
            </a:r>
          </a:p>
          <a:p>
            <a:pPr lvl="1"/>
            <a:r>
              <a:rPr lang="en-US" dirty="0"/>
              <a:t>A lower SAI indicates higher financial need and provides access to need-based aid</a:t>
            </a:r>
          </a:p>
          <a:p>
            <a:pPr lvl="1"/>
            <a:r>
              <a:rPr lang="en-US" dirty="0"/>
              <a:t>Even with a higher SAI, there are some aid options available. Research alternative ways to pay for college.</a:t>
            </a:r>
          </a:p>
          <a:p>
            <a:r>
              <a:rPr lang="en-US" sz="2600" dirty="0"/>
              <a:t>Note: Most financial resources require FAFSA completion</a:t>
            </a:r>
          </a:p>
        </p:txBody>
      </p:sp>
    </p:spTree>
    <p:extLst>
      <p:ext uri="{BB962C8B-B14F-4D97-AF65-F5344CB8AC3E}">
        <p14:creationId xmlns:p14="http://schemas.microsoft.com/office/powerpoint/2010/main" val="1857550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udent wearing glasses and a red and black plaid shirt">
            <a:extLst>
              <a:ext uri="{FF2B5EF4-FFF2-40B4-BE49-F238E27FC236}">
                <a16:creationId xmlns:a16="http://schemas.microsoft.com/office/drawing/2014/main" id="{747D5074-B77F-E725-2171-28ACD0389B14}"/>
              </a:ext>
            </a:extLst>
          </p:cNvPr>
          <p:cNvPicPr>
            <a:picLocks noChangeAspect="1"/>
          </p:cNvPicPr>
          <p:nvPr/>
        </p:nvPicPr>
        <p:blipFill>
          <a:blip r:embed="rId2"/>
          <a:stretch>
            <a:fillRect/>
          </a:stretch>
        </p:blipFill>
        <p:spPr>
          <a:xfrm>
            <a:off x="7812182" y="883226"/>
            <a:ext cx="4379817" cy="5832555"/>
          </a:xfrm>
          <a:prstGeom prst="rect">
            <a:avLst/>
          </a:prstGeom>
        </p:spPr>
      </p:pic>
      <p:sp>
        <p:nvSpPr>
          <p:cNvPr id="2" name="Title 1">
            <a:extLst>
              <a:ext uri="{FF2B5EF4-FFF2-40B4-BE49-F238E27FC236}">
                <a16:creationId xmlns:a16="http://schemas.microsoft.com/office/drawing/2014/main" id="{4676E03D-F535-0F2F-E964-33676AE71467}"/>
              </a:ext>
            </a:extLst>
          </p:cNvPr>
          <p:cNvSpPr>
            <a:spLocks noGrp="1"/>
          </p:cNvSpPr>
          <p:nvPr>
            <p:ph type="title"/>
          </p:nvPr>
        </p:nvSpPr>
        <p:spPr/>
        <p:txBody>
          <a:bodyPr/>
          <a:lstStyle/>
          <a:p>
            <a:r>
              <a:rPr lang="en-US" dirty="0"/>
              <a:t>What is FAFSA verification?</a:t>
            </a:r>
          </a:p>
        </p:txBody>
      </p:sp>
      <p:sp>
        <p:nvSpPr>
          <p:cNvPr id="3" name="Content Placeholder 2">
            <a:extLst>
              <a:ext uri="{FF2B5EF4-FFF2-40B4-BE49-F238E27FC236}">
                <a16:creationId xmlns:a16="http://schemas.microsoft.com/office/drawing/2014/main" id="{B2848C21-0DBB-180A-A61B-FCF0A4D9DDBC}"/>
              </a:ext>
            </a:extLst>
          </p:cNvPr>
          <p:cNvSpPr>
            <a:spLocks noGrp="1"/>
          </p:cNvSpPr>
          <p:nvPr>
            <p:ph idx="1"/>
          </p:nvPr>
        </p:nvSpPr>
        <p:spPr>
          <a:xfrm>
            <a:off x="838200" y="1825625"/>
            <a:ext cx="7121236" cy="4351338"/>
          </a:xfrm>
        </p:spPr>
        <p:txBody>
          <a:bodyPr vert="horz" lIns="91440" tIns="45720" rIns="91440" bIns="45720" rtlCol="0" anchor="t">
            <a:normAutofit/>
          </a:bodyPr>
          <a:lstStyle/>
          <a:p>
            <a:r>
              <a:rPr lang="en-US" sz="2400" dirty="0"/>
              <a:t>It is the process of confirming the information provided on the FAFSA</a:t>
            </a:r>
            <a:br>
              <a:rPr lang="en-US" sz="2400" dirty="0"/>
            </a:br>
            <a:endParaRPr lang="en-US" sz="2400" dirty="0"/>
          </a:p>
          <a:p>
            <a:r>
              <a:rPr lang="en-US" sz="2400" dirty="0"/>
              <a:t>Not everyone is selected for verification</a:t>
            </a:r>
          </a:p>
          <a:p>
            <a:endParaRPr lang="en-US" sz="2400" dirty="0"/>
          </a:p>
          <a:p>
            <a:r>
              <a:rPr lang="en-US" sz="2400" dirty="0"/>
              <a:t>In most cases, verification is processed by the college or university</a:t>
            </a:r>
            <a:br>
              <a:rPr lang="en-US" sz="2400" dirty="0"/>
            </a:br>
            <a:endParaRPr lang="en-US" sz="2400" dirty="0"/>
          </a:p>
          <a:p>
            <a:r>
              <a:rPr lang="en-US" sz="2400" dirty="0"/>
              <a:t>Verification does not imply that a student is in trouble</a:t>
            </a:r>
            <a:endParaRPr lang="en-US" sz="2400" dirty="0">
              <a:ea typeface="Calibri"/>
              <a:cs typeface="Calibri"/>
            </a:endParaRPr>
          </a:p>
        </p:txBody>
      </p:sp>
    </p:spTree>
    <p:extLst>
      <p:ext uri="{BB962C8B-B14F-4D97-AF65-F5344CB8AC3E}">
        <p14:creationId xmlns:p14="http://schemas.microsoft.com/office/powerpoint/2010/main" val="1129300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udent with glasses and a backpack holding a red folder">
            <a:extLst>
              <a:ext uri="{FF2B5EF4-FFF2-40B4-BE49-F238E27FC236}">
                <a16:creationId xmlns:a16="http://schemas.microsoft.com/office/drawing/2014/main" id="{D4805ACE-E36B-8FCC-A6E5-2A05B2A90492}"/>
              </a:ext>
            </a:extLst>
          </p:cNvPr>
          <p:cNvPicPr>
            <a:picLocks noChangeAspect="1"/>
          </p:cNvPicPr>
          <p:nvPr/>
        </p:nvPicPr>
        <p:blipFill>
          <a:blip r:embed="rId2"/>
          <a:stretch>
            <a:fillRect/>
          </a:stretch>
        </p:blipFill>
        <p:spPr>
          <a:xfrm>
            <a:off x="7772594" y="737755"/>
            <a:ext cx="4492144" cy="5974773"/>
          </a:xfrm>
          <a:prstGeom prst="rect">
            <a:avLst/>
          </a:prstGeom>
        </p:spPr>
      </p:pic>
      <p:sp>
        <p:nvSpPr>
          <p:cNvPr id="2" name="Title 1">
            <a:extLst>
              <a:ext uri="{FF2B5EF4-FFF2-40B4-BE49-F238E27FC236}">
                <a16:creationId xmlns:a16="http://schemas.microsoft.com/office/drawing/2014/main" id="{EFBEBE0E-EFA8-9978-EE29-0BDCD4C010BF}"/>
              </a:ext>
            </a:extLst>
          </p:cNvPr>
          <p:cNvSpPr>
            <a:spLocks noGrp="1"/>
          </p:cNvSpPr>
          <p:nvPr>
            <p:ph type="title"/>
          </p:nvPr>
        </p:nvSpPr>
        <p:spPr/>
        <p:txBody>
          <a:bodyPr/>
          <a:lstStyle/>
          <a:p>
            <a:r>
              <a:rPr lang="en-US" dirty="0"/>
              <a:t>What is a financial aid offer letter?</a:t>
            </a:r>
          </a:p>
        </p:txBody>
      </p:sp>
      <p:sp>
        <p:nvSpPr>
          <p:cNvPr id="3" name="Content Placeholder 2">
            <a:extLst>
              <a:ext uri="{FF2B5EF4-FFF2-40B4-BE49-F238E27FC236}">
                <a16:creationId xmlns:a16="http://schemas.microsoft.com/office/drawing/2014/main" id="{78B92FF3-8DD5-7CC2-A1C8-5B8BC3A1D99F}"/>
              </a:ext>
            </a:extLst>
          </p:cNvPr>
          <p:cNvSpPr>
            <a:spLocks noGrp="1"/>
          </p:cNvSpPr>
          <p:nvPr>
            <p:ph idx="1"/>
          </p:nvPr>
        </p:nvSpPr>
        <p:spPr>
          <a:xfrm>
            <a:off x="838200" y="1825625"/>
            <a:ext cx="8056418" cy="1485903"/>
          </a:xfrm>
        </p:spPr>
        <p:txBody>
          <a:bodyPr>
            <a:normAutofit/>
          </a:bodyPr>
          <a:lstStyle/>
          <a:p>
            <a:r>
              <a:rPr lang="en-US" sz="2600" dirty="0"/>
              <a:t>A notification letter sent by the college or university, typically via email or student portal</a:t>
            </a:r>
          </a:p>
          <a:p>
            <a:r>
              <a:rPr lang="en-US" sz="2600" dirty="0"/>
              <a:t>The letter outlines types and amounts of aid offered:</a:t>
            </a:r>
          </a:p>
        </p:txBody>
      </p:sp>
      <p:graphicFrame>
        <p:nvGraphicFramePr>
          <p:cNvPr id="4" name="Table 3">
            <a:extLst>
              <a:ext uri="{FF2B5EF4-FFF2-40B4-BE49-F238E27FC236}">
                <a16:creationId xmlns:a16="http://schemas.microsoft.com/office/drawing/2014/main" id="{BE71BE91-E9AC-40B6-78B7-ADA4EBA01BD3}"/>
              </a:ext>
            </a:extLst>
          </p:cNvPr>
          <p:cNvGraphicFramePr>
            <a:graphicFrameLocks noGrp="1"/>
          </p:cNvGraphicFramePr>
          <p:nvPr>
            <p:extLst>
              <p:ext uri="{D42A27DB-BD31-4B8C-83A1-F6EECF244321}">
                <p14:modId xmlns:p14="http://schemas.microsoft.com/office/powerpoint/2010/main" val="1469175673"/>
              </p:ext>
            </p:extLst>
          </p:nvPr>
        </p:nvGraphicFramePr>
        <p:xfrm>
          <a:off x="1039087" y="3439391"/>
          <a:ext cx="6906492" cy="1485903"/>
        </p:xfrm>
        <a:graphic>
          <a:graphicData uri="http://schemas.openxmlformats.org/drawingml/2006/table">
            <a:tbl>
              <a:tblPr firstRow="1" bandRow="1">
                <a:tableStyleId>{5C22544A-7EE6-4342-B048-85BDC9FD1C3A}</a:tableStyleId>
              </a:tblPr>
              <a:tblGrid>
                <a:gridCol w="2302164">
                  <a:extLst>
                    <a:ext uri="{9D8B030D-6E8A-4147-A177-3AD203B41FA5}">
                      <a16:colId xmlns:a16="http://schemas.microsoft.com/office/drawing/2014/main" val="86595082"/>
                    </a:ext>
                  </a:extLst>
                </a:gridCol>
                <a:gridCol w="2302164">
                  <a:extLst>
                    <a:ext uri="{9D8B030D-6E8A-4147-A177-3AD203B41FA5}">
                      <a16:colId xmlns:a16="http://schemas.microsoft.com/office/drawing/2014/main" val="328463482"/>
                    </a:ext>
                  </a:extLst>
                </a:gridCol>
                <a:gridCol w="2302164">
                  <a:extLst>
                    <a:ext uri="{9D8B030D-6E8A-4147-A177-3AD203B41FA5}">
                      <a16:colId xmlns:a16="http://schemas.microsoft.com/office/drawing/2014/main" val="3681716202"/>
                    </a:ext>
                  </a:extLst>
                </a:gridCol>
              </a:tblGrid>
              <a:tr h="580735">
                <a:tc>
                  <a:txBody>
                    <a:bodyPr/>
                    <a:lstStyle/>
                    <a:p>
                      <a:pPr algn="ctr"/>
                      <a:r>
                        <a:rPr lang="en-US" sz="2400" dirty="0">
                          <a:solidFill>
                            <a:schemeClr val="tx1"/>
                          </a:solidFill>
                        </a:rPr>
                        <a:t>Federal aid</a:t>
                      </a:r>
                    </a:p>
                  </a:txBody>
                  <a:tcPr anchor="ctr">
                    <a:solidFill>
                      <a:srgbClr val="FFC845"/>
                    </a:solidFill>
                  </a:tcPr>
                </a:tc>
                <a:tc>
                  <a:txBody>
                    <a:bodyPr/>
                    <a:lstStyle/>
                    <a:p>
                      <a:pPr algn="ctr"/>
                      <a:r>
                        <a:rPr lang="en-US" sz="2400" dirty="0">
                          <a:solidFill>
                            <a:schemeClr val="tx1"/>
                          </a:solidFill>
                        </a:rPr>
                        <a:t>State aid</a:t>
                      </a:r>
                    </a:p>
                  </a:txBody>
                  <a:tcPr anchor="ctr">
                    <a:solidFill>
                      <a:srgbClr val="00AFD7"/>
                    </a:solidFill>
                  </a:tcPr>
                </a:tc>
                <a:tc>
                  <a:txBody>
                    <a:bodyPr/>
                    <a:lstStyle/>
                    <a:p>
                      <a:pPr algn="ctr"/>
                      <a:r>
                        <a:rPr lang="en-US" sz="2400" dirty="0">
                          <a:solidFill>
                            <a:schemeClr val="tx1"/>
                          </a:solidFill>
                        </a:rPr>
                        <a:t>Institutional aid</a:t>
                      </a:r>
                    </a:p>
                  </a:txBody>
                  <a:tcPr anchor="ctr">
                    <a:solidFill>
                      <a:srgbClr val="00AF66"/>
                    </a:solidFill>
                  </a:tcPr>
                </a:tc>
                <a:extLst>
                  <a:ext uri="{0D108BD9-81ED-4DB2-BD59-A6C34878D82A}">
                    <a16:rowId xmlns:a16="http://schemas.microsoft.com/office/drawing/2014/main" val="3789648169"/>
                  </a:ext>
                </a:extLst>
              </a:tr>
              <a:tr h="905168">
                <a:tc>
                  <a:txBody>
                    <a:bodyPr/>
                    <a:lstStyle/>
                    <a:p>
                      <a:pPr algn="ctr"/>
                      <a:r>
                        <a:rPr lang="en-US" dirty="0">
                          <a:solidFill>
                            <a:schemeClr val="tx1"/>
                          </a:solidFill>
                        </a:rPr>
                        <a:t>Same amount between colleges</a:t>
                      </a:r>
                    </a:p>
                  </a:txBody>
                  <a:tcPr anchor="ctr">
                    <a:solidFill>
                      <a:srgbClr val="FFC845"/>
                    </a:solidFill>
                  </a:tcPr>
                </a:tc>
                <a:tc>
                  <a:txBody>
                    <a:bodyPr/>
                    <a:lstStyle/>
                    <a:p>
                      <a:pPr algn="ctr"/>
                      <a:r>
                        <a:rPr lang="en-US" dirty="0">
                          <a:solidFill>
                            <a:schemeClr val="tx1"/>
                          </a:solidFill>
                        </a:rPr>
                        <a:t>Varies between colleges</a:t>
                      </a:r>
                    </a:p>
                  </a:txBody>
                  <a:tcPr anchor="ctr">
                    <a:solidFill>
                      <a:srgbClr val="00AFD7"/>
                    </a:solidFill>
                  </a:tcPr>
                </a:tc>
                <a:tc>
                  <a:txBody>
                    <a:bodyPr/>
                    <a:lstStyle/>
                    <a:p>
                      <a:pPr algn="ctr"/>
                      <a:r>
                        <a:rPr lang="en-US" dirty="0">
                          <a:solidFill>
                            <a:schemeClr val="tx1"/>
                          </a:solidFill>
                        </a:rPr>
                        <a:t>Varies between colleges</a:t>
                      </a:r>
                    </a:p>
                  </a:txBody>
                  <a:tcPr anchor="ctr">
                    <a:solidFill>
                      <a:srgbClr val="00AF66"/>
                    </a:solidFill>
                  </a:tcPr>
                </a:tc>
                <a:extLst>
                  <a:ext uri="{0D108BD9-81ED-4DB2-BD59-A6C34878D82A}">
                    <a16:rowId xmlns:a16="http://schemas.microsoft.com/office/drawing/2014/main" val="994216035"/>
                  </a:ext>
                </a:extLst>
              </a:tr>
            </a:tbl>
          </a:graphicData>
        </a:graphic>
      </p:graphicFrame>
      <p:sp>
        <p:nvSpPr>
          <p:cNvPr id="5" name="Left Brace 4">
            <a:extLst>
              <a:ext uri="{FF2B5EF4-FFF2-40B4-BE49-F238E27FC236}">
                <a16:creationId xmlns:a16="http://schemas.microsoft.com/office/drawing/2014/main" id="{EE014815-A7D9-7DDA-0F99-524E07CF6705}"/>
              </a:ext>
            </a:extLst>
          </p:cNvPr>
          <p:cNvSpPr/>
          <p:nvPr/>
        </p:nvSpPr>
        <p:spPr>
          <a:xfrm rot="16200000" flipV="1">
            <a:off x="5188663" y="3073634"/>
            <a:ext cx="905256" cy="4608576"/>
          </a:xfrm>
          <a:prstGeom prst="leftBrace">
            <a:avLst>
              <a:gd name="adj1" fmla="val 102369"/>
              <a:gd name="adj2" fmla="val 50000"/>
            </a:avLst>
          </a:prstGeom>
          <a:ln w="19050">
            <a:solidFill>
              <a:srgbClr val="FFC8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864253B-F605-0EC7-C37E-0C990FA46DEE}"/>
              </a:ext>
            </a:extLst>
          </p:cNvPr>
          <p:cNvSpPr txBox="1">
            <a:spLocks/>
          </p:cNvSpPr>
          <p:nvPr/>
        </p:nvSpPr>
        <p:spPr>
          <a:xfrm>
            <a:off x="3337003" y="5827664"/>
            <a:ext cx="4608576" cy="645683"/>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Use these offers to shop around for the best financial aid</a:t>
            </a:r>
          </a:p>
        </p:txBody>
      </p:sp>
    </p:spTree>
    <p:extLst>
      <p:ext uri="{BB962C8B-B14F-4D97-AF65-F5344CB8AC3E}">
        <p14:creationId xmlns:p14="http://schemas.microsoft.com/office/powerpoint/2010/main" val="375418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0887-B722-1364-2AD8-9885CABD343C}"/>
              </a:ext>
            </a:extLst>
          </p:cNvPr>
          <p:cNvSpPr>
            <a:spLocks noGrp="1"/>
          </p:cNvSpPr>
          <p:nvPr>
            <p:ph type="title"/>
          </p:nvPr>
        </p:nvSpPr>
        <p:spPr>
          <a:xfrm>
            <a:off x="838200" y="0"/>
            <a:ext cx="10515600" cy="1325563"/>
          </a:xfrm>
        </p:spPr>
        <p:txBody>
          <a:bodyPr/>
          <a:lstStyle/>
          <a:p>
            <a:r>
              <a:rPr lang="en-US" dirty="0"/>
              <a:t>Student loans</a:t>
            </a:r>
          </a:p>
        </p:txBody>
      </p:sp>
      <p:sp>
        <p:nvSpPr>
          <p:cNvPr id="3" name="Content Placeholder 2">
            <a:extLst>
              <a:ext uri="{FF2B5EF4-FFF2-40B4-BE49-F238E27FC236}">
                <a16:creationId xmlns:a16="http://schemas.microsoft.com/office/drawing/2014/main" id="{C21530B1-876F-84B2-1B08-94DAEE388010}"/>
              </a:ext>
            </a:extLst>
          </p:cNvPr>
          <p:cNvSpPr>
            <a:spLocks noGrp="1"/>
          </p:cNvSpPr>
          <p:nvPr>
            <p:ph idx="1"/>
          </p:nvPr>
        </p:nvSpPr>
        <p:spPr>
          <a:xfrm>
            <a:off x="838200" y="1145627"/>
            <a:ext cx="10515600" cy="2813916"/>
          </a:xfrm>
        </p:spPr>
        <p:txBody>
          <a:bodyPr vert="horz" lIns="91440" tIns="45720" rIns="91440" bIns="45720" rtlCol="0" anchor="t">
            <a:normAutofit fontScale="92500" lnSpcReduction="20000"/>
          </a:bodyPr>
          <a:lstStyle/>
          <a:p>
            <a:pPr>
              <a:lnSpc>
                <a:spcPct val="110000"/>
              </a:lnSpc>
            </a:pPr>
            <a:r>
              <a:rPr lang="en-US" dirty="0"/>
              <a:t>All students who complete the FAFSA will be offered a student loan</a:t>
            </a:r>
          </a:p>
          <a:p>
            <a:pPr>
              <a:lnSpc>
                <a:spcPct val="110000"/>
              </a:lnSpc>
            </a:pPr>
            <a:r>
              <a:rPr lang="en-US" dirty="0"/>
              <a:t>Loans are not automatically disbursed to a student’s college account</a:t>
            </a:r>
          </a:p>
          <a:p>
            <a:pPr>
              <a:lnSpc>
                <a:spcPct val="110000"/>
              </a:lnSpc>
            </a:pPr>
            <a:r>
              <a:rPr lang="en-US" dirty="0"/>
              <a:t>Students must either accept or decline their loan offer</a:t>
            </a:r>
          </a:p>
          <a:p>
            <a:pPr>
              <a:lnSpc>
                <a:spcPct val="110000"/>
              </a:lnSpc>
            </a:pPr>
            <a:r>
              <a:rPr lang="en-US" dirty="0"/>
              <a:t>Exhaust all financial resources before accepting a student loan</a:t>
            </a:r>
          </a:p>
          <a:p>
            <a:pPr>
              <a:lnSpc>
                <a:spcPct val="110000"/>
              </a:lnSpc>
            </a:pPr>
            <a:r>
              <a:rPr lang="en-US" dirty="0"/>
              <a:t>If a student needs to borrow, they should always accept their subsidized loan first; students are not required to pay interest while they’re in school</a:t>
            </a:r>
            <a:endParaRPr lang="en-US" dirty="0">
              <a:ea typeface="Calibri"/>
              <a:cs typeface="Calibri"/>
            </a:endParaRPr>
          </a:p>
        </p:txBody>
      </p:sp>
      <p:graphicFrame>
        <p:nvGraphicFramePr>
          <p:cNvPr id="4" name="Table 3">
            <a:extLst>
              <a:ext uri="{FF2B5EF4-FFF2-40B4-BE49-F238E27FC236}">
                <a16:creationId xmlns:a16="http://schemas.microsoft.com/office/drawing/2014/main" id="{ADC9D0E3-FC42-38A9-FAA8-A3461EB06FD3}"/>
              </a:ext>
            </a:extLst>
          </p:cNvPr>
          <p:cNvGraphicFramePr>
            <a:graphicFrameLocks noGrp="1"/>
          </p:cNvGraphicFramePr>
          <p:nvPr>
            <p:extLst>
              <p:ext uri="{D42A27DB-BD31-4B8C-83A1-F6EECF244321}">
                <p14:modId xmlns:p14="http://schemas.microsoft.com/office/powerpoint/2010/main" val="1642211801"/>
              </p:ext>
            </p:extLst>
          </p:nvPr>
        </p:nvGraphicFramePr>
        <p:xfrm>
          <a:off x="1121639" y="3969935"/>
          <a:ext cx="9948721" cy="2699789"/>
        </p:xfrm>
        <a:graphic>
          <a:graphicData uri="http://schemas.openxmlformats.org/drawingml/2006/table">
            <a:tbl>
              <a:tblPr firstRow="1" bandRow="1">
                <a:tableStyleId>{5C22544A-7EE6-4342-B048-85BDC9FD1C3A}</a:tableStyleId>
              </a:tblPr>
              <a:tblGrid>
                <a:gridCol w="2619088">
                  <a:extLst>
                    <a:ext uri="{9D8B030D-6E8A-4147-A177-3AD203B41FA5}">
                      <a16:colId xmlns:a16="http://schemas.microsoft.com/office/drawing/2014/main" val="836247830"/>
                    </a:ext>
                  </a:extLst>
                </a:gridCol>
                <a:gridCol w="1381991">
                  <a:extLst>
                    <a:ext uri="{9D8B030D-6E8A-4147-A177-3AD203B41FA5}">
                      <a16:colId xmlns:a16="http://schemas.microsoft.com/office/drawing/2014/main" val="1862886509"/>
                    </a:ext>
                  </a:extLst>
                </a:gridCol>
                <a:gridCol w="1506682">
                  <a:extLst>
                    <a:ext uri="{9D8B030D-6E8A-4147-A177-3AD203B41FA5}">
                      <a16:colId xmlns:a16="http://schemas.microsoft.com/office/drawing/2014/main" val="1919756078"/>
                    </a:ext>
                  </a:extLst>
                </a:gridCol>
                <a:gridCol w="1218458">
                  <a:extLst>
                    <a:ext uri="{9D8B030D-6E8A-4147-A177-3AD203B41FA5}">
                      <a16:colId xmlns:a16="http://schemas.microsoft.com/office/drawing/2014/main" val="2484969086"/>
                    </a:ext>
                  </a:extLst>
                </a:gridCol>
                <a:gridCol w="1611251">
                  <a:extLst>
                    <a:ext uri="{9D8B030D-6E8A-4147-A177-3AD203B41FA5}">
                      <a16:colId xmlns:a16="http://schemas.microsoft.com/office/drawing/2014/main" val="3907479559"/>
                    </a:ext>
                  </a:extLst>
                </a:gridCol>
                <a:gridCol w="1611251">
                  <a:extLst>
                    <a:ext uri="{9D8B030D-6E8A-4147-A177-3AD203B41FA5}">
                      <a16:colId xmlns:a16="http://schemas.microsoft.com/office/drawing/2014/main" val="3548303404"/>
                    </a:ext>
                  </a:extLst>
                </a:gridCol>
              </a:tblGrid>
              <a:tr h="474749">
                <a:tc gridSpan="6">
                  <a:txBody>
                    <a:bodyPr/>
                    <a:lstStyle/>
                    <a:p>
                      <a:r>
                        <a:rPr lang="en-US" dirty="0">
                          <a:solidFill>
                            <a:schemeClr val="tx1"/>
                          </a:solidFill>
                        </a:rPr>
                        <a:t>OFFER LETTER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1843634"/>
                  </a:ext>
                </a:extLst>
              </a:tr>
              <a:tr h="370840">
                <a:tc>
                  <a:txBody>
                    <a:bodyPr/>
                    <a:lstStyle/>
                    <a:p>
                      <a:r>
                        <a:rPr lang="en-US" dirty="0">
                          <a:solidFill>
                            <a:schemeClr val="tx1"/>
                          </a:solidFill>
                        </a:rPr>
                        <a:t>Award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Fall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Spring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rPr>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7712273"/>
                  </a:ext>
                </a:extLst>
              </a:tr>
              <a:tr h="370840">
                <a:tc>
                  <a:txBody>
                    <a:bodyPr/>
                    <a:lstStyle/>
                    <a:p>
                      <a:r>
                        <a:rPr lang="en-US" dirty="0">
                          <a:solidFill>
                            <a:schemeClr val="tx1"/>
                          </a:solidFill>
                        </a:rPr>
                        <a:t>Direct Subsidized Loan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dirty="0">
                          <a:solidFill>
                            <a:schemeClr val="tx1"/>
                          </a:solidFill>
                        </a:rPr>
                        <a:t>$1,750.00</a:t>
                      </a:r>
                    </a:p>
                  </a:txBody>
                  <a:tcPr>
                    <a:lnT w="12700" cap="flat" cmpd="sng" algn="ctr">
                      <a:solidFill>
                        <a:schemeClr val="tx1"/>
                      </a:solidFill>
                      <a:prstDash val="solid"/>
                      <a:round/>
                      <a:headEnd type="none" w="med" len="med"/>
                      <a:tailEnd type="none" w="med" len="med"/>
                    </a:lnT>
                  </a:tcPr>
                </a:tc>
                <a:tc>
                  <a:txBody>
                    <a:bodyPr/>
                    <a:lstStyle/>
                    <a:p>
                      <a:pPr algn="ctr"/>
                      <a:r>
                        <a:rPr lang="en-US" dirty="0">
                          <a:solidFill>
                            <a:schemeClr val="tx1"/>
                          </a:solidFill>
                        </a:rPr>
                        <a:t>$1,750.00</a:t>
                      </a:r>
                    </a:p>
                  </a:txBody>
                  <a:tcPr>
                    <a:lnT w="12700" cap="flat" cmpd="sng" algn="ctr">
                      <a:solidFill>
                        <a:schemeClr val="tx1"/>
                      </a:solidFill>
                      <a:prstDash val="solid"/>
                      <a:round/>
                      <a:headEnd type="none" w="med" len="med"/>
                      <a:tailEnd type="none" w="med" len="med"/>
                    </a:lnT>
                  </a:tcPr>
                </a:tc>
                <a:tc>
                  <a:txBody>
                    <a:bodyPr/>
                    <a:lstStyle/>
                    <a:p>
                      <a:pPr algn="ctr"/>
                      <a:r>
                        <a:rPr lang="en-US" dirty="0">
                          <a:solidFill>
                            <a:schemeClr val="tx1"/>
                          </a:solidFill>
                        </a:rPr>
                        <a:t>$0.00</a:t>
                      </a:r>
                    </a:p>
                  </a:txBody>
                  <a:tcPr>
                    <a:lnT w="12700" cap="flat" cmpd="sng" algn="ctr">
                      <a:solidFill>
                        <a:schemeClr val="tx1"/>
                      </a:solidFill>
                      <a:prstDash val="solid"/>
                      <a:round/>
                      <a:headEnd type="none" w="med" len="med"/>
                      <a:tailEnd type="none" w="med" len="med"/>
                    </a:lnT>
                  </a:tcPr>
                </a:tc>
                <a:tc>
                  <a:txBody>
                    <a:bodyPr/>
                    <a:lstStyle/>
                    <a:p>
                      <a:pPr algn="ctr"/>
                      <a:r>
                        <a:rPr lang="en-US" dirty="0">
                          <a:solidFill>
                            <a:schemeClr val="tx1"/>
                          </a:solidFill>
                        </a:rPr>
                        <a:t>$3,500.00</a:t>
                      </a:r>
                    </a:p>
                  </a:txBody>
                  <a:tcPr>
                    <a:lnT w="12700" cap="flat" cmpd="sng" algn="ctr">
                      <a:solidFill>
                        <a:schemeClr val="tx1"/>
                      </a:solidFill>
                      <a:prstDash val="solid"/>
                      <a:round/>
                      <a:headEnd type="none" w="med" len="med"/>
                      <a:tailEnd type="none" w="med" len="med"/>
                    </a:lnT>
                  </a:tcPr>
                </a:tc>
                <a:tc>
                  <a:txBody>
                    <a:bodyPr/>
                    <a:lstStyle/>
                    <a:p>
                      <a:pPr algn="ctr"/>
                      <a:r>
                        <a:rPr lang="en-US" b="1" dirty="0">
                          <a:solidFill>
                            <a:schemeClr val="tx1"/>
                          </a:solidFill>
                        </a:rPr>
                        <a:t>Decline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95068116"/>
                  </a:ext>
                </a:extLst>
              </a:tr>
              <a:tr h="370840">
                <a:tc>
                  <a:txBody>
                    <a:bodyPr/>
                    <a:lstStyle/>
                    <a:p>
                      <a:r>
                        <a:rPr lang="en-US" dirty="0">
                          <a:solidFill>
                            <a:schemeClr val="tx1"/>
                          </a:solidFill>
                        </a:rPr>
                        <a:t>Direct Plus Loan</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dirty="0">
                          <a:solidFill>
                            <a:schemeClr val="tx1"/>
                          </a:solidFill>
                        </a:rPr>
                        <a:t>$6,678.00</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$6,678.00</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$0.00</a:t>
                      </a:r>
                    </a:p>
                  </a:txBody>
                  <a:tcPr>
                    <a:solidFill>
                      <a:schemeClr val="bg1"/>
                    </a:solidFill>
                  </a:tcPr>
                </a:tc>
                <a:tc>
                  <a:txBody>
                    <a:bodyPr/>
                    <a:lstStyle/>
                    <a:p>
                      <a:pPr algn="ctr"/>
                      <a:r>
                        <a:rPr lang="en-US" dirty="0">
                          <a:solidFill>
                            <a:schemeClr val="tx1"/>
                          </a:solidFill>
                        </a:rPr>
                        <a:t>$13,236.00</a:t>
                      </a:r>
                    </a:p>
                  </a:txBody>
                  <a:tcPr>
                    <a:solidFill>
                      <a:schemeClr val="bg1"/>
                    </a:solidFill>
                  </a:tcPr>
                </a:tc>
                <a:tc>
                  <a:txBody>
                    <a:bodyPr/>
                    <a:lstStyle/>
                    <a:p>
                      <a:pPr algn="ctr"/>
                      <a:r>
                        <a:rPr lang="en-US" b="1" dirty="0">
                          <a:solidFill>
                            <a:schemeClr val="tx1"/>
                          </a:solidFill>
                        </a:rPr>
                        <a:t>Decline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61067168"/>
                  </a:ext>
                </a:extLst>
              </a:tr>
              <a:tr h="370840">
                <a:tc>
                  <a:txBody>
                    <a:bodyPr/>
                    <a:lstStyle/>
                    <a:p>
                      <a:r>
                        <a:rPr lang="en-US" dirty="0">
                          <a:solidFill>
                            <a:schemeClr val="tx1"/>
                          </a:solidFill>
                        </a:rPr>
                        <a:t>Direct Unsubsidized Loan</a:t>
                      </a:r>
                    </a:p>
                  </a:txBody>
                  <a:tcP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$1,000.00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$1,000.00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$2,000.00</a:t>
                      </a:r>
                    </a:p>
                  </a:txBody>
                  <a:tcPr/>
                </a:tc>
                <a:tc>
                  <a:txBody>
                    <a:bodyPr/>
                    <a:lstStyle/>
                    <a:p>
                      <a:pPr algn="ctr"/>
                      <a:r>
                        <a:rPr lang="en-US" b="1" dirty="0">
                          <a:solidFill>
                            <a:schemeClr val="tx1"/>
                          </a:solidFill>
                        </a:rPr>
                        <a:t>Decline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43882319"/>
                  </a:ext>
                </a:extLst>
              </a:tr>
              <a:tr h="370840">
                <a:tc>
                  <a:txBody>
                    <a:bodyPr/>
                    <a:lstStyle/>
                    <a:p>
                      <a:r>
                        <a:rPr lang="en-US" dirty="0">
                          <a:solidFill>
                            <a:schemeClr val="tx1"/>
                          </a:solidFill>
                        </a:rPr>
                        <a:t>Federal Pell</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dirty="0">
                          <a:solidFill>
                            <a:schemeClr val="tx1"/>
                          </a:solidFill>
                        </a:rPr>
                        <a:t>$3,697.50</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$3,697.50</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$0.00</a:t>
                      </a:r>
                    </a:p>
                  </a:txBody>
                  <a:tcPr>
                    <a:solidFill>
                      <a:schemeClr val="bg1"/>
                    </a:solidFill>
                  </a:tcPr>
                </a:tc>
                <a:tc>
                  <a:txBody>
                    <a:bodyPr/>
                    <a:lstStyle/>
                    <a:p>
                      <a:pPr algn="ctr"/>
                      <a:r>
                        <a:rPr lang="en-US" dirty="0">
                          <a:solidFill>
                            <a:schemeClr val="tx1"/>
                          </a:solidFill>
                        </a:rPr>
                        <a:t>$7,395.00</a:t>
                      </a:r>
                    </a:p>
                  </a:txBody>
                  <a:tcPr>
                    <a:solidFill>
                      <a:schemeClr val="bg1"/>
                    </a:solidFill>
                  </a:tcPr>
                </a:tc>
                <a:tc>
                  <a:txBody>
                    <a:bodyPr/>
                    <a:lstStyle/>
                    <a:p>
                      <a:pPr algn="ctr"/>
                      <a:r>
                        <a:rPr lang="en-US" b="1" dirty="0">
                          <a:solidFill>
                            <a:schemeClr val="tx1"/>
                          </a:solidFill>
                        </a:rPr>
                        <a:t>Accept</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42183518"/>
                  </a:ext>
                </a:extLst>
              </a:tr>
              <a:tr h="370840">
                <a:tc>
                  <a:txBody>
                    <a:bodyPr/>
                    <a:lstStyle/>
                    <a:p>
                      <a:r>
                        <a:rPr lang="en-US" dirty="0">
                          <a:solidFill>
                            <a:schemeClr val="tx1"/>
                          </a:solidFill>
                        </a:rPr>
                        <a:t>Federal Work Study UG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$300.00</a:t>
                      </a: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$300.00</a:t>
                      </a: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$0.00</a:t>
                      </a: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$600.00</a:t>
                      </a:r>
                    </a:p>
                  </a:txBody>
                  <a:tcPr>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Accept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08461"/>
                  </a:ext>
                </a:extLst>
              </a:tr>
            </a:tbl>
          </a:graphicData>
        </a:graphic>
      </p:graphicFrame>
      <p:sp>
        <p:nvSpPr>
          <p:cNvPr id="5" name="Rectangle: Rounded Corners 4">
            <a:extLst>
              <a:ext uri="{FF2B5EF4-FFF2-40B4-BE49-F238E27FC236}">
                <a16:creationId xmlns:a16="http://schemas.microsoft.com/office/drawing/2014/main" id="{D006D2B3-0922-9738-95D2-B33B6A84D156}"/>
              </a:ext>
            </a:extLst>
          </p:cNvPr>
          <p:cNvSpPr/>
          <p:nvPr/>
        </p:nvSpPr>
        <p:spPr>
          <a:xfrm>
            <a:off x="9574069" y="4426355"/>
            <a:ext cx="1402772" cy="224276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027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udent with backpack holding books">
            <a:extLst>
              <a:ext uri="{FF2B5EF4-FFF2-40B4-BE49-F238E27FC236}">
                <a16:creationId xmlns:a16="http://schemas.microsoft.com/office/drawing/2014/main" id="{4B41002E-0D35-3E3C-E1F4-E675DA416389}"/>
              </a:ext>
            </a:extLst>
          </p:cNvPr>
          <p:cNvPicPr>
            <a:picLocks noChangeAspect="1"/>
          </p:cNvPicPr>
          <p:nvPr/>
        </p:nvPicPr>
        <p:blipFill>
          <a:blip r:embed="rId2"/>
          <a:stretch>
            <a:fillRect/>
          </a:stretch>
        </p:blipFill>
        <p:spPr>
          <a:xfrm>
            <a:off x="0" y="652839"/>
            <a:ext cx="5055471" cy="6059833"/>
          </a:xfrm>
          <a:prstGeom prst="rect">
            <a:avLst/>
          </a:prstGeom>
        </p:spPr>
      </p:pic>
      <p:sp>
        <p:nvSpPr>
          <p:cNvPr id="2" name="Title 1">
            <a:extLst>
              <a:ext uri="{FF2B5EF4-FFF2-40B4-BE49-F238E27FC236}">
                <a16:creationId xmlns:a16="http://schemas.microsoft.com/office/drawing/2014/main" id="{6091A632-FA04-09CC-3D06-57850FB8AEF1}"/>
              </a:ext>
            </a:extLst>
          </p:cNvPr>
          <p:cNvSpPr>
            <a:spLocks noGrp="1"/>
          </p:cNvSpPr>
          <p:nvPr>
            <p:ph type="title"/>
          </p:nvPr>
        </p:nvSpPr>
        <p:spPr>
          <a:xfrm>
            <a:off x="5055470" y="372486"/>
            <a:ext cx="6655083" cy="1325563"/>
          </a:xfrm>
        </p:spPr>
        <p:txBody>
          <a:bodyPr/>
          <a:lstStyle/>
          <a:p>
            <a:pPr algn="ctr"/>
            <a:r>
              <a:rPr lang="en-US" dirty="0"/>
              <a:t>What is required after I accept a student loan? </a:t>
            </a:r>
          </a:p>
        </p:txBody>
      </p:sp>
      <p:sp>
        <p:nvSpPr>
          <p:cNvPr id="3" name="Content Placeholder 2">
            <a:extLst>
              <a:ext uri="{FF2B5EF4-FFF2-40B4-BE49-F238E27FC236}">
                <a16:creationId xmlns:a16="http://schemas.microsoft.com/office/drawing/2014/main" id="{1282BF3D-C933-549F-796E-D79C6F57742C}"/>
              </a:ext>
            </a:extLst>
          </p:cNvPr>
          <p:cNvSpPr>
            <a:spLocks noGrp="1"/>
          </p:cNvSpPr>
          <p:nvPr>
            <p:ph idx="1"/>
          </p:nvPr>
        </p:nvSpPr>
        <p:spPr>
          <a:xfrm>
            <a:off x="5055471" y="1960852"/>
            <a:ext cx="6655083" cy="4751820"/>
          </a:xfrm>
        </p:spPr>
        <p:txBody>
          <a:bodyPr vert="horz" lIns="91440" tIns="45720" rIns="91440" bIns="45720" rtlCol="0" anchor="t">
            <a:normAutofit/>
          </a:bodyPr>
          <a:lstStyle/>
          <a:p>
            <a:r>
              <a:rPr lang="en-US" dirty="0"/>
              <a:t>If you borrow federal student loans, you must complete Loan Entrance Counseling and the Master Promissory Note before your loans can be disbursed.</a:t>
            </a:r>
          </a:p>
          <a:p>
            <a:r>
              <a:rPr lang="en-US" dirty="0"/>
              <a:t>Both processes are online modules that explain the loan terms and conditions, including:</a:t>
            </a:r>
          </a:p>
          <a:p>
            <a:pPr lvl="1"/>
            <a:r>
              <a:rPr lang="en-US" dirty="0"/>
              <a:t>Interest</a:t>
            </a:r>
          </a:p>
          <a:p>
            <a:pPr lvl="1"/>
            <a:r>
              <a:rPr lang="en-US" dirty="0"/>
              <a:t>How to remain eligible for aid</a:t>
            </a:r>
          </a:p>
          <a:p>
            <a:pPr lvl="1"/>
            <a:r>
              <a:rPr lang="en-US" dirty="0"/>
              <a:t>Repayment</a:t>
            </a:r>
          </a:p>
        </p:txBody>
      </p:sp>
    </p:spTree>
    <p:extLst>
      <p:ext uri="{BB962C8B-B14F-4D97-AF65-F5344CB8AC3E}">
        <p14:creationId xmlns:p14="http://schemas.microsoft.com/office/powerpoint/2010/main" val="3998230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FE31-BEAE-E7E0-904F-C49ABB0EEF5A}"/>
              </a:ext>
            </a:extLst>
          </p:cNvPr>
          <p:cNvSpPr>
            <a:spLocks noGrp="1"/>
          </p:cNvSpPr>
          <p:nvPr>
            <p:ph type="title"/>
          </p:nvPr>
        </p:nvSpPr>
        <p:spPr>
          <a:xfrm>
            <a:off x="838200" y="365126"/>
            <a:ext cx="10515600" cy="849542"/>
          </a:xfrm>
        </p:spPr>
        <p:txBody>
          <a:bodyPr/>
          <a:lstStyle/>
          <a:p>
            <a:r>
              <a:rPr lang="en-US" dirty="0"/>
              <a:t>How much does college cost?</a:t>
            </a:r>
          </a:p>
        </p:txBody>
      </p:sp>
      <p:graphicFrame>
        <p:nvGraphicFramePr>
          <p:cNvPr id="4" name="Table 3">
            <a:extLst>
              <a:ext uri="{FF2B5EF4-FFF2-40B4-BE49-F238E27FC236}">
                <a16:creationId xmlns:a16="http://schemas.microsoft.com/office/drawing/2014/main" id="{0BE80558-B663-275A-63E1-0BE0A95C6FA5}"/>
              </a:ext>
            </a:extLst>
          </p:cNvPr>
          <p:cNvGraphicFramePr>
            <a:graphicFrameLocks noGrp="1"/>
          </p:cNvGraphicFramePr>
          <p:nvPr>
            <p:extLst>
              <p:ext uri="{D42A27DB-BD31-4B8C-83A1-F6EECF244321}">
                <p14:modId xmlns:p14="http://schemas.microsoft.com/office/powerpoint/2010/main" val="2771770092"/>
              </p:ext>
            </p:extLst>
          </p:nvPr>
        </p:nvGraphicFramePr>
        <p:xfrm>
          <a:off x="838200" y="1214667"/>
          <a:ext cx="10820400" cy="1828800"/>
        </p:xfrm>
        <a:graphic>
          <a:graphicData uri="http://schemas.openxmlformats.org/drawingml/2006/table">
            <a:tbl>
              <a:tblPr firstRow="1" bandRow="1">
                <a:tableStyleId>{5C22544A-7EE6-4342-B048-85BDC9FD1C3A}</a:tableStyleId>
              </a:tblPr>
              <a:tblGrid>
                <a:gridCol w="6175664">
                  <a:extLst>
                    <a:ext uri="{9D8B030D-6E8A-4147-A177-3AD203B41FA5}">
                      <a16:colId xmlns:a16="http://schemas.microsoft.com/office/drawing/2014/main" val="342024117"/>
                    </a:ext>
                  </a:extLst>
                </a:gridCol>
                <a:gridCol w="4644736">
                  <a:extLst>
                    <a:ext uri="{9D8B030D-6E8A-4147-A177-3AD203B41FA5}">
                      <a16:colId xmlns:a16="http://schemas.microsoft.com/office/drawing/2014/main" val="1587662665"/>
                    </a:ext>
                  </a:extLst>
                </a:gridCol>
              </a:tblGrid>
              <a:tr h="428364">
                <a:tc gridSpan="2">
                  <a:txBody>
                    <a:bodyPr/>
                    <a:lstStyle/>
                    <a:p>
                      <a:r>
                        <a:rPr lang="en-US" sz="2400" dirty="0">
                          <a:solidFill>
                            <a:schemeClr val="bg1"/>
                          </a:solidFill>
                        </a:rPr>
                        <a:t>2024 Average Utah In-State Tuition and Fees (per year)</a:t>
                      </a:r>
                    </a:p>
                  </a:txBody>
                  <a:tcPr>
                    <a:lnL w="12700" cmpd="sng">
                      <a:noFill/>
                    </a:lnL>
                    <a:lnR w="12700" cmpd="sng">
                      <a:noFill/>
                    </a:lnR>
                    <a:lnT w="12700" cmpd="sng">
                      <a:noFill/>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solidFill>
                      <a:srgbClr val="00AFD7"/>
                    </a:solidFill>
                  </a:tcPr>
                </a:tc>
                <a:tc hMerge="1">
                  <a:txBody>
                    <a:bodyPr/>
                    <a:lstStyle/>
                    <a:p>
                      <a:endParaRPr lang="en-US" dirty="0"/>
                    </a:p>
                  </a:txBody>
                  <a:tcPr/>
                </a:tc>
                <a:extLst>
                  <a:ext uri="{0D108BD9-81ED-4DB2-BD59-A6C34878D82A}">
                    <a16:rowId xmlns:a16="http://schemas.microsoft.com/office/drawing/2014/main" val="104678994"/>
                  </a:ext>
                </a:extLst>
              </a:tr>
              <a:tr h="370840">
                <a:tc>
                  <a:txBody>
                    <a:bodyPr/>
                    <a:lstStyle/>
                    <a:p>
                      <a:r>
                        <a:rPr lang="en-US" sz="2400" dirty="0">
                          <a:solidFill>
                            <a:schemeClr val="tx1"/>
                          </a:solidFill>
                          <a:hlinkClick r:id="rId2">
                            <a:extLst>
                              <a:ext uri="{A12FA001-AC4F-418D-AE19-62706E023703}">
                                <ahyp:hlinkClr xmlns:ahyp="http://schemas.microsoft.com/office/drawing/2018/hyperlinkcolor" val="tx"/>
                              </a:ext>
                            </a:extLst>
                          </a:hlinkClick>
                        </a:rPr>
                        <a:t>Public Technical College</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~$99/credit + fees</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740501"/>
                  </a:ext>
                </a:extLst>
              </a:tr>
              <a:tr h="370840">
                <a:tc>
                  <a:txBody>
                    <a:bodyPr/>
                    <a:lstStyle/>
                    <a:p>
                      <a:r>
                        <a:rPr lang="en-US" sz="2400" u="none" dirty="0">
                          <a:solidFill>
                            <a:schemeClr val="tx1"/>
                          </a:solidFill>
                          <a:hlinkClick r:id="rId2">
                            <a:extLst>
                              <a:ext uri="{A12FA001-AC4F-418D-AE19-62706E023703}">
                                <ahyp:hlinkClr xmlns:ahyp="http://schemas.microsoft.com/office/drawing/2018/hyperlinkcolor" val="tx"/>
                              </a:ext>
                            </a:extLst>
                          </a:hlinkClick>
                        </a:rPr>
                        <a:t>2-Year Public College</a:t>
                      </a:r>
                      <a:endParaRPr lang="en-US" sz="2400" u="none" dirty="0">
                        <a:solidFill>
                          <a:schemeClr val="tx1"/>
                        </a:solidFill>
                      </a:endParaRP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$4,382</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349633"/>
                  </a:ext>
                </a:extLst>
              </a:tr>
              <a:tr h="0">
                <a:tc>
                  <a:txBody>
                    <a:bodyPr/>
                    <a:lstStyle/>
                    <a:p>
                      <a:r>
                        <a:rPr lang="en-US" sz="2400" dirty="0">
                          <a:solidFill>
                            <a:schemeClr val="tx1"/>
                          </a:solidFill>
                          <a:hlinkClick r:id="rId2">
                            <a:extLst>
                              <a:ext uri="{A12FA001-AC4F-418D-AE19-62706E023703}">
                                <ahyp:hlinkClr xmlns:ahyp="http://schemas.microsoft.com/office/drawing/2018/hyperlinkcolor" val="tx"/>
                              </a:ext>
                            </a:extLst>
                          </a:hlinkClick>
                        </a:rPr>
                        <a:t>4-Year Public University</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$7,531</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529607"/>
                  </a:ext>
                </a:extLst>
              </a:tr>
            </a:tbl>
          </a:graphicData>
        </a:graphic>
      </p:graphicFrame>
      <p:graphicFrame>
        <p:nvGraphicFramePr>
          <p:cNvPr id="5" name="Table 4">
            <a:extLst>
              <a:ext uri="{FF2B5EF4-FFF2-40B4-BE49-F238E27FC236}">
                <a16:creationId xmlns:a16="http://schemas.microsoft.com/office/drawing/2014/main" id="{4FB6187A-4618-72C5-601C-3CA2CFB8DE6D}"/>
              </a:ext>
            </a:extLst>
          </p:cNvPr>
          <p:cNvGraphicFramePr>
            <a:graphicFrameLocks noGrp="1"/>
          </p:cNvGraphicFramePr>
          <p:nvPr>
            <p:extLst>
              <p:ext uri="{D42A27DB-BD31-4B8C-83A1-F6EECF244321}">
                <p14:modId xmlns:p14="http://schemas.microsoft.com/office/powerpoint/2010/main" val="961254377"/>
              </p:ext>
            </p:extLst>
          </p:nvPr>
        </p:nvGraphicFramePr>
        <p:xfrm>
          <a:off x="838200" y="3067546"/>
          <a:ext cx="10820400" cy="1371600"/>
        </p:xfrm>
        <a:graphic>
          <a:graphicData uri="http://schemas.openxmlformats.org/drawingml/2006/table">
            <a:tbl>
              <a:tblPr firstRow="1" bandRow="1">
                <a:tableStyleId>{5C22544A-7EE6-4342-B048-85BDC9FD1C3A}</a:tableStyleId>
              </a:tblPr>
              <a:tblGrid>
                <a:gridCol w="6165273">
                  <a:extLst>
                    <a:ext uri="{9D8B030D-6E8A-4147-A177-3AD203B41FA5}">
                      <a16:colId xmlns:a16="http://schemas.microsoft.com/office/drawing/2014/main" val="342024117"/>
                    </a:ext>
                  </a:extLst>
                </a:gridCol>
                <a:gridCol w="4655127">
                  <a:extLst>
                    <a:ext uri="{9D8B030D-6E8A-4147-A177-3AD203B41FA5}">
                      <a16:colId xmlns:a16="http://schemas.microsoft.com/office/drawing/2014/main" val="1587662665"/>
                    </a:ext>
                  </a:extLst>
                </a:gridCol>
              </a:tblGrid>
              <a:tr h="428364">
                <a:tc gridSpan="2">
                  <a:txBody>
                    <a:bodyPr/>
                    <a:lstStyle/>
                    <a:p>
                      <a:r>
                        <a:rPr lang="en-US" sz="2400" dirty="0">
                          <a:solidFill>
                            <a:schemeClr val="bg1"/>
                          </a:solidFill>
                        </a:rPr>
                        <a:t>2024 Average National Out-Of-State Tuitions and Fees (per year)</a:t>
                      </a:r>
                    </a:p>
                  </a:txBody>
                  <a:tcPr>
                    <a:lnL w="12700" cmpd="sng">
                      <a:noFill/>
                    </a:lnL>
                    <a:lnR w="12700" cmpd="sng">
                      <a:noFill/>
                    </a:lnR>
                    <a:lnT w="12700" cmpd="sng">
                      <a:noFill/>
                    </a:lnT>
                    <a:lnB w="12700" cap="flat" cmpd="sng" algn="ctr">
                      <a:solidFill>
                        <a:srgbClr val="323E48"/>
                      </a:solidFill>
                      <a:prstDash val="solid"/>
                      <a:round/>
                      <a:headEnd type="none" w="med" len="med"/>
                      <a:tailEnd type="none" w="med" len="med"/>
                    </a:lnB>
                    <a:lnTlToBr w="12700" cmpd="sng">
                      <a:noFill/>
                      <a:prstDash val="solid"/>
                    </a:lnTlToBr>
                    <a:lnBlToTr w="12700" cmpd="sng">
                      <a:noFill/>
                      <a:prstDash val="solid"/>
                    </a:lnBlToTr>
                    <a:solidFill>
                      <a:srgbClr val="33737F"/>
                    </a:solidFill>
                  </a:tcPr>
                </a:tc>
                <a:tc hMerge="1">
                  <a:txBody>
                    <a:bodyPr/>
                    <a:lstStyle/>
                    <a:p>
                      <a:endParaRPr lang="en-US" dirty="0"/>
                    </a:p>
                  </a:txBody>
                  <a:tcPr/>
                </a:tc>
                <a:extLst>
                  <a:ext uri="{0D108BD9-81ED-4DB2-BD59-A6C34878D82A}">
                    <a16:rowId xmlns:a16="http://schemas.microsoft.com/office/drawing/2014/main" val="104678994"/>
                  </a:ext>
                </a:extLst>
              </a:tr>
              <a:tr h="370840">
                <a:tc>
                  <a:txBody>
                    <a:bodyPr/>
                    <a:lstStyle/>
                    <a:p>
                      <a:r>
                        <a:rPr lang="en-US" sz="2400" dirty="0">
                          <a:solidFill>
                            <a:schemeClr val="tx1"/>
                          </a:solidFill>
                          <a:hlinkClick r:id="rId3">
                            <a:extLst>
                              <a:ext uri="{A12FA001-AC4F-418D-AE19-62706E023703}">
                                <ahyp:hlinkClr xmlns:ahyp="http://schemas.microsoft.com/office/drawing/2018/hyperlinkcolor" val="tx"/>
                              </a:ext>
                            </a:extLst>
                          </a:hlinkClick>
                        </a:rPr>
                        <a:t>National 2-Year Public College</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323E48"/>
                      </a:solid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solidFill>
                        <a:srgbClr val="323E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$8,415</a:t>
                      </a:r>
                    </a:p>
                  </a:txBody>
                  <a:tcPr>
                    <a:lnL w="12700" cap="flat" cmpd="sng" algn="ctr">
                      <a:solidFill>
                        <a:srgbClr val="323E4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solidFill>
                        <a:srgbClr val="323E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332074"/>
                  </a:ext>
                </a:extLst>
              </a:tr>
              <a:tr h="370840">
                <a:tc>
                  <a:txBody>
                    <a:bodyPr/>
                    <a:lstStyle/>
                    <a:p>
                      <a:r>
                        <a:rPr lang="en-US" sz="2400" dirty="0">
                          <a:solidFill>
                            <a:schemeClr val="tx1"/>
                          </a:solidFill>
                          <a:hlinkClick r:id="rId3">
                            <a:extLst>
                              <a:ext uri="{A12FA001-AC4F-418D-AE19-62706E023703}">
                                <ahyp:hlinkClr xmlns:ahyp="http://schemas.microsoft.com/office/drawing/2018/hyperlinkcolor" val="tx"/>
                              </a:ext>
                            </a:extLst>
                          </a:hlinkClick>
                        </a:rPr>
                        <a:t>National 4-Year Public University</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323E48"/>
                      </a:solid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$27,457</a:t>
                      </a:r>
                    </a:p>
                  </a:txBody>
                  <a:tcPr>
                    <a:lnL w="12700" cap="flat" cmpd="sng" algn="ctr">
                      <a:solidFill>
                        <a:srgbClr val="323E4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373515"/>
                  </a:ext>
                </a:extLst>
              </a:tr>
            </a:tbl>
          </a:graphicData>
        </a:graphic>
      </p:graphicFrame>
      <p:graphicFrame>
        <p:nvGraphicFramePr>
          <p:cNvPr id="6" name="Table 5">
            <a:extLst>
              <a:ext uri="{FF2B5EF4-FFF2-40B4-BE49-F238E27FC236}">
                <a16:creationId xmlns:a16="http://schemas.microsoft.com/office/drawing/2014/main" id="{3E078DCD-C277-B174-3B18-9DFC0CCB26EA}"/>
              </a:ext>
            </a:extLst>
          </p:cNvPr>
          <p:cNvGraphicFramePr>
            <a:graphicFrameLocks noGrp="1"/>
          </p:cNvGraphicFramePr>
          <p:nvPr>
            <p:extLst>
              <p:ext uri="{D42A27DB-BD31-4B8C-83A1-F6EECF244321}">
                <p14:modId xmlns:p14="http://schemas.microsoft.com/office/powerpoint/2010/main" val="1478195896"/>
              </p:ext>
            </p:extLst>
          </p:nvPr>
        </p:nvGraphicFramePr>
        <p:xfrm>
          <a:off x="838200" y="4502561"/>
          <a:ext cx="10820400" cy="1371600"/>
        </p:xfrm>
        <a:graphic>
          <a:graphicData uri="http://schemas.openxmlformats.org/drawingml/2006/table">
            <a:tbl>
              <a:tblPr firstRow="1" bandRow="1">
                <a:tableStyleId>{5C22544A-7EE6-4342-B048-85BDC9FD1C3A}</a:tableStyleId>
              </a:tblPr>
              <a:tblGrid>
                <a:gridCol w="6165273">
                  <a:extLst>
                    <a:ext uri="{9D8B030D-6E8A-4147-A177-3AD203B41FA5}">
                      <a16:colId xmlns:a16="http://schemas.microsoft.com/office/drawing/2014/main" val="342024117"/>
                    </a:ext>
                  </a:extLst>
                </a:gridCol>
                <a:gridCol w="4655127">
                  <a:extLst>
                    <a:ext uri="{9D8B030D-6E8A-4147-A177-3AD203B41FA5}">
                      <a16:colId xmlns:a16="http://schemas.microsoft.com/office/drawing/2014/main" val="1587662665"/>
                    </a:ext>
                  </a:extLst>
                </a:gridCol>
              </a:tblGrid>
              <a:tr h="428364">
                <a:tc gridSpan="2">
                  <a:txBody>
                    <a:bodyPr/>
                    <a:lstStyle/>
                    <a:p>
                      <a:r>
                        <a:rPr lang="en-US" sz="2400" dirty="0">
                          <a:solidFill>
                            <a:schemeClr val="bg1"/>
                          </a:solidFill>
                        </a:rPr>
                        <a:t>2024 Average National Private Non-Profit Tuitions and Fees (per year)</a:t>
                      </a:r>
                    </a:p>
                  </a:txBody>
                  <a:tcPr>
                    <a:lnL w="12700" cmpd="sng">
                      <a:noFill/>
                    </a:lnL>
                    <a:lnR w="12700" cmpd="sng">
                      <a:noFill/>
                    </a:lnR>
                    <a:lnT w="12700" cmpd="sng">
                      <a:noFill/>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solidFill>
                      <a:srgbClr val="323E48"/>
                    </a:solidFill>
                  </a:tcPr>
                </a:tc>
                <a:tc hMerge="1">
                  <a:txBody>
                    <a:bodyPr/>
                    <a:lstStyle/>
                    <a:p>
                      <a:endParaRPr lang="en-US" dirty="0"/>
                    </a:p>
                  </a:txBody>
                  <a:tcPr/>
                </a:tc>
                <a:extLst>
                  <a:ext uri="{0D108BD9-81ED-4DB2-BD59-A6C34878D82A}">
                    <a16:rowId xmlns:a16="http://schemas.microsoft.com/office/drawing/2014/main" val="104678994"/>
                  </a:ext>
                </a:extLst>
              </a:tr>
              <a:tr h="370840">
                <a:tc>
                  <a:txBody>
                    <a:bodyPr/>
                    <a:lstStyle/>
                    <a:p>
                      <a:r>
                        <a:rPr lang="en-US" sz="2400" dirty="0">
                          <a:solidFill>
                            <a:schemeClr val="tx1"/>
                          </a:solidFill>
                          <a:hlinkClick r:id="rId4">
                            <a:extLst>
                              <a:ext uri="{A12FA001-AC4F-418D-AE19-62706E023703}">
                                <ahyp:hlinkClr xmlns:ahyp="http://schemas.microsoft.com/office/drawing/2018/hyperlinkcolor" val="tx"/>
                              </a:ext>
                            </a:extLst>
                          </a:hlinkClick>
                        </a:rPr>
                        <a:t>National 2-Year Non-Profit Private College</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304E93"/>
                      </a:solid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$20,019</a:t>
                      </a:r>
                    </a:p>
                  </a:txBody>
                  <a:tcPr>
                    <a:lnL w="12700" cap="flat" cmpd="sng" algn="ctr">
                      <a:solidFill>
                        <a:srgbClr val="304E9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349633"/>
                  </a:ext>
                </a:extLst>
              </a:tr>
              <a:tr h="0">
                <a:tc>
                  <a:txBody>
                    <a:bodyPr/>
                    <a:lstStyle/>
                    <a:p>
                      <a:r>
                        <a:rPr lang="en-US" sz="2400" dirty="0">
                          <a:solidFill>
                            <a:schemeClr val="tx1"/>
                          </a:solidFill>
                          <a:hlinkClick r:id="rId4">
                            <a:extLst>
                              <a:ext uri="{A12FA001-AC4F-418D-AE19-62706E023703}">
                                <ahyp:hlinkClr xmlns:ahyp="http://schemas.microsoft.com/office/drawing/2018/hyperlinkcolor" val="tx"/>
                              </a:ext>
                            </a:extLst>
                          </a:hlinkClick>
                        </a:rPr>
                        <a:t>National 4-Year Non-Profit Private University</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rgbClr val="304E93"/>
                      </a:solid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$38,421</a:t>
                      </a:r>
                    </a:p>
                  </a:txBody>
                  <a:tcPr>
                    <a:lnL w="12700" cap="flat" cmpd="sng" algn="ctr">
                      <a:solidFill>
                        <a:srgbClr val="304E9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529607"/>
                  </a:ext>
                </a:extLst>
              </a:tr>
            </a:tbl>
          </a:graphicData>
        </a:graphic>
      </p:graphicFrame>
      <p:sp>
        <p:nvSpPr>
          <p:cNvPr id="7" name="Content Placeholder 2">
            <a:extLst>
              <a:ext uri="{FF2B5EF4-FFF2-40B4-BE49-F238E27FC236}">
                <a16:creationId xmlns:a16="http://schemas.microsoft.com/office/drawing/2014/main" id="{4ACA22CE-8CA3-0CEB-12BC-5AE985E01720}"/>
              </a:ext>
            </a:extLst>
          </p:cNvPr>
          <p:cNvSpPr>
            <a:spLocks noGrp="1"/>
          </p:cNvSpPr>
          <p:nvPr>
            <p:ph idx="1"/>
          </p:nvPr>
        </p:nvSpPr>
        <p:spPr>
          <a:xfrm>
            <a:off x="838199" y="6156251"/>
            <a:ext cx="11002697" cy="518868"/>
          </a:xfrm>
        </p:spPr>
        <p:txBody>
          <a:bodyPr>
            <a:normAutofit/>
          </a:bodyPr>
          <a:lstStyle/>
          <a:p>
            <a:pPr marL="0" indent="0">
              <a:buNone/>
            </a:pPr>
            <a:r>
              <a:rPr lang="en-US" sz="2200" dirty="0"/>
              <a:t>*These costs don’t include external costs – Food, housing, books, supplies, transportation, etc.</a:t>
            </a:r>
          </a:p>
        </p:txBody>
      </p:sp>
      <p:pic>
        <p:nvPicPr>
          <p:cNvPr id="9" name="Graphic 8" descr="Presentation with media with solid fill">
            <a:hlinkClick r:id="rId5"/>
            <a:extLst>
              <a:ext uri="{FF2B5EF4-FFF2-40B4-BE49-F238E27FC236}">
                <a16:creationId xmlns:a16="http://schemas.microsoft.com/office/drawing/2014/main" id="{890D129A-8443-A419-2E94-7FB378C85D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04262" y="262953"/>
            <a:ext cx="413393" cy="413393"/>
          </a:xfrm>
          <a:prstGeom prst="rect">
            <a:avLst/>
          </a:prstGeom>
        </p:spPr>
      </p:pic>
      <p:sp>
        <p:nvSpPr>
          <p:cNvPr id="10" name="Text Placeholder 3">
            <a:hlinkClick r:id="rId5"/>
            <a:extLst>
              <a:ext uri="{FF2B5EF4-FFF2-40B4-BE49-F238E27FC236}">
                <a16:creationId xmlns:a16="http://schemas.microsoft.com/office/drawing/2014/main" id="{77B2F536-170D-FBA0-9A8D-0E70C1D60243}"/>
              </a:ext>
            </a:extLst>
          </p:cNvPr>
          <p:cNvSpPr txBox="1">
            <a:spLocks/>
          </p:cNvSpPr>
          <p:nvPr/>
        </p:nvSpPr>
        <p:spPr>
          <a:xfrm>
            <a:off x="10381020" y="613438"/>
            <a:ext cx="1459877" cy="51886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000" dirty="0">
                <a:hlinkClick r:id="rId5">
                  <a:extLst>
                    <a:ext uri="{A12FA001-AC4F-418D-AE19-62706E023703}">
                      <ahyp:hlinkClr xmlns:ahyp="http://schemas.microsoft.com/office/drawing/2018/hyperlinkcolor" val="tx"/>
                    </a:ext>
                  </a:extLst>
                </a:hlinkClick>
              </a:rPr>
              <a:t>Click for College Costs YouTube Videos</a:t>
            </a:r>
            <a:endParaRPr lang="en-US" sz="1000" dirty="0"/>
          </a:p>
        </p:txBody>
      </p:sp>
    </p:spTree>
    <p:extLst>
      <p:ext uri="{BB962C8B-B14F-4D97-AF65-F5344CB8AC3E}">
        <p14:creationId xmlns:p14="http://schemas.microsoft.com/office/powerpoint/2010/main" val="74927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C081E-EB41-076C-D14F-70B26EB9A245}"/>
            </a:ext>
          </a:extLst>
        </p:cNvPr>
        <p:cNvGrpSpPr/>
        <p:nvPr/>
      </p:nvGrpSpPr>
      <p:grpSpPr>
        <a:xfrm>
          <a:off x="0" y="0"/>
          <a:ext cx="0" cy="0"/>
          <a:chOff x="0" y="0"/>
          <a:chExt cx="0" cy="0"/>
        </a:xfrm>
      </p:grpSpPr>
      <p:pic>
        <p:nvPicPr>
          <p:cNvPr id="5" name="Picture 4" descr="A student carrying books and a book cart">
            <a:extLst>
              <a:ext uri="{FF2B5EF4-FFF2-40B4-BE49-F238E27FC236}">
                <a16:creationId xmlns:a16="http://schemas.microsoft.com/office/drawing/2014/main" id="{00717080-A95A-BAFA-D94E-EAE7A7D05646}"/>
              </a:ext>
            </a:extLst>
          </p:cNvPr>
          <p:cNvPicPr>
            <a:picLocks noChangeAspect="1"/>
          </p:cNvPicPr>
          <p:nvPr/>
        </p:nvPicPr>
        <p:blipFill rotWithShape="1">
          <a:blip r:embed="rId2"/>
          <a:srcRect l="27763"/>
          <a:stretch/>
        </p:blipFill>
        <p:spPr>
          <a:xfrm>
            <a:off x="0" y="372486"/>
            <a:ext cx="5559572" cy="6340186"/>
          </a:xfrm>
          <a:prstGeom prst="rect">
            <a:avLst/>
          </a:prstGeom>
        </p:spPr>
      </p:pic>
      <p:sp>
        <p:nvSpPr>
          <p:cNvPr id="2" name="Title 1">
            <a:extLst>
              <a:ext uri="{FF2B5EF4-FFF2-40B4-BE49-F238E27FC236}">
                <a16:creationId xmlns:a16="http://schemas.microsoft.com/office/drawing/2014/main" id="{463E9FDD-468F-2813-C2A4-9D7CE9660343}"/>
              </a:ext>
            </a:extLst>
          </p:cNvPr>
          <p:cNvSpPr>
            <a:spLocks noGrp="1"/>
          </p:cNvSpPr>
          <p:nvPr>
            <p:ph type="title"/>
          </p:nvPr>
        </p:nvSpPr>
        <p:spPr>
          <a:xfrm>
            <a:off x="5424054" y="372486"/>
            <a:ext cx="6286500" cy="1325563"/>
          </a:xfrm>
        </p:spPr>
        <p:txBody>
          <a:bodyPr/>
          <a:lstStyle/>
          <a:p>
            <a:r>
              <a:rPr lang="en-US" dirty="0"/>
              <a:t>What is Work-Study?</a:t>
            </a:r>
          </a:p>
        </p:txBody>
      </p:sp>
      <p:sp>
        <p:nvSpPr>
          <p:cNvPr id="3" name="Content Placeholder 2">
            <a:extLst>
              <a:ext uri="{FF2B5EF4-FFF2-40B4-BE49-F238E27FC236}">
                <a16:creationId xmlns:a16="http://schemas.microsoft.com/office/drawing/2014/main" id="{835CF0C1-6106-798D-DB27-48FCFFA45E80}"/>
              </a:ext>
            </a:extLst>
          </p:cNvPr>
          <p:cNvSpPr>
            <a:spLocks noGrp="1"/>
          </p:cNvSpPr>
          <p:nvPr>
            <p:ph idx="1"/>
          </p:nvPr>
        </p:nvSpPr>
        <p:spPr>
          <a:xfrm>
            <a:off x="5424054" y="1595308"/>
            <a:ext cx="6286499" cy="5014623"/>
          </a:xfrm>
        </p:spPr>
        <p:txBody>
          <a:bodyPr>
            <a:normAutofit/>
          </a:bodyPr>
          <a:lstStyle/>
          <a:p>
            <a:r>
              <a:rPr lang="en-US" dirty="0"/>
              <a:t>A part-time job, typically on-campus, that is federally funded</a:t>
            </a:r>
          </a:p>
          <a:p>
            <a:r>
              <a:rPr lang="en-US" dirty="0"/>
              <a:t>Positions are usually flexible to accommodate class schedules</a:t>
            </a:r>
          </a:p>
          <a:p>
            <a:r>
              <a:rPr lang="en-US" dirty="0"/>
              <a:t>Not all students qualify. If eligible, an amount will be included in the offer letter</a:t>
            </a:r>
          </a:p>
          <a:p>
            <a:r>
              <a:rPr lang="en-US" dirty="0"/>
              <a:t>Students must apply for work-study jobs</a:t>
            </a:r>
          </a:p>
          <a:p>
            <a:r>
              <a:rPr lang="en-US" dirty="0"/>
              <a:t>Earnings do not affect aid eligibility for future years in college.</a:t>
            </a:r>
          </a:p>
          <a:p>
            <a:r>
              <a:rPr lang="en-US" dirty="0"/>
              <a:t>Other benefits</a:t>
            </a:r>
          </a:p>
        </p:txBody>
      </p:sp>
    </p:spTree>
    <p:extLst>
      <p:ext uri="{BB962C8B-B14F-4D97-AF65-F5344CB8AC3E}">
        <p14:creationId xmlns:p14="http://schemas.microsoft.com/office/powerpoint/2010/main" val="875211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F1A4-3F88-B6BF-F7E0-525C987FC754}"/>
            </a:ext>
          </a:extLst>
        </p:cNvPr>
        <p:cNvGrpSpPr/>
        <p:nvPr/>
      </p:nvGrpSpPr>
      <p:grpSpPr>
        <a:xfrm>
          <a:off x="0" y="0"/>
          <a:ext cx="0" cy="0"/>
          <a:chOff x="0" y="0"/>
          <a:chExt cx="0" cy="0"/>
        </a:xfrm>
      </p:grpSpPr>
      <p:pic>
        <p:nvPicPr>
          <p:cNvPr id="37" name="Picture 36" descr="A person carrying books and a book&#10;&#10;Description automatically generated">
            <a:extLst>
              <a:ext uri="{FF2B5EF4-FFF2-40B4-BE49-F238E27FC236}">
                <a16:creationId xmlns:a16="http://schemas.microsoft.com/office/drawing/2014/main" id="{6D676A43-B102-B2F9-F5B5-155F76681309}"/>
              </a:ext>
            </a:extLst>
          </p:cNvPr>
          <p:cNvPicPr>
            <a:picLocks noChangeAspect="1"/>
          </p:cNvPicPr>
          <p:nvPr/>
        </p:nvPicPr>
        <p:blipFill>
          <a:blip r:embed="rId3"/>
          <a:stretch>
            <a:fillRect/>
          </a:stretch>
        </p:blipFill>
        <p:spPr>
          <a:xfrm>
            <a:off x="7813847" y="2014762"/>
            <a:ext cx="1898247" cy="1563774"/>
          </a:xfrm>
          <a:prstGeom prst="rect">
            <a:avLst/>
          </a:prstGeom>
        </p:spPr>
      </p:pic>
      <p:pic>
        <p:nvPicPr>
          <p:cNvPr id="35" name="Picture 34" descr="A person with backpack holding books&#10;&#10;Description automatically generated">
            <a:extLst>
              <a:ext uri="{FF2B5EF4-FFF2-40B4-BE49-F238E27FC236}">
                <a16:creationId xmlns:a16="http://schemas.microsoft.com/office/drawing/2014/main" id="{BA04780B-8925-58A4-6F0D-88E7BFBE4D1D}"/>
              </a:ext>
            </a:extLst>
          </p:cNvPr>
          <p:cNvPicPr>
            <a:picLocks noChangeAspect="1"/>
          </p:cNvPicPr>
          <p:nvPr/>
        </p:nvPicPr>
        <p:blipFill>
          <a:blip r:embed="rId4"/>
          <a:stretch>
            <a:fillRect/>
          </a:stretch>
        </p:blipFill>
        <p:spPr>
          <a:xfrm>
            <a:off x="5882102" y="4114800"/>
            <a:ext cx="1242507" cy="1489354"/>
          </a:xfrm>
          <a:prstGeom prst="rect">
            <a:avLst/>
          </a:prstGeom>
        </p:spPr>
      </p:pic>
      <p:pic>
        <p:nvPicPr>
          <p:cNvPr id="29" name="Picture 28" descr="A person wearing glasses and a red and black plaid shirt&#10;&#10;Description automatically generated">
            <a:extLst>
              <a:ext uri="{FF2B5EF4-FFF2-40B4-BE49-F238E27FC236}">
                <a16:creationId xmlns:a16="http://schemas.microsoft.com/office/drawing/2014/main" id="{A770BE9B-571B-3709-FCC9-52923EEEB41B}"/>
              </a:ext>
            </a:extLst>
          </p:cNvPr>
          <p:cNvPicPr>
            <a:picLocks noChangeAspect="1"/>
          </p:cNvPicPr>
          <p:nvPr/>
        </p:nvPicPr>
        <p:blipFill>
          <a:blip r:embed="rId5"/>
          <a:stretch>
            <a:fillRect/>
          </a:stretch>
        </p:blipFill>
        <p:spPr>
          <a:xfrm>
            <a:off x="2099174" y="4087158"/>
            <a:ext cx="1102496" cy="1468182"/>
          </a:xfrm>
          <a:prstGeom prst="rect">
            <a:avLst/>
          </a:prstGeom>
        </p:spPr>
      </p:pic>
      <p:pic>
        <p:nvPicPr>
          <p:cNvPr id="31" name="Picture 30" descr="A person with glasses and a backpack holding a red folder&#10;&#10;Description automatically generated">
            <a:extLst>
              <a:ext uri="{FF2B5EF4-FFF2-40B4-BE49-F238E27FC236}">
                <a16:creationId xmlns:a16="http://schemas.microsoft.com/office/drawing/2014/main" id="{DC257601-3084-B060-C65E-0E104BBB0DFC}"/>
              </a:ext>
            </a:extLst>
          </p:cNvPr>
          <p:cNvPicPr>
            <a:picLocks noChangeAspect="1"/>
          </p:cNvPicPr>
          <p:nvPr/>
        </p:nvPicPr>
        <p:blipFill>
          <a:blip r:embed="rId6"/>
          <a:stretch>
            <a:fillRect/>
          </a:stretch>
        </p:blipFill>
        <p:spPr>
          <a:xfrm>
            <a:off x="4863320" y="2055438"/>
            <a:ext cx="1128512" cy="1500977"/>
          </a:xfrm>
          <a:prstGeom prst="rect">
            <a:avLst/>
          </a:prstGeom>
        </p:spPr>
      </p:pic>
      <p:pic>
        <p:nvPicPr>
          <p:cNvPr id="33" name="Picture 32" descr="A person with a backpack and a basket of clothes&#10;&#10;Description automatically generated">
            <a:extLst>
              <a:ext uri="{FF2B5EF4-FFF2-40B4-BE49-F238E27FC236}">
                <a16:creationId xmlns:a16="http://schemas.microsoft.com/office/drawing/2014/main" id="{E5EF1545-9407-CBF7-EFF5-ACA179004AA2}"/>
              </a:ext>
            </a:extLst>
          </p:cNvPr>
          <p:cNvPicPr>
            <a:picLocks noChangeAspect="1"/>
          </p:cNvPicPr>
          <p:nvPr/>
        </p:nvPicPr>
        <p:blipFill>
          <a:blip r:embed="rId7"/>
          <a:stretch>
            <a:fillRect/>
          </a:stretch>
        </p:blipFill>
        <p:spPr>
          <a:xfrm>
            <a:off x="9091186" y="4126231"/>
            <a:ext cx="1808882" cy="1429109"/>
          </a:xfrm>
          <a:prstGeom prst="rect">
            <a:avLst/>
          </a:prstGeom>
        </p:spPr>
      </p:pic>
      <p:pic>
        <p:nvPicPr>
          <p:cNvPr id="27" name="Picture 26" descr="A student with long hair wearing a yellow shirt">
            <a:extLst>
              <a:ext uri="{FF2B5EF4-FFF2-40B4-BE49-F238E27FC236}">
                <a16:creationId xmlns:a16="http://schemas.microsoft.com/office/drawing/2014/main" id="{54E8E529-F828-8429-2726-532B4F6F2D14}"/>
              </a:ext>
            </a:extLst>
          </p:cNvPr>
          <p:cNvPicPr>
            <a:picLocks noChangeAspect="1"/>
          </p:cNvPicPr>
          <p:nvPr/>
        </p:nvPicPr>
        <p:blipFill>
          <a:blip r:embed="rId8"/>
          <a:stretch>
            <a:fillRect/>
          </a:stretch>
        </p:blipFill>
        <p:spPr>
          <a:xfrm>
            <a:off x="1293282" y="2138913"/>
            <a:ext cx="1050711" cy="1517073"/>
          </a:xfrm>
          <a:prstGeom prst="rect">
            <a:avLst/>
          </a:prstGeom>
        </p:spPr>
      </p:pic>
      <p:sp>
        <p:nvSpPr>
          <p:cNvPr id="2" name="Title 1">
            <a:extLst>
              <a:ext uri="{FF2B5EF4-FFF2-40B4-BE49-F238E27FC236}">
                <a16:creationId xmlns:a16="http://schemas.microsoft.com/office/drawing/2014/main" id="{6DF83932-C3C5-8924-2F51-7C001E017455}"/>
              </a:ext>
            </a:extLst>
          </p:cNvPr>
          <p:cNvSpPr>
            <a:spLocks noGrp="1"/>
          </p:cNvSpPr>
          <p:nvPr>
            <p:ph type="title"/>
          </p:nvPr>
        </p:nvSpPr>
        <p:spPr>
          <a:xfrm>
            <a:off x="3080905" y="0"/>
            <a:ext cx="6030191" cy="1325563"/>
          </a:xfrm>
        </p:spPr>
        <p:txBody>
          <a:bodyPr>
            <a:normAutofit/>
          </a:bodyPr>
          <a:lstStyle/>
          <a:p>
            <a:pPr algn="ctr"/>
            <a:r>
              <a:rPr lang="en-US" sz="7200" dirty="0"/>
              <a:t>FAFSA Timeline</a:t>
            </a:r>
          </a:p>
        </p:txBody>
      </p:sp>
      <p:cxnSp>
        <p:nvCxnSpPr>
          <p:cNvPr id="5" name="Straight Connector 4">
            <a:extLst>
              <a:ext uri="{FF2B5EF4-FFF2-40B4-BE49-F238E27FC236}">
                <a16:creationId xmlns:a16="http://schemas.microsoft.com/office/drawing/2014/main" id="{5ACF3A8A-E684-A908-02C2-5A97E872D8C0}"/>
              </a:ext>
            </a:extLst>
          </p:cNvPr>
          <p:cNvCxnSpPr>
            <a:cxnSpLocks/>
          </p:cNvCxnSpPr>
          <p:nvPr/>
        </p:nvCxnSpPr>
        <p:spPr>
          <a:xfrm>
            <a:off x="1203960" y="3845430"/>
            <a:ext cx="9784080" cy="0"/>
          </a:xfrm>
          <a:prstGeom prst="line">
            <a:avLst/>
          </a:prstGeom>
          <a:ln w="38100">
            <a:solidFill>
              <a:srgbClr val="FFC84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B09013-5ADA-FBB3-610C-F6B128D246E9}"/>
              </a:ext>
            </a:extLst>
          </p:cNvPr>
          <p:cNvCxnSpPr>
            <a:cxnSpLocks/>
          </p:cNvCxnSpPr>
          <p:nvPr/>
        </p:nvCxnSpPr>
        <p:spPr>
          <a:xfrm>
            <a:off x="1818638" y="3708270"/>
            <a:ext cx="0" cy="15507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FF2D08F-DCA2-025B-F1D8-DA1C98CA4B53}"/>
              </a:ext>
            </a:extLst>
          </p:cNvPr>
          <p:cNvSpPr txBox="1">
            <a:spLocks/>
          </p:cNvSpPr>
          <p:nvPr/>
        </p:nvSpPr>
        <p:spPr>
          <a:xfrm>
            <a:off x="398066" y="1375179"/>
            <a:ext cx="2841144" cy="7542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Create a studentaid.gov account and complete the FAFSA</a:t>
            </a:r>
          </a:p>
          <a:p>
            <a:pPr marL="0" indent="0" algn="ctr">
              <a:spcBef>
                <a:spcPts val="0"/>
              </a:spcBef>
              <a:buNone/>
            </a:pPr>
            <a:r>
              <a:rPr lang="en-US" sz="1400" dirty="0"/>
              <a:t>(Fall)</a:t>
            </a:r>
          </a:p>
        </p:txBody>
      </p:sp>
      <p:sp>
        <p:nvSpPr>
          <p:cNvPr id="14" name="Content Placeholder 2">
            <a:extLst>
              <a:ext uri="{FF2B5EF4-FFF2-40B4-BE49-F238E27FC236}">
                <a16:creationId xmlns:a16="http://schemas.microsoft.com/office/drawing/2014/main" id="{3E7CD3E1-16C6-B93A-1080-3EBF5E17C40B}"/>
              </a:ext>
            </a:extLst>
          </p:cNvPr>
          <p:cNvSpPr txBox="1">
            <a:spLocks/>
          </p:cNvSpPr>
          <p:nvPr/>
        </p:nvSpPr>
        <p:spPr>
          <a:xfrm>
            <a:off x="1519544" y="5622581"/>
            <a:ext cx="2261755" cy="7910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Complete FAFSA verification</a:t>
            </a:r>
          </a:p>
          <a:p>
            <a:pPr marL="0" indent="0" algn="ctr">
              <a:spcBef>
                <a:spcPts val="0"/>
              </a:spcBef>
              <a:buNone/>
            </a:pPr>
            <a:r>
              <a:rPr lang="en-US" sz="1400" dirty="0"/>
              <a:t>(if selected, Winter/Spring)</a:t>
            </a:r>
          </a:p>
        </p:txBody>
      </p:sp>
      <p:sp>
        <p:nvSpPr>
          <p:cNvPr id="15" name="Content Placeholder 2">
            <a:extLst>
              <a:ext uri="{FF2B5EF4-FFF2-40B4-BE49-F238E27FC236}">
                <a16:creationId xmlns:a16="http://schemas.microsoft.com/office/drawing/2014/main" id="{B08046A2-A909-F66E-3542-4DB1AEC0A9BD}"/>
              </a:ext>
            </a:extLst>
          </p:cNvPr>
          <p:cNvSpPr txBox="1">
            <a:spLocks/>
          </p:cNvSpPr>
          <p:nvPr/>
        </p:nvSpPr>
        <p:spPr>
          <a:xfrm>
            <a:off x="3536759" y="1500259"/>
            <a:ext cx="3766660" cy="6269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Receive, complete, and return the offer letter </a:t>
            </a:r>
            <a:r>
              <a:rPr lang="en-US" sz="1400" dirty="0"/>
              <a:t>(Winter/Spring)</a:t>
            </a:r>
          </a:p>
        </p:txBody>
      </p:sp>
      <p:sp>
        <p:nvSpPr>
          <p:cNvPr id="16" name="Content Placeholder 2">
            <a:extLst>
              <a:ext uri="{FF2B5EF4-FFF2-40B4-BE49-F238E27FC236}">
                <a16:creationId xmlns:a16="http://schemas.microsoft.com/office/drawing/2014/main" id="{FA082211-7CBA-D919-4C0F-B0DF0A1370E4}"/>
              </a:ext>
            </a:extLst>
          </p:cNvPr>
          <p:cNvSpPr txBox="1">
            <a:spLocks/>
          </p:cNvSpPr>
          <p:nvPr/>
        </p:nvSpPr>
        <p:spPr>
          <a:xfrm>
            <a:off x="4823546" y="5636781"/>
            <a:ext cx="3052100" cy="811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For federal loans, complete Entrance Counseling &amp; sign the Master Promissory Note</a:t>
            </a:r>
            <a:endParaRPr lang="en-US" dirty="0"/>
          </a:p>
        </p:txBody>
      </p:sp>
      <p:sp>
        <p:nvSpPr>
          <p:cNvPr id="17" name="Content Placeholder 2">
            <a:extLst>
              <a:ext uri="{FF2B5EF4-FFF2-40B4-BE49-F238E27FC236}">
                <a16:creationId xmlns:a16="http://schemas.microsoft.com/office/drawing/2014/main" id="{104A1AF1-4B98-69D5-3710-E6893ECD98FD}"/>
              </a:ext>
            </a:extLst>
          </p:cNvPr>
          <p:cNvSpPr txBox="1">
            <a:spLocks/>
          </p:cNvSpPr>
          <p:nvPr/>
        </p:nvSpPr>
        <p:spPr>
          <a:xfrm>
            <a:off x="7731180" y="1319268"/>
            <a:ext cx="2504326" cy="7513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If eligible for Work-Study, apply for jobs on campus</a:t>
            </a:r>
          </a:p>
          <a:p>
            <a:pPr marL="0" indent="0" algn="ctr">
              <a:spcBef>
                <a:spcPts val="0"/>
              </a:spcBef>
              <a:buNone/>
            </a:pPr>
            <a:r>
              <a:rPr lang="en-US" sz="1400" dirty="0"/>
              <a:t>(Summer/Year-Round)</a:t>
            </a:r>
          </a:p>
        </p:txBody>
      </p:sp>
      <p:sp>
        <p:nvSpPr>
          <p:cNvPr id="18" name="Content Placeholder 2">
            <a:extLst>
              <a:ext uri="{FF2B5EF4-FFF2-40B4-BE49-F238E27FC236}">
                <a16:creationId xmlns:a16="http://schemas.microsoft.com/office/drawing/2014/main" id="{E5596F12-7629-9903-8FA3-22ABE540C3D2}"/>
              </a:ext>
            </a:extLst>
          </p:cNvPr>
          <p:cNvSpPr txBox="1">
            <a:spLocks/>
          </p:cNvSpPr>
          <p:nvPr/>
        </p:nvSpPr>
        <p:spPr>
          <a:xfrm>
            <a:off x="8200456" y="5686223"/>
            <a:ext cx="3421244" cy="746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Accepted aid is automatically disbursed to the college</a:t>
            </a:r>
          </a:p>
          <a:p>
            <a:pPr marL="0" indent="0" algn="ctr">
              <a:spcBef>
                <a:spcPts val="0"/>
              </a:spcBef>
              <a:buNone/>
            </a:pPr>
            <a:r>
              <a:rPr lang="en-US" sz="1400" dirty="0"/>
              <a:t>(At the beginning of each term or semester)</a:t>
            </a:r>
          </a:p>
        </p:txBody>
      </p:sp>
      <p:sp>
        <p:nvSpPr>
          <p:cNvPr id="19" name="Content Placeholder 2">
            <a:extLst>
              <a:ext uri="{FF2B5EF4-FFF2-40B4-BE49-F238E27FC236}">
                <a16:creationId xmlns:a16="http://schemas.microsoft.com/office/drawing/2014/main" id="{EC2E3D92-A8B3-6C73-8DA9-6A2243C4B2E1}"/>
              </a:ext>
            </a:extLst>
          </p:cNvPr>
          <p:cNvSpPr txBox="1">
            <a:spLocks/>
          </p:cNvSpPr>
          <p:nvPr/>
        </p:nvSpPr>
        <p:spPr>
          <a:xfrm>
            <a:off x="64672" y="3459630"/>
            <a:ext cx="1051214" cy="8074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1</a:t>
            </a:r>
            <a:r>
              <a:rPr lang="en-US" sz="1600" b="1" baseline="30000" dirty="0"/>
              <a:t>st</a:t>
            </a:r>
            <a:r>
              <a:rPr lang="en-US" sz="1600" b="1" dirty="0"/>
              <a:t> DAY OF 12</a:t>
            </a:r>
            <a:r>
              <a:rPr lang="en-US" sz="1600" b="1" baseline="30000" dirty="0"/>
              <a:t>th</a:t>
            </a:r>
            <a:r>
              <a:rPr lang="en-US" sz="1600" b="1" dirty="0"/>
              <a:t> GRADE</a:t>
            </a:r>
          </a:p>
        </p:txBody>
      </p:sp>
      <p:sp>
        <p:nvSpPr>
          <p:cNvPr id="20" name="Content Placeholder 2">
            <a:extLst>
              <a:ext uri="{FF2B5EF4-FFF2-40B4-BE49-F238E27FC236}">
                <a16:creationId xmlns:a16="http://schemas.microsoft.com/office/drawing/2014/main" id="{AC6129CE-E81D-1961-99D1-BEF57B7B520A}"/>
              </a:ext>
            </a:extLst>
          </p:cNvPr>
          <p:cNvSpPr txBox="1">
            <a:spLocks/>
          </p:cNvSpPr>
          <p:nvPr/>
        </p:nvSpPr>
        <p:spPr>
          <a:xfrm>
            <a:off x="11070707" y="3513571"/>
            <a:ext cx="1051214" cy="67918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1</a:t>
            </a:r>
            <a:r>
              <a:rPr lang="en-US" sz="1600" b="1" baseline="30000" dirty="0"/>
              <a:t>st</a:t>
            </a:r>
            <a:r>
              <a:rPr lang="en-US" sz="1600" b="1" dirty="0"/>
              <a:t> DAY OF COLLEGE</a:t>
            </a:r>
          </a:p>
        </p:txBody>
      </p:sp>
      <p:cxnSp>
        <p:nvCxnSpPr>
          <p:cNvPr id="21" name="Straight Connector 20">
            <a:extLst>
              <a:ext uri="{FF2B5EF4-FFF2-40B4-BE49-F238E27FC236}">
                <a16:creationId xmlns:a16="http://schemas.microsoft.com/office/drawing/2014/main" id="{C7A599C3-A22A-5822-C6C7-0A06C207965A}"/>
              </a:ext>
            </a:extLst>
          </p:cNvPr>
          <p:cNvCxnSpPr>
            <a:cxnSpLocks/>
          </p:cNvCxnSpPr>
          <p:nvPr/>
        </p:nvCxnSpPr>
        <p:spPr>
          <a:xfrm>
            <a:off x="2650422" y="3827145"/>
            <a:ext cx="0" cy="15544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37C00A-0058-F7C8-99D6-07EACC137E1C}"/>
              </a:ext>
            </a:extLst>
          </p:cNvPr>
          <p:cNvCxnSpPr>
            <a:cxnSpLocks/>
          </p:cNvCxnSpPr>
          <p:nvPr/>
        </p:nvCxnSpPr>
        <p:spPr>
          <a:xfrm>
            <a:off x="5427576" y="3713220"/>
            <a:ext cx="0" cy="15012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121FEE-AAF4-019C-EDC8-B7129B076317}"/>
              </a:ext>
            </a:extLst>
          </p:cNvPr>
          <p:cNvCxnSpPr>
            <a:cxnSpLocks/>
          </p:cNvCxnSpPr>
          <p:nvPr/>
        </p:nvCxnSpPr>
        <p:spPr>
          <a:xfrm>
            <a:off x="6349596" y="3827145"/>
            <a:ext cx="0" cy="16039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1D784F1-51C3-B2F4-F9A8-0AB0109E8E10}"/>
              </a:ext>
            </a:extLst>
          </p:cNvPr>
          <p:cNvCxnSpPr>
            <a:cxnSpLocks/>
          </p:cNvCxnSpPr>
          <p:nvPr/>
        </p:nvCxnSpPr>
        <p:spPr>
          <a:xfrm>
            <a:off x="8983343" y="3713220"/>
            <a:ext cx="0" cy="150120"/>
          </a:xfrm>
          <a:prstGeom prst="line">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F598B0-20C7-F162-7C8C-B0721888DBA1}"/>
              </a:ext>
            </a:extLst>
          </p:cNvPr>
          <p:cNvCxnSpPr>
            <a:cxnSpLocks/>
          </p:cNvCxnSpPr>
          <p:nvPr/>
        </p:nvCxnSpPr>
        <p:spPr>
          <a:xfrm>
            <a:off x="9911078" y="3827145"/>
            <a:ext cx="0" cy="155445"/>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189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4D35-98EA-DAAC-4D7E-381BE4940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8408D-C59E-B1B5-3855-21AAD932DFDC}"/>
              </a:ext>
            </a:extLst>
          </p:cNvPr>
          <p:cNvSpPr>
            <a:spLocks noGrp="1"/>
          </p:cNvSpPr>
          <p:nvPr>
            <p:ph type="title"/>
          </p:nvPr>
        </p:nvSpPr>
        <p:spPr/>
        <p:txBody>
          <a:bodyPr/>
          <a:lstStyle/>
          <a:p>
            <a:pPr algn="ctr"/>
            <a:r>
              <a:rPr lang="en-US" dirty="0">
                <a:solidFill>
                  <a:srgbClr val="00AF66"/>
                </a:solidFill>
              </a:rPr>
              <a:t>Paying for </a:t>
            </a:r>
            <a:r>
              <a:rPr lang="en-US" dirty="0"/>
              <a:t>College</a:t>
            </a:r>
            <a:r>
              <a:rPr lang="en-US" dirty="0">
                <a:solidFill>
                  <a:srgbClr val="00AF66"/>
                </a:solidFill>
              </a:rPr>
              <a:t> Student Bundle</a:t>
            </a:r>
          </a:p>
        </p:txBody>
      </p:sp>
      <p:pic>
        <p:nvPicPr>
          <p:cNvPr id="5" name="Graphic 4" descr="Dollar">
            <a:extLst>
              <a:ext uri="{FF2B5EF4-FFF2-40B4-BE49-F238E27FC236}">
                <a16:creationId xmlns:a16="http://schemas.microsoft.com/office/drawing/2014/main" id="{77E816A8-CB04-86B0-CFF4-631E38E752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0E2D2856-B68F-2128-4874-AD65EC545E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29E1E1F5-85CA-8902-1465-08D2A9395CAF}"/>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918364DD-C685-38E8-846D-F630F6319F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C59B5309-4334-88E7-161E-78ABB2A41782}"/>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A6968D83-B849-A6C0-9048-3092217BED01}"/>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5D053188-12AC-2E98-F94D-C40AB24BEC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1DD3695E-4ED4-68ED-A733-5C2101B0B178}"/>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5A2B32B6-C5B9-62CE-2816-C71F42F0A6AF}"/>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AE64EAE7-AE80-CCCC-0E6D-DBA32902CA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264814EA-4ABF-B699-7BB5-EB8243C8A8F3}"/>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3BE62D51-4719-3822-26B0-440CD7B2626D}"/>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B4CC64BB-1802-1F58-A132-0D68780258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E7135138-C186-70E7-590B-423FDECABC10}"/>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E6DB750A-4193-E772-725E-79BCFE027898}"/>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06ED4B7F-1257-AB14-022C-05708B04175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53247FDA-A08C-A74B-1E15-B770E238319B}"/>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D1B5A71D-2802-7163-91D7-6E4756A921BE}"/>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A9D8A4AA-47B6-1F25-15EB-88B80B6CAB4F}"/>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25" name="Content Placeholder 16" descr="Confused person">
            <a:extLst>
              <a:ext uri="{FF2B5EF4-FFF2-40B4-BE49-F238E27FC236}">
                <a16:creationId xmlns:a16="http://schemas.microsoft.com/office/drawing/2014/main" id="{1EB3FD76-49CE-20B4-1D96-26C7A637FC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24" y="2404660"/>
            <a:ext cx="3569087" cy="3569087"/>
          </a:xfrm>
          <a:prstGeom prst="rect">
            <a:avLst/>
          </a:prstGeom>
        </p:spPr>
      </p:pic>
      <p:sp>
        <p:nvSpPr>
          <p:cNvPr id="26" name="Arrow: Right 25">
            <a:extLst>
              <a:ext uri="{FF2B5EF4-FFF2-40B4-BE49-F238E27FC236}">
                <a16:creationId xmlns:a16="http://schemas.microsoft.com/office/drawing/2014/main" id="{D815BB1D-B4D0-8D4B-E71B-DD26A38389A9}"/>
              </a:ext>
            </a:extLst>
          </p:cNvPr>
          <p:cNvSpPr/>
          <p:nvPr/>
        </p:nvSpPr>
        <p:spPr>
          <a:xfrm rot="19847689">
            <a:off x="6928698" y="2503767"/>
            <a:ext cx="524010" cy="387878"/>
          </a:xfrm>
          <a:prstGeom prst="rightArrow">
            <a:avLst/>
          </a:prstGeom>
          <a:solidFill>
            <a:srgbClr val="FFC84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CE86BB8E-4522-06C5-4231-3681C90295BC}"/>
              </a:ext>
            </a:extLst>
          </p:cNvPr>
          <p:cNvSpPr/>
          <p:nvPr/>
        </p:nvSpPr>
        <p:spPr>
          <a:xfrm rot="2670378">
            <a:off x="9134690" y="2478921"/>
            <a:ext cx="524010" cy="387878"/>
          </a:xfrm>
          <a:prstGeom prst="rightArrow">
            <a:avLst/>
          </a:prstGeom>
          <a:solidFill>
            <a:srgbClr val="00AF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35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4CA6-CA28-917B-1A3B-FB411166F48A}"/>
              </a:ext>
            </a:extLst>
          </p:cNvPr>
          <p:cNvSpPr>
            <a:spLocks noGrp="1"/>
          </p:cNvSpPr>
          <p:nvPr>
            <p:ph type="title"/>
          </p:nvPr>
        </p:nvSpPr>
        <p:spPr/>
        <p:txBody>
          <a:bodyPr/>
          <a:lstStyle/>
          <a:p>
            <a:r>
              <a:rPr lang="en-US" dirty="0"/>
              <a:t>Earn and Save</a:t>
            </a:r>
          </a:p>
        </p:txBody>
      </p:sp>
      <p:grpSp>
        <p:nvGrpSpPr>
          <p:cNvPr id="23" name="Group 22">
            <a:extLst>
              <a:ext uri="{FF2B5EF4-FFF2-40B4-BE49-F238E27FC236}">
                <a16:creationId xmlns:a16="http://schemas.microsoft.com/office/drawing/2014/main" id="{E8503E1D-38E7-4676-4A98-0CECEFA55743}"/>
              </a:ext>
            </a:extLst>
          </p:cNvPr>
          <p:cNvGrpSpPr/>
          <p:nvPr/>
        </p:nvGrpSpPr>
        <p:grpSpPr>
          <a:xfrm>
            <a:off x="831850" y="4730616"/>
            <a:ext cx="1405269" cy="1533092"/>
            <a:chOff x="831850" y="4878100"/>
            <a:chExt cx="1405269" cy="1533092"/>
          </a:xfrm>
        </p:grpSpPr>
        <p:pic>
          <p:nvPicPr>
            <p:cNvPr id="24" name="Graphic 23" descr="Document with solid fill">
              <a:hlinkClick r:id="rId2"/>
              <a:extLst>
                <a:ext uri="{FF2B5EF4-FFF2-40B4-BE49-F238E27FC236}">
                  <a16:creationId xmlns:a16="http://schemas.microsoft.com/office/drawing/2014/main" id="{FDDD6192-DBD6-D998-8817-43350C81DE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284" y="4878100"/>
              <a:ext cx="914400" cy="914400"/>
            </a:xfrm>
            <a:prstGeom prst="rect">
              <a:avLst/>
            </a:prstGeom>
          </p:spPr>
        </p:pic>
        <p:sp>
          <p:nvSpPr>
            <p:cNvPr id="25" name="Text Placeholder 3">
              <a:hlinkClick r:id="rId2"/>
              <a:extLst>
                <a:ext uri="{FF2B5EF4-FFF2-40B4-BE49-F238E27FC236}">
                  <a16:creationId xmlns:a16="http://schemas.microsoft.com/office/drawing/2014/main" id="{3F105976-B5BE-F0D3-2C2F-F4143BBFA4D6}"/>
                </a:ext>
              </a:extLst>
            </p:cNvPr>
            <p:cNvSpPr txBox="1">
              <a:spLocks/>
            </p:cNvSpPr>
            <p:nvPr/>
          </p:nvSpPr>
          <p:spPr>
            <a:xfrm>
              <a:off x="831850" y="5792500"/>
              <a:ext cx="1405269" cy="618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 </a:t>
              </a:r>
              <a:r>
                <a:rPr lang="en-US" dirty="0">
                  <a:hlinkClick r:id="rId2">
                    <a:extLst>
                      <a:ext uri="{A12FA001-AC4F-418D-AE19-62706E023703}">
                        <ahyp:hlinkClr xmlns:ahyp="http://schemas.microsoft.com/office/drawing/2018/hyperlinkcolor" val="tx"/>
                      </a:ext>
                    </a:extLst>
                  </a:hlinkClick>
                </a:rPr>
                <a:t>Earn and Save Handout</a:t>
              </a:r>
              <a:endParaRPr lang="en-US" dirty="0">
                <a:ea typeface="Calibri"/>
                <a:cs typeface="Calibri"/>
              </a:endParaRPr>
            </a:p>
          </p:txBody>
        </p:sp>
      </p:grpSp>
      <p:grpSp>
        <p:nvGrpSpPr>
          <p:cNvPr id="26" name="Group 25">
            <a:extLst>
              <a:ext uri="{FF2B5EF4-FFF2-40B4-BE49-F238E27FC236}">
                <a16:creationId xmlns:a16="http://schemas.microsoft.com/office/drawing/2014/main" id="{4A9E27FF-2FBD-F23C-E2D0-C5710DC01C33}"/>
              </a:ext>
            </a:extLst>
          </p:cNvPr>
          <p:cNvGrpSpPr/>
          <p:nvPr/>
        </p:nvGrpSpPr>
        <p:grpSpPr>
          <a:xfrm>
            <a:off x="6106774" y="4730616"/>
            <a:ext cx="1831172" cy="1668174"/>
            <a:chOff x="6106774" y="4730616"/>
            <a:chExt cx="1831172" cy="1668174"/>
          </a:xfrm>
        </p:grpSpPr>
        <p:grpSp>
          <p:nvGrpSpPr>
            <p:cNvPr id="27" name="Group 26">
              <a:extLst>
                <a:ext uri="{FF2B5EF4-FFF2-40B4-BE49-F238E27FC236}">
                  <a16:creationId xmlns:a16="http://schemas.microsoft.com/office/drawing/2014/main" id="{4D06A639-C1CF-7B5B-FB36-73340B2A08C7}"/>
                </a:ext>
              </a:extLst>
            </p:cNvPr>
            <p:cNvGrpSpPr/>
            <p:nvPr/>
          </p:nvGrpSpPr>
          <p:grpSpPr>
            <a:xfrm>
              <a:off x="6107960" y="4730616"/>
              <a:ext cx="1828800" cy="914400"/>
              <a:chOff x="6109146" y="4730616"/>
              <a:chExt cx="1828800" cy="914400"/>
            </a:xfrm>
          </p:grpSpPr>
          <p:pic>
            <p:nvPicPr>
              <p:cNvPr id="29" name="Graphic 28" descr="Download from cloud with solid fill">
                <a:hlinkClick r:id="rId5"/>
                <a:extLst>
                  <a:ext uri="{FF2B5EF4-FFF2-40B4-BE49-F238E27FC236}">
                    <a16:creationId xmlns:a16="http://schemas.microsoft.com/office/drawing/2014/main" id="{0B03CF02-AE78-694A-0269-00DCDD091B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546" y="4730616"/>
                <a:ext cx="914400" cy="914400"/>
              </a:xfrm>
              <a:prstGeom prst="rect">
                <a:avLst/>
              </a:prstGeom>
            </p:spPr>
          </p:pic>
          <p:pic>
            <p:nvPicPr>
              <p:cNvPr id="30" name="Graphic 29" descr="Presentation with media with solid fill">
                <a:hlinkClick r:id="rId8"/>
                <a:extLst>
                  <a:ext uri="{FF2B5EF4-FFF2-40B4-BE49-F238E27FC236}">
                    <a16:creationId xmlns:a16="http://schemas.microsoft.com/office/drawing/2014/main" id="{A688F582-141D-5DB0-E7C5-373C5745B4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9146" y="4730616"/>
                <a:ext cx="914400" cy="914400"/>
              </a:xfrm>
              <a:prstGeom prst="rect">
                <a:avLst/>
              </a:prstGeom>
            </p:spPr>
          </p:pic>
        </p:grpSp>
        <p:sp>
          <p:nvSpPr>
            <p:cNvPr id="28" name="Text Placeholder 3">
              <a:extLst>
                <a:ext uri="{FF2B5EF4-FFF2-40B4-BE49-F238E27FC236}">
                  <a16:creationId xmlns:a16="http://schemas.microsoft.com/office/drawing/2014/main" id="{03EAC8D7-05C0-EDC9-0F89-7C648CE8B252}"/>
                </a:ext>
              </a:extLst>
            </p:cNvPr>
            <p:cNvSpPr txBox="1">
              <a:spLocks/>
            </p:cNvSpPr>
            <p:nvPr/>
          </p:nvSpPr>
          <p:spPr>
            <a:xfrm>
              <a:off x="6106774" y="5645016"/>
              <a:ext cx="183117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8">
                    <a:extLst>
                      <a:ext uri="{A12FA001-AC4F-418D-AE19-62706E023703}">
                        <ahyp:hlinkClr xmlns:ahyp="http://schemas.microsoft.com/office/drawing/2018/hyperlinkcolor" val="tx"/>
                      </a:ext>
                    </a:extLst>
                  </a:hlinkClick>
                </a:rPr>
                <a:t>Earn and Save YouTube </a:t>
              </a:r>
              <a:r>
                <a:rPr lang="en-US" dirty="0"/>
                <a:t>or </a:t>
              </a:r>
              <a:r>
                <a:rPr lang="en-US" dirty="0">
                  <a:hlinkClick r:id="rId5">
                    <a:extLst>
                      <a:ext uri="{A12FA001-AC4F-418D-AE19-62706E023703}">
                        <ahyp:hlinkClr xmlns:ahyp="http://schemas.microsoft.com/office/drawing/2018/hyperlinkcolor" val="tx"/>
                      </a:ext>
                    </a:extLst>
                  </a:hlinkClick>
                </a:rPr>
                <a:t>Video Downloads</a:t>
              </a:r>
              <a:endParaRPr lang="en-US" dirty="0">
                <a:ea typeface="Calibri"/>
                <a:cs typeface="Calibri"/>
              </a:endParaRPr>
            </a:p>
          </p:txBody>
        </p:sp>
      </p:grpSp>
      <p:grpSp>
        <p:nvGrpSpPr>
          <p:cNvPr id="31" name="Group 30">
            <a:extLst>
              <a:ext uri="{FF2B5EF4-FFF2-40B4-BE49-F238E27FC236}">
                <a16:creationId xmlns:a16="http://schemas.microsoft.com/office/drawing/2014/main" id="{DAAC260B-67E4-B21C-288A-BE4FF841E31C}"/>
              </a:ext>
            </a:extLst>
          </p:cNvPr>
          <p:cNvGrpSpPr/>
          <p:nvPr/>
        </p:nvGrpSpPr>
        <p:grpSpPr>
          <a:xfrm>
            <a:off x="2495332" y="4730616"/>
            <a:ext cx="1552752" cy="1631303"/>
            <a:chOff x="3401715" y="4779777"/>
            <a:chExt cx="1552752" cy="1631303"/>
          </a:xfrm>
        </p:grpSpPr>
        <p:pic>
          <p:nvPicPr>
            <p:cNvPr id="32" name="Graphic 31" descr="Mental Health with solid fill">
              <a:hlinkClick r:id="rId11"/>
              <a:extLst>
                <a:ext uri="{FF2B5EF4-FFF2-40B4-BE49-F238E27FC236}">
                  <a16:creationId xmlns:a16="http://schemas.microsoft.com/office/drawing/2014/main" id="{1AC291C4-B27F-E64D-A866-909E007B78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0891" y="4779777"/>
              <a:ext cx="914400" cy="914400"/>
            </a:xfrm>
            <a:prstGeom prst="rect">
              <a:avLst/>
            </a:prstGeom>
          </p:spPr>
        </p:pic>
        <p:sp>
          <p:nvSpPr>
            <p:cNvPr id="33" name="Text Placeholder 3">
              <a:hlinkClick r:id="rId11"/>
              <a:extLst>
                <a:ext uri="{FF2B5EF4-FFF2-40B4-BE49-F238E27FC236}">
                  <a16:creationId xmlns:a16="http://schemas.microsoft.com/office/drawing/2014/main" id="{C22A788C-8AA6-DB69-F228-20B2FC0B70B1}"/>
                </a:ext>
              </a:extLst>
            </p:cNvPr>
            <p:cNvSpPr txBox="1">
              <a:spLocks/>
            </p:cNvSpPr>
            <p:nvPr/>
          </p:nvSpPr>
          <p:spPr>
            <a:xfrm>
              <a:off x="3401715" y="5657306"/>
              <a:ext cx="155275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rPr>
                <a:t> </a:t>
              </a:r>
              <a:r>
                <a:rPr lang="en-US" dirty="0">
                  <a:hlinkClick r:id="rId11">
                    <a:extLst>
                      <a:ext uri="{A12FA001-AC4F-418D-AE19-62706E023703}">
                        <ahyp:hlinkClr xmlns:ahyp="http://schemas.microsoft.com/office/drawing/2018/hyperlinkcolor" val="tx"/>
                      </a:ext>
                    </a:extLst>
                  </a:hlinkClick>
                </a:rPr>
                <a:t>Resume Builder Activity </a:t>
              </a:r>
              <a:endParaRPr lang="en-US" dirty="0">
                <a:ea typeface="Calibri"/>
                <a:cs typeface="Calibri"/>
              </a:endParaRPr>
            </a:p>
          </p:txBody>
        </p:sp>
      </p:grpSp>
      <p:grpSp>
        <p:nvGrpSpPr>
          <p:cNvPr id="34" name="Group 33">
            <a:extLst>
              <a:ext uri="{FF2B5EF4-FFF2-40B4-BE49-F238E27FC236}">
                <a16:creationId xmlns:a16="http://schemas.microsoft.com/office/drawing/2014/main" id="{2FD54BD2-57AF-0FF2-3465-B777DDE7055F}"/>
              </a:ext>
            </a:extLst>
          </p:cNvPr>
          <p:cNvGrpSpPr/>
          <p:nvPr/>
        </p:nvGrpSpPr>
        <p:grpSpPr>
          <a:xfrm>
            <a:off x="4299579" y="4730616"/>
            <a:ext cx="1552752" cy="1631303"/>
            <a:chOff x="3401715" y="4779777"/>
            <a:chExt cx="1552752" cy="1631303"/>
          </a:xfrm>
        </p:grpSpPr>
        <p:pic>
          <p:nvPicPr>
            <p:cNvPr id="35" name="Graphic 34" descr="Mental Health with solid fill">
              <a:hlinkClick r:id="rId14"/>
              <a:extLst>
                <a:ext uri="{FF2B5EF4-FFF2-40B4-BE49-F238E27FC236}">
                  <a16:creationId xmlns:a16="http://schemas.microsoft.com/office/drawing/2014/main" id="{EC11A366-0878-3C01-93BC-571DE960CC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0891" y="4779777"/>
              <a:ext cx="914400" cy="914400"/>
            </a:xfrm>
            <a:prstGeom prst="rect">
              <a:avLst/>
            </a:prstGeom>
          </p:spPr>
        </p:pic>
        <p:sp>
          <p:nvSpPr>
            <p:cNvPr id="36" name="Text Placeholder 3">
              <a:hlinkClick r:id="rId14"/>
              <a:extLst>
                <a:ext uri="{FF2B5EF4-FFF2-40B4-BE49-F238E27FC236}">
                  <a16:creationId xmlns:a16="http://schemas.microsoft.com/office/drawing/2014/main" id="{62DE96A1-A55D-8954-3BCD-7EDD19679614}"/>
                </a:ext>
              </a:extLst>
            </p:cNvPr>
            <p:cNvSpPr txBox="1">
              <a:spLocks/>
            </p:cNvSpPr>
            <p:nvPr/>
          </p:nvSpPr>
          <p:spPr>
            <a:xfrm>
              <a:off x="3401715" y="5657306"/>
              <a:ext cx="155275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14">
                    <a:extLst>
                      <a:ext uri="{A12FA001-AC4F-418D-AE19-62706E023703}">
                        <ahyp:hlinkClr xmlns:ahyp="http://schemas.microsoft.com/office/drawing/2018/hyperlinkcolor" val="tx"/>
                      </a:ext>
                    </a:extLst>
                  </a:hlinkClick>
                </a:rPr>
                <a:t>My529 Exploration Activity </a:t>
              </a:r>
              <a:endParaRPr lang="en-US" dirty="0">
                <a:ea typeface="Calibri"/>
                <a:cs typeface="Calibri"/>
              </a:endParaRPr>
            </a:p>
          </p:txBody>
        </p:sp>
      </p:grpSp>
    </p:spTree>
    <p:extLst>
      <p:ext uri="{BB962C8B-B14F-4D97-AF65-F5344CB8AC3E}">
        <p14:creationId xmlns:p14="http://schemas.microsoft.com/office/powerpoint/2010/main" val="3686663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1E4AA86-0B97-BC63-BD52-9619D7612F54}"/>
              </a:ext>
            </a:extLst>
          </p:cNvPr>
          <p:cNvGrpSpPr/>
          <p:nvPr/>
        </p:nvGrpSpPr>
        <p:grpSpPr>
          <a:xfrm>
            <a:off x="6315178" y="211906"/>
            <a:ext cx="4745736" cy="6435714"/>
            <a:chOff x="6315178" y="211906"/>
            <a:chExt cx="4745736" cy="6435714"/>
          </a:xfrm>
        </p:grpSpPr>
        <p:pic>
          <p:nvPicPr>
            <p:cNvPr id="20" name="Picture 19" descr="A person smiling at a customer">
              <a:extLst>
                <a:ext uri="{FF2B5EF4-FFF2-40B4-BE49-F238E27FC236}">
                  <a16:creationId xmlns:a16="http://schemas.microsoft.com/office/drawing/2014/main" id="{CBB1B869-123A-E1F4-01F3-89C3B445D411}"/>
                </a:ext>
              </a:extLst>
            </p:cNvPr>
            <p:cNvPicPr>
              <a:picLocks noChangeAspect="1"/>
            </p:cNvPicPr>
            <p:nvPr/>
          </p:nvPicPr>
          <p:blipFill rotWithShape="1">
            <a:blip r:embed="rId2"/>
            <a:srcRect l="16797" r="16797"/>
            <a:stretch/>
          </p:blipFill>
          <p:spPr>
            <a:xfrm>
              <a:off x="6315178" y="211906"/>
              <a:ext cx="1417320" cy="1429925"/>
            </a:xfrm>
            <a:prstGeom prst="rect">
              <a:avLst/>
            </a:prstGeom>
          </p:spPr>
        </p:pic>
        <p:sp>
          <p:nvSpPr>
            <p:cNvPr id="10" name="Rectangle 9">
              <a:extLst>
                <a:ext uri="{FF2B5EF4-FFF2-40B4-BE49-F238E27FC236}">
                  <a16:creationId xmlns:a16="http://schemas.microsoft.com/office/drawing/2014/main" id="{81418C60-FA36-34BB-1C87-9B5C153F868E}"/>
                </a:ext>
              </a:extLst>
            </p:cNvPr>
            <p:cNvSpPr/>
            <p:nvPr/>
          </p:nvSpPr>
          <p:spPr>
            <a:xfrm>
              <a:off x="7897090" y="213637"/>
              <a:ext cx="3163824" cy="1426464"/>
            </a:xfrm>
            <a:prstGeom prst="rect">
              <a:avLst/>
            </a:prstGeom>
            <a:solidFill>
              <a:srgbClr val="00A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Work-Study Program</a:t>
              </a:r>
            </a:p>
          </p:txBody>
        </p:sp>
        <p:sp>
          <p:nvSpPr>
            <p:cNvPr id="12" name="Rectangle 11">
              <a:extLst>
                <a:ext uri="{FF2B5EF4-FFF2-40B4-BE49-F238E27FC236}">
                  <a16:creationId xmlns:a16="http://schemas.microsoft.com/office/drawing/2014/main" id="{6B07A8AB-3477-2235-C392-CDC777B36A47}"/>
                </a:ext>
              </a:extLst>
            </p:cNvPr>
            <p:cNvSpPr/>
            <p:nvPr/>
          </p:nvSpPr>
          <p:spPr>
            <a:xfrm>
              <a:off x="6315178" y="1874797"/>
              <a:ext cx="3163824" cy="1426464"/>
            </a:xfrm>
            <a:prstGeom prst="rect">
              <a:avLst/>
            </a:prstGeom>
            <a:solidFill>
              <a:srgbClr val="00A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Part-Time Employment</a:t>
              </a:r>
            </a:p>
          </p:txBody>
        </p:sp>
        <p:sp>
          <p:nvSpPr>
            <p:cNvPr id="14" name="Rectangle 13">
              <a:extLst>
                <a:ext uri="{FF2B5EF4-FFF2-40B4-BE49-F238E27FC236}">
                  <a16:creationId xmlns:a16="http://schemas.microsoft.com/office/drawing/2014/main" id="{0F4EAD33-6309-9164-A35A-6CA87C66D2D7}"/>
                </a:ext>
              </a:extLst>
            </p:cNvPr>
            <p:cNvSpPr/>
            <p:nvPr/>
          </p:nvSpPr>
          <p:spPr>
            <a:xfrm>
              <a:off x="7897090" y="3553276"/>
              <a:ext cx="3163824" cy="1426464"/>
            </a:xfrm>
            <a:prstGeom prst="rect">
              <a:avLst/>
            </a:prstGeom>
            <a:solidFill>
              <a:srgbClr val="00A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Summer or Seasonal Jobs</a:t>
              </a:r>
            </a:p>
          </p:txBody>
        </p:sp>
        <p:sp>
          <p:nvSpPr>
            <p:cNvPr id="16" name="Rectangle 15">
              <a:extLst>
                <a:ext uri="{FF2B5EF4-FFF2-40B4-BE49-F238E27FC236}">
                  <a16:creationId xmlns:a16="http://schemas.microsoft.com/office/drawing/2014/main" id="{4D2BA0BC-3A18-0CCF-02C9-13545AE94CA1}"/>
                </a:ext>
              </a:extLst>
            </p:cNvPr>
            <p:cNvSpPr/>
            <p:nvPr/>
          </p:nvSpPr>
          <p:spPr>
            <a:xfrm>
              <a:off x="6315178" y="5214433"/>
              <a:ext cx="3163824" cy="1426464"/>
            </a:xfrm>
            <a:prstGeom prst="rect">
              <a:avLst/>
            </a:prstGeom>
            <a:solidFill>
              <a:srgbClr val="00A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Internships</a:t>
              </a:r>
            </a:p>
          </p:txBody>
        </p:sp>
        <p:pic>
          <p:nvPicPr>
            <p:cNvPr id="24" name="Picture 23" descr="A person in an apron shaking hands with a person">
              <a:extLst>
                <a:ext uri="{FF2B5EF4-FFF2-40B4-BE49-F238E27FC236}">
                  <a16:creationId xmlns:a16="http://schemas.microsoft.com/office/drawing/2014/main" id="{88369961-00BF-5B23-C9A2-9AD69CFD30D8}"/>
                </a:ext>
              </a:extLst>
            </p:cNvPr>
            <p:cNvPicPr>
              <a:picLocks noChangeAspect="1"/>
            </p:cNvPicPr>
            <p:nvPr/>
          </p:nvPicPr>
          <p:blipFill rotWithShape="1">
            <a:blip r:embed="rId3"/>
            <a:srcRect l="25532"/>
            <a:stretch/>
          </p:blipFill>
          <p:spPr>
            <a:xfrm>
              <a:off x="9643594" y="1874795"/>
              <a:ext cx="1417320" cy="1426464"/>
            </a:xfrm>
            <a:prstGeom prst="rect">
              <a:avLst/>
            </a:prstGeom>
          </p:spPr>
        </p:pic>
        <p:pic>
          <p:nvPicPr>
            <p:cNvPr id="26" name="Picture 25" descr="A lifeguard in a red shirt holding a red flotation device onlooking a swimming pool">
              <a:extLst>
                <a:ext uri="{FF2B5EF4-FFF2-40B4-BE49-F238E27FC236}">
                  <a16:creationId xmlns:a16="http://schemas.microsoft.com/office/drawing/2014/main" id="{6F6A1DB7-5F50-6EB8-C85F-E56F45C25E7A}"/>
                </a:ext>
              </a:extLst>
            </p:cNvPr>
            <p:cNvPicPr>
              <a:picLocks noChangeAspect="1"/>
            </p:cNvPicPr>
            <p:nvPr/>
          </p:nvPicPr>
          <p:blipFill rotWithShape="1">
            <a:blip r:embed="rId4"/>
            <a:srcRect r="33676"/>
            <a:stretch/>
          </p:blipFill>
          <p:spPr>
            <a:xfrm>
              <a:off x="6315178" y="3549810"/>
              <a:ext cx="1417320" cy="1429930"/>
            </a:xfrm>
            <a:prstGeom prst="rect">
              <a:avLst/>
            </a:prstGeom>
          </p:spPr>
        </p:pic>
        <p:pic>
          <p:nvPicPr>
            <p:cNvPr id="28" name="Picture 27" descr="A student talking to an older employee in a hallway">
              <a:extLst>
                <a:ext uri="{FF2B5EF4-FFF2-40B4-BE49-F238E27FC236}">
                  <a16:creationId xmlns:a16="http://schemas.microsoft.com/office/drawing/2014/main" id="{702B728D-092C-BF71-CC4E-883A0F9C6699}"/>
                </a:ext>
              </a:extLst>
            </p:cNvPr>
            <p:cNvPicPr>
              <a:picLocks noChangeAspect="1"/>
            </p:cNvPicPr>
            <p:nvPr/>
          </p:nvPicPr>
          <p:blipFill rotWithShape="1">
            <a:blip r:embed="rId5"/>
            <a:srcRect l="22256" t="-248" r="22256" b="248"/>
            <a:stretch/>
          </p:blipFill>
          <p:spPr>
            <a:xfrm>
              <a:off x="9643594" y="5210869"/>
              <a:ext cx="1417320" cy="1436751"/>
            </a:xfrm>
            <a:prstGeom prst="rect">
              <a:avLst/>
            </a:prstGeom>
          </p:spPr>
        </p:pic>
      </p:grpSp>
      <p:sp>
        <p:nvSpPr>
          <p:cNvPr id="2" name="Title 1">
            <a:extLst>
              <a:ext uri="{FF2B5EF4-FFF2-40B4-BE49-F238E27FC236}">
                <a16:creationId xmlns:a16="http://schemas.microsoft.com/office/drawing/2014/main" id="{91D91CFD-7523-6F5F-AF17-98A1C6E44AD0}"/>
              </a:ext>
            </a:extLst>
          </p:cNvPr>
          <p:cNvSpPr>
            <a:spLocks noGrp="1"/>
          </p:cNvSpPr>
          <p:nvPr>
            <p:ph type="title"/>
          </p:nvPr>
        </p:nvSpPr>
        <p:spPr>
          <a:xfrm>
            <a:off x="839788" y="1298864"/>
            <a:ext cx="4625830" cy="1350818"/>
          </a:xfrm>
        </p:spPr>
        <p:txBody>
          <a:bodyPr anchor="ctr">
            <a:normAutofit/>
          </a:bodyPr>
          <a:lstStyle/>
          <a:p>
            <a:r>
              <a:rPr lang="en-US" sz="4400" dirty="0"/>
              <a:t>Consider working while in college</a:t>
            </a:r>
          </a:p>
        </p:txBody>
      </p:sp>
      <p:sp>
        <p:nvSpPr>
          <p:cNvPr id="4" name="Text Placeholder 3">
            <a:extLst>
              <a:ext uri="{FF2B5EF4-FFF2-40B4-BE49-F238E27FC236}">
                <a16:creationId xmlns:a16="http://schemas.microsoft.com/office/drawing/2014/main" id="{F4614870-CAD7-9BDD-A921-9C0CE660E4D3}"/>
              </a:ext>
            </a:extLst>
          </p:cNvPr>
          <p:cNvSpPr>
            <a:spLocks noGrp="1"/>
          </p:cNvSpPr>
          <p:nvPr>
            <p:ph type="body" sz="half" idx="2"/>
          </p:nvPr>
        </p:nvSpPr>
        <p:spPr>
          <a:xfrm>
            <a:off x="839788" y="2867891"/>
            <a:ext cx="4625830" cy="1839191"/>
          </a:xfrm>
        </p:spPr>
        <p:txBody>
          <a:bodyPr anchor="ctr">
            <a:normAutofit/>
          </a:bodyPr>
          <a:lstStyle/>
          <a:p>
            <a:r>
              <a:rPr lang="en-US" sz="2400" dirty="0"/>
              <a:t>Work-study jobs, part-time employment, seasonal roles, and internships all offer opportunities to learn and grow outside of the classroom while earning a degree.</a:t>
            </a:r>
          </a:p>
        </p:txBody>
      </p:sp>
    </p:spTree>
    <p:extLst>
      <p:ext uri="{BB962C8B-B14F-4D97-AF65-F5344CB8AC3E}">
        <p14:creationId xmlns:p14="http://schemas.microsoft.com/office/powerpoint/2010/main" val="4205216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F877F-21DF-8D4B-DE5B-8022567D14BB}"/>
              </a:ext>
            </a:extLst>
          </p:cNvPr>
          <p:cNvSpPr>
            <a:spLocks noGrp="1"/>
          </p:cNvSpPr>
          <p:nvPr>
            <p:ph type="title"/>
          </p:nvPr>
        </p:nvSpPr>
        <p:spPr>
          <a:xfrm>
            <a:off x="446985" y="365125"/>
            <a:ext cx="5882695" cy="1325563"/>
          </a:xfrm>
        </p:spPr>
        <p:txBody>
          <a:bodyPr/>
          <a:lstStyle/>
          <a:p>
            <a:pPr algn="ctr"/>
            <a:r>
              <a:rPr lang="en-US" dirty="0"/>
              <a:t>Federal Work-Study program</a:t>
            </a:r>
          </a:p>
        </p:txBody>
      </p:sp>
      <p:sp>
        <p:nvSpPr>
          <p:cNvPr id="3" name="Content Placeholder 2">
            <a:extLst>
              <a:ext uri="{FF2B5EF4-FFF2-40B4-BE49-F238E27FC236}">
                <a16:creationId xmlns:a16="http://schemas.microsoft.com/office/drawing/2014/main" id="{FF94E75D-EBD0-EB47-5603-FE94FDD9F633}"/>
              </a:ext>
            </a:extLst>
          </p:cNvPr>
          <p:cNvSpPr>
            <a:spLocks noGrp="1"/>
          </p:cNvSpPr>
          <p:nvPr>
            <p:ph idx="1"/>
          </p:nvPr>
        </p:nvSpPr>
        <p:spPr>
          <a:xfrm>
            <a:off x="6903720" y="487680"/>
            <a:ext cx="4739694" cy="6005195"/>
          </a:xfrm>
        </p:spPr>
        <p:txBody>
          <a:bodyPr>
            <a:normAutofit lnSpcReduction="10000"/>
          </a:bodyPr>
          <a:lstStyle/>
          <a:p>
            <a:pPr marL="0" indent="0">
              <a:lnSpc>
                <a:spcPct val="110000"/>
              </a:lnSpc>
              <a:buNone/>
            </a:pPr>
            <a:r>
              <a:rPr lang="en-US" sz="2400" dirty="0"/>
              <a:t>Work-study is a part-time position typically offered on campus. Many work-study jobs provide flexible schedules around classes and exam calendars and can help build connections with faculty and peers.</a:t>
            </a:r>
          </a:p>
          <a:p>
            <a:pPr>
              <a:lnSpc>
                <a:spcPct val="110000"/>
              </a:lnSpc>
            </a:pPr>
            <a:endParaRPr lang="en-US" sz="2400" dirty="0"/>
          </a:p>
          <a:p>
            <a:pPr marL="0" indent="0">
              <a:lnSpc>
                <a:spcPct val="110000"/>
              </a:lnSpc>
              <a:buNone/>
            </a:pPr>
            <a:r>
              <a:rPr lang="en-US" sz="2400" dirty="0"/>
              <a:t>Work-Study Job Opportunities:</a:t>
            </a:r>
          </a:p>
          <a:p>
            <a:pPr>
              <a:lnSpc>
                <a:spcPct val="110000"/>
              </a:lnSpc>
            </a:pPr>
            <a:r>
              <a:rPr lang="en-US" sz="2400" dirty="0"/>
              <a:t>Student Center Roles</a:t>
            </a:r>
          </a:p>
          <a:p>
            <a:pPr>
              <a:lnSpc>
                <a:spcPct val="110000"/>
              </a:lnSpc>
            </a:pPr>
            <a:r>
              <a:rPr lang="en-US" sz="2400" dirty="0"/>
              <a:t>Research Assistantships</a:t>
            </a:r>
          </a:p>
          <a:p>
            <a:pPr>
              <a:lnSpc>
                <a:spcPct val="110000"/>
              </a:lnSpc>
            </a:pPr>
            <a:r>
              <a:rPr lang="en-US" sz="2400" dirty="0"/>
              <a:t>Off-Campus Positions</a:t>
            </a:r>
          </a:p>
          <a:p>
            <a:pPr>
              <a:lnSpc>
                <a:spcPct val="110000"/>
              </a:lnSpc>
            </a:pPr>
            <a:r>
              <a:rPr lang="en-US" sz="2400" dirty="0"/>
              <a:t>Fitness Center Positions</a:t>
            </a:r>
          </a:p>
          <a:p>
            <a:pPr>
              <a:lnSpc>
                <a:spcPct val="110000"/>
              </a:lnSpc>
            </a:pPr>
            <a:r>
              <a:rPr lang="en-US" sz="2400" dirty="0"/>
              <a:t>Library Support Roles</a:t>
            </a:r>
          </a:p>
        </p:txBody>
      </p:sp>
      <p:pic>
        <p:nvPicPr>
          <p:cNvPr id="5" name="Picture 4" descr="A person smiling at a customer&#10;&#10;Description automatically generated">
            <a:extLst>
              <a:ext uri="{FF2B5EF4-FFF2-40B4-BE49-F238E27FC236}">
                <a16:creationId xmlns:a16="http://schemas.microsoft.com/office/drawing/2014/main" id="{9222F5C6-5113-7597-262D-050424411837}"/>
              </a:ext>
            </a:extLst>
          </p:cNvPr>
          <p:cNvPicPr>
            <a:picLocks noChangeAspect="1"/>
          </p:cNvPicPr>
          <p:nvPr/>
        </p:nvPicPr>
        <p:blipFill>
          <a:blip r:embed="rId2"/>
          <a:stretch>
            <a:fillRect/>
          </a:stretch>
        </p:blipFill>
        <p:spPr>
          <a:xfrm>
            <a:off x="548585" y="2222654"/>
            <a:ext cx="5781095" cy="3873190"/>
          </a:xfrm>
          <a:prstGeom prst="rect">
            <a:avLst/>
          </a:prstGeom>
          <a:ln w="76200">
            <a:solidFill>
              <a:srgbClr val="00AF66"/>
            </a:solidFill>
          </a:ln>
        </p:spPr>
      </p:pic>
    </p:spTree>
    <p:extLst>
      <p:ext uri="{BB962C8B-B14F-4D97-AF65-F5344CB8AC3E}">
        <p14:creationId xmlns:p14="http://schemas.microsoft.com/office/powerpoint/2010/main" val="2269452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shier in an apron talking with a person at the register">
            <a:extLst>
              <a:ext uri="{FF2B5EF4-FFF2-40B4-BE49-F238E27FC236}">
                <a16:creationId xmlns:a16="http://schemas.microsoft.com/office/drawing/2014/main" id="{03FA6994-91DA-E7E6-D659-46510C3C70BF}"/>
              </a:ext>
            </a:extLst>
          </p:cNvPr>
          <p:cNvPicPr>
            <a:picLocks noChangeAspect="1"/>
          </p:cNvPicPr>
          <p:nvPr/>
        </p:nvPicPr>
        <p:blipFill>
          <a:blip r:embed="rId2"/>
          <a:stretch>
            <a:fillRect/>
          </a:stretch>
        </p:blipFill>
        <p:spPr>
          <a:xfrm>
            <a:off x="6484620" y="257429"/>
            <a:ext cx="4572000" cy="3426619"/>
          </a:xfrm>
          <a:prstGeom prst="rect">
            <a:avLst/>
          </a:prstGeom>
          <a:ln w="76200">
            <a:solidFill>
              <a:srgbClr val="00AF66"/>
            </a:solidFill>
          </a:ln>
        </p:spPr>
      </p:pic>
      <p:sp>
        <p:nvSpPr>
          <p:cNvPr id="2" name="Title 1">
            <a:extLst>
              <a:ext uri="{FF2B5EF4-FFF2-40B4-BE49-F238E27FC236}">
                <a16:creationId xmlns:a16="http://schemas.microsoft.com/office/drawing/2014/main" id="{07DB7998-D051-C172-7C98-73D141AB8641}"/>
              </a:ext>
            </a:extLst>
          </p:cNvPr>
          <p:cNvSpPr>
            <a:spLocks noGrp="1"/>
          </p:cNvSpPr>
          <p:nvPr>
            <p:ph type="title"/>
          </p:nvPr>
        </p:nvSpPr>
        <p:spPr>
          <a:xfrm>
            <a:off x="838200" y="365125"/>
            <a:ext cx="4867656" cy="1325563"/>
          </a:xfrm>
        </p:spPr>
        <p:txBody>
          <a:bodyPr/>
          <a:lstStyle/>
          <a:p>
            <a:r>
              <a:rPr lang="en-US" dirty="0"/>
              <a:t>Part-time employment</a:t>
            </a:r>
          </a:p>
        </p:txBody>
      </p:sp>
      <p:sp>
        <p:nvSpPr>
          <p:cNvPr id="3" name="Content Placeholder 2">
            <a:extLst>
              <a:ext uri="{FF2B5EF4-FFF2-40B4-BE49-F238E27FC236}">
                <a16:creationId xmlns:a16="http://schemas.microsoft.com/office/drawing/2014/main" id="{0E17BE86-EC9E-B94F-B40B-0B9077F91FAE}"/>
              </a:ext>
            </a:extLst>
          </p:cNvPr>
          <p:cNvSpPr>
            <a:spLocks noGrp="1"/>
          </p:cNvSpPr>
          <p:nvPr>
            <p:ph idx="1"/>
          </p:nvPr>
        </p:nvSpPr>
        <p:spPr>
          <a:xfrm>
            <a:off x="838200" y="1981200"/>
            <a:ext cx="4700829" cy="4624451"/>
          </a:xfrm>
        </p:spPr>
        <p:txBody>
          <a:bodyPr vert="horz" lIns="91440" tIns="45720" rIns="91440" bIns="45720" rtlCol="0" anchor="t">
            <a:normAutofit lnSpcReduction="10000"/>
          </a:bodyPr>
          <a:lstStyle/>
          <a:p>
            <a:pPr marL="0" indent="0">
              <a:buNone/>
            </a:pPr>
            <a:r>
              <a:rPr lang="en-US" sz="2400" dirty="0"/>
              <a:t>Students can often achieve greater success in their education when working part-time rather than full-time.</a:t>
            </a:r>
          </a:p>
          <a:p>
            <a:endParaRPr lang="en-US" sz="2000" dirty="0"/>
          </a:p>
          <a:p>
            <a:pPr marL="0" indent="0">
              <a:buNone/>
            </a:pPr>
            <a:r>
              <a:rPr lang="en-US" sz="2400" dirty="0"/>
              <a:t>Balancing work and academics can be challenging, but prioritizing studying is crucial.</a:t>
            </a:r>
          </a:p>
          <a:p>
            <a:endParaRPr lang="en-US" sz="2000" dirty="0"/>
          </a:p>
          <a:p>
            <a:pPr marL="0" indent="0">
              <a:buNone/>
            </a:pPr>
            <a:r>
              <a:rPr lang="en-US" sz="2400" dirty="0"/>
              <a:t>Seek opportunities that align with your interests and career goals, as they can provide valuable experiences and connections.</a:t>
            </a:r>
          </a:p>
        </p:txBody>
      </p:sp>
      <p:grpSp>
        <p:nvGrpSpPr>
          <p:cNvPr id="10" name="Group 9">
            <a:extLst>
              <a:ext uri="{FF2B5EF4-FFF2-40B4-BE49-F238E27FC236}">
                <a16:creationId xmlns:a16="http://schemas.microsoft.com/office/drawing/2014/main" id="{C3863A81-FC4D-D310-5B30-D47CC160CAFA}"/>
              </a:ext>
            </a:extLst>
          </p:cNvPr>
          <p:cNvGrpSpPr/>
          <p:nvPr/>
        </p:nvGrpSpPr>
        <p:grpSpPr>
          <a:xfrm>
            <a:off x="5705856" y="4177411"/>
            <a:ext cx="6135624" cy="2468880"/>
            <a:chOff x="5705856" y="4136771"/>
            <a:chExt cx="6135624" cy="2468880"/>
          </a:xfrm>
        </p:grpSpPr>
        <p:sp>
          <p:nvSpPr>
            <p:cNvPr id="4" name="Speech Bubble: Rectangle 3">
              <a:extLst>
                <a:ext uri="{FF2B5EF4-FFF2-40B4-BE49-F238E27FC236}">
                  <a16:creationId xmlns:a16="http://schemas.microsoft.com/office/drawing/2014/main" id="{223825AB-4F8E-E143-0928-A84422625FCE}"/>
                </a:ext>
              </a:extLst>
            </p:cNvPr>
            <p:cNvSpPr/>
            <p:nvPr/>
          </p:nvSpPr>
          <p:spPr>
            <a:xfrm flipH="1" flipV="1">
              <a:off x="5705856" y="4136771"/>
              <a:ext cx="6135624" cy="2468880"/>
            </a:xfrm>
            <a:prstGeom prst="wedgeRectCallout">
              <a:avLst/>
            </a:prstGeom>
            <a:solidFill>
              <a:srgbClr val="00A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D56C74F-CE0F-648E-6298-3AE7D66AFF3D}"/>
                </a:ext>
              </a:extLst>
            </p:cNvPr>
            <p:cNvSpPr txBox="1">
              <a:spLocks/>
            </p:cNvSpPr>
            <p:nvPr/>
          </p:nvSpPr>
          <p:spPr>
            <a:xfrm>
              <a:off x="5852160" y="4304411"/>
              <a:ext cx="5836920" cy="2255520"/>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Questions to ask when seeking employment and earning your degree:</a:t>
              </a:r>
            </a:p>
            <a:p>
              <a:r>
                <a:rPr lang="en-US" sz="2400" dirty="0"/>
                <a:t>Will this job bring me closer to my goal of graduation?</a:t>
              </a:r>
            </a:p>
            <a:p>
              <a:r>
                <a:rPr lang="en-US" sz="2400" dirty="0"/>
                <a:t>Can I manage this workload alongside my studies?</a:t>
              </a:r>
            </a:p>
            <a:p>
              <a:r>
                <a:rPr lang="en-US" sz="2400" dirty="0"/>
                <a:t>Does this job offer experience and networking opportunities in my field of study?</a:t>
              </a:r>
            </a:p>
          </p:txBody>
        </p:sp>
      </p:grpSp>
    </p:spTree>
    <p:extLst>
      <p:ext uri="{BB962C8B-B14F-4D97-AF65-F5344CB8AC3E}">
        <p14:creationId xmlns:p14="http://schemas.microsoft.com/office/powerpoint/2010/main" val="3411761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CCD2-160C-8DC7-4297-F7202C87E35A}"/>
              </a:ext>
            </a:extLst>
          </p:cNvPr>
          <p:cNvSpPr>
            <a:spLocks noGrp="1"/>
          </p:cNvSpPr>
          <p:nvPr>
            <p:ph type="title"/>
          </p:nvPr>
        </p:nvSpPr>
        <p:spPr>
          <a:xfrm>
            <a:off x="350521" y="443345"/>
            <a:ext cx="6299662" cy="1219200"/>
          </a:xfrm>
        </p:spPr>
        <p:txBody>
          <a:bodyPr anchor="ctr">
            <a:noAutofit/>
          </a:bodyPr>
          <a:lstStyle/>
          <a:p>
            <a:pPr algn="ctr"/>
            <a:r>
              <a:rPr lang="en-US" sz="4400" dirty="0">
                <a:solidFill>
                  <a:srgbClr val="00AF66"/>
                </a:solidFill>
              </a:rPr>
              <a:t>Summer and</a:t>
            </a:r>
            <a:br>
              <a:rPr lang="en-US" sz="4400" dirty="0">
                <a:solidFill>
                  <a:srgbClr val="00AF66"/>
                </a:solidFill>
              </a:rPr>
            </a:br>
            <a:r>
              <a:rPr lang="en-US" sz="4400" dirty="0">
                <a:solidFill>
                  <a:srgbClr val="00AF66"/>
                </a:solidFill>
              </a:rPr>
              <a:t>seasonal jobs</a:t>
            </a:r>
          </a:p>
        </p:txBody>
      </p:sp>
      <p:sp>
        <p:nvSpPr>
          <p:cNvPr id="4" name="Text Placeholder 3">
            <a:extLst>
              <a:ext uri="{FF2B5EF4-FFF2-40B4-BE49-F238E27FC236}">
                <a16:creationId xmlns:a16="http://schemas.microsoft.com/office/drawing/2014/main" id="{966597C3-C4D8-C5FF-8741-DF13258862C2}"/>
              </a:ext>
            </a:extLst>
          </p:cNvPr>
          <p:cNvSpPr>
            <a:spLocks noGrp="1"/>
          </p:cNvSpPr>
          <p:nvPr>
            <p:ph type="body" sz="half" idx="2"/>
          </p:nvPr>
        </p:nvSpPr>
        <p:spPr>
          <a:xfrm>
            <a:off x="7437120" y="443345"/>
            <a:ext cx="4404360" cy="6109855"/>
          </a:xfrm>
        </p:spPr>
        <p:txBody>
          <a:bodyPr vert="horz" lIns="91440" tIns="45720" rIns="91440" bIns="45720" rtlCol="0" anchor="t">
            <a:noAutofit/>
          </a:bodyPr>
          <a:lstStyle/>
          <a:p>
            <a:pPr>
              <a:lnSpc>
                <a:spcPct val="100000"/>
              </a:lnSpc>
            </a:pPr>
            <a:r>
              <a:rPr lang="en-US" sz="2400" dirty="0">
                <a:solidFill>
                  <a:schemeClr val="tx1"/>
                </a:solidFill>
              </a:rPr>
              <a:t>One of the best ways to save for college is to work full-time during seasonal breaks, like the summer or winter.</a:t>
            </a:r>
          </a:p>
          <a:p>
            <a:pPr>
              <a:lnSpc>
                <a:spcPct val="100000"/>
              </a:lnSpc>
            </a:pPr>
            <a:r>
              <a:rPr lang="en-US" sz="2400" dirty="0">
                <a:solidFill>
                  <a:schemeClr val="tx1"/>
                </a:solidFill>
              </a:rPr>
              <a:t>Explore seasonal employment opportunities, such as:</a:t>
            </a:r>
          </a:p>
          <a:p>
            <a:pPr marL="285750" indent="-285750">
              <a:lnSpc>
                <a:spcPct val="100000"/>
              </a:lnSpc>
              <a:buFont typeface="Arial" panose="020B0604020202020204" pitchFamily="34" charset="0"/>
              <a:buChar char="•"/>
            </a:pPr>
            <a:r>
              <a:rPr lang="en-US" sz="2400" dirty="0">
                <a:solidFill>
                  <a:schemeClr val="tx1"/>
                </a:solidFill>
              </a:rPr>
              <a:t>Summer programs</a:t>
            </a:r>
          </a:p>
          <a:p>
            <a:pPr marL="285750" indent="-285750">
              <a:lnSpc>
                <a:spcPct val="100000"/>
              </a:lnSpc>
              <a:buFont typeface="Arial" panose="020B0604020202020204" pitchFamily="34" charset="0"/>
              <a:buChar char="•"/>
            </a:pPr>
            <a:r>
              <a:rPr lang="en-US" sz="2400" dirty="0">
                <a:solidFill>
                  <a:schemeClr val="tx1"/>
                </a:solidFill>
              </a:rPr>
              <a:t>Lifeguarding, camp counseling, or outdoor guiding</a:t>
            </a:r>
          </a:p>
          <a:p>
            <a:pPr marL="285750" indent="-285750">
              <a:lnSpc>
                <a:spcPct val="100000"/>
              </a:lnSpc>
              <a:buFont typeface="Arial" panose="020B0604020202020204" pitchFamily="34" charset="0"/>
              <a:buChar char="•"/>
            </a:pPr>
            <a:r>
              <a:rPr lang="en-US" sz="2400" dirty="0">
                <a:solidFill>
                  <a:schemeClr val="tx1"/>
                </a:solidFill>
              </a:rPr>
              <a:t>Retail positions</a:t>
            </a:r>
          </a:p>
          <a:p>
            <a:pPr marL="285750" indent="-285750">
              <a:lnSpc>
                <a:spcPct val="100000"/>
              </a:lnSpc>
              <a:buFont typeface="Arial" panose="020B0604020202020204" pitchFamily="34" charset="0"/>
              <a:buChar char="•"/>
            </a:pPr>
            <a:r>
              <a:rPr lang="en-US" sz="2400" dirty="0">
                <a:solidFill>
                  <a:schemeClr val="tx1"/>
                </a:solidFill>
              </a:rPr>
              <a:t>Hospitality roles in restaurants, hotels, etc.</a:t>
            </a:r>
          </a:p>
          <a:p>
            <a:pPr marL="285750" indent="-285750">
              <a:lnSpc>
                <a:spcPct val="100000"/>
              </a:lnSpc>
              <a:buFont typeface="Arial" panose="020B0604020202020204" pitchFamily="34" charset="0"/>
              <a:buChar char="•"/>
            </a:pPr>
            <a:r>
              <a:rPr lang="en-US" sz="2400" dirty="0">
                <a:solidFill>
                  <a:schemeClr val="tx1"/>
                </a:solidFill>
              </a:rPr>
              <a:t>Check local listings for options in the community</a:t>
            </a:r>
          </a:p>
        </p:txBody>
      </p:sp>
      <p:pic>
        <p:nvPicPr>
          <p:cNvPr id="6" name="Picture 5" descr="A lifeguard in a red shirt holding a red floatation device onlooking a pool">
            <a:extLst>
              <a:ext uri="{FF2B5EF4-FFF2-40B4-BE49-F238E27FC236}">
                <a16:creationId xmlns:a16="http://schemas.microsoft.com/office/drawing/2014/main" id="{635AAB3B-4CC5-1051-15BB-2F1AC6CC8B64}"/>
              </a:ext>
            </a:extLst>
          </p:cNvPr>
          <p:cNvPicPr>
            <a:picLocks noChangeAspect="1"/>
          </p:cNvPicPr>
          <p:nvPr/>
        </p:nvPicPr>
        <p:blipFill>
          <a:blip r:embed="rId2"/>
          <a:stretch>
            <a:fillRect/>
          </a:stretch>
        </p:blipFill>
        <p:spPr>
          <a:xfrm>
            <a:off x="350521" y="2129995"/>
            <a:ext cx="6299662" cy="4215387"/>
          </a:xfrm>
          <a:prstGeom prst="rect">
            <a:avLst/>
          </a:prstGeom>
          <a:ln w="76200">
            <a:solidFill>
              <a:srgbClr val="00AF66"/>
            </a:solidFill>
          </a:ln>
        </p:spPr>
      </p:pic>
    </p:spTree>
    <p:extLst>
      <p:ext uri="{BB962C8B-B14F-4D97-AF65-F5344CB8AC3E}">
        <p14:creationId xmlns:p14="http://schemas.microsoft.com/office/powerpoint/2010/main" val="4791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787E-F8AD-6A76-2247-4C8A26E590D0}"/>
              </a:ext>
            </a:extLst>
          </p:cNvPr>
          <p:cNvSpPr>
            <a:spLocks noGrp="1"/>
          </p:cNvSpPr>
          <p:nvPr>
            <p:ph type="title"/>
          </p:nvPr>
        </p:nvSpPr>
        <p:spPr>
          <a:xfrm>
            <a:off x="838200" y="206604"/>
            <a:ext cx="10515600" cy="1325563"/>
          </a:xfrm>
        </p:spPr>
        <p:txBody>
          <a:bodyPr/>
          <a:lstStyle/>
          <a:p>
            <a:r>
              <a:rPr lang="en-US" dirty="0"/>
              <a:t>Internships</a:t>
            </a:r>
          </a:p>
        </p:txBody>
      </p:sp>
      <p:sp>
        <p:nvSpPr>
          <p:cNvPr id="3" name="Content Placeholder 2">
            <a:extLst>
              <a:ext uri="{FF2B5EF4-FFF2-40B4-BE49-F238E27FC236}">
                <a16:creationId xmlns:a16="http://schemas.microsoft.com/office/drawing/2014/main" id="{0B1D707F-325D-834C-09D1-9A851379B6DD}"/>
              </a:ext>
            </a:extLst>
          </p:cNvPr>
          <p:cNvSpPr>
            <a:spLocks noGrp="1"/>
          </p:cNvSpPr>
          <p:nvPr>
            <p:ph idx="1"/>
          </p:nvPr>
        </p:nvSpPr>
        <p:spPr>
          <a:xfrm>
            <a:off x="838199" y="1516466"/>
            <a:ext cx="11118274" cy="1023389"/>
          </a:xfrm>
        </p:spPr>
        <p:txBody>
          <a:bodyPr>
            <a:normAutofit/>
          </a:bodyPr>
          <a:lstStyle/>
          <a:p>
            <a:pPr marL="0" indent="0">
              <a:lnSpc>
                <a:spcPct val="110000"/>
              </a:lnSpc>
              <a:buNone/>
            </a:pPr>
            <a:r>
              <a:rPr lang="en-US" dirty="0"/>
              <a:t>Internships are professional learning experiences that give students exposure to businesses and organizations relevant to their field of study.</a:t>
            </a:r>
          </a:p>
        </p:txBody>
      </p:sp>
      <p:pic>
        <p:nvPicPr>
          <p:cNvPr id="5" name="Picture 4" descr="A student talking to an older worker in a hallway">
            <a:extLst>
              <a:ext uri="{FF2B5EF4-FFF2-40B4-BE49-F238E27FC236}">
                <a16:creationId xmlns:a16="http://schemas.microsoft.com/office/drawing/2014/main" id="{01419498-C9C6-6EC7-E96D-BCA94B988305}"/>
              </a:ext>
            </a:extLst>
          </p:cNvPr>
          <p:cNvPicPr>
            <a:picLocks noChangeAspect="1"/>
          </p:cNvPicPr>
          <p:nvPr/>
        </p:nvPicPr>
        <p:blipFill rotWithShape="1">
          <a:blip r:embed="rId2"/>
          <a:srcRect l="16672" r="11207"/>
          <a:stretch/>
        </p:blipFill>
        <p:spPr>
          <a:xfrm>
            <a:off x="1003995" y="2768283"/>
            <a:ext cx="4634345" cy="3614532"/>
          </a:xfrm>
          <a:prstGeom prst="rect">
            <a:avLst/>
          </a:prstGeom>
          <a:ln w="76200">
            <a:solidFill>
              <a:srgbClr val="00AF66"/>
            </a:solidFill>
          </a:ln>
        </p:spPr>
      </p:pic>
      <p:sp>
        <p:nvSpPr>
          <p:cNvPr id="6" name="Content Placeholder 2">
            <a:extLst>
              <a:ext uri="{FF2B5EF4-FFF2-40B4-BE49-F238E27FC236}">
                <a16:creationId xmlns:a16="http://schemas.microsoft.com/office/drawing/2014/main" id="{63BE9D9E-E96E-B24E-F5C4-58FF53C10120}"/>
              </a:ext>
            </a:extLst>
          </p:cNvPr>
          <p:cNvSpPr txBox="1">
            <a:spLocks/>
          </p:cNvSpPr>
          <p:nvPr/>
        </p:nvSpPr>
        <p:spPr>
          <a:xfrm>
            <a:off x="6096000" y="2768283"/>
            <a:ext cx="5715001" cy="387927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b="1" dirty="0"/>
              <a:t>Internships offer:</a:t>
            </a:r>
          </a:p>
          <a:p>
            <a:pPr>
              <a:lnSpc>
                <a:spcPct val="110000"/>
              </a:lnSpc>
            </a:pPr>
            <a:r>
              <a:rPr lang="en-US" dirty="0"/>
              <a:t>Hands-on experience</a:t>
            </a:r>
          </a:p>
          <a:p>
            <a:pPr>
              <a:lnSpc>
                <a:spcPct val="110000"/>
              </a:lnSpc>
            </a:pPr>
            <a:r>
              <a:rPr lang="en-US" dirty="0"/>
              <a:t>Resume-building assets</a:t>
            </a:r>
          </a:p>
          <a:p>
            <a:pPr>
              <a:lnSpc>
                <a:spcPct val="110000"/>
              </a:lnSpc>
            </a:pPr>
            <a:r>
              <a:rPr lang="en-US" dirty="0"/>
              <a:t>Networking opportunities</a:t>
            </a:r>
          </a:p>
          <a:p>
            <a:pPr>
              <a:lnSpc>
                <a:spcPct val="110000"/>
              </a:lnSpc>
            </a:pPr>
            <a:r>
              <a:rPr lang="en-US" dirty="0"/>
              <a:t>Credits towards graduation for some programs</a:t>
            </a:r>
            <a:endParaRPr lang="en-US" dirty="0">
              <a:ea typeface="Calibri"/>
              <a:cs typeface="Calibri"/>
            </a:endParaRPr>
          </a:p>
          <a:p>
            <a:pPr>
              <a:lnSpc>
                <a:spcPct val="110000"/>
              </a:lnSpc>
            </a:pPr>
            <a:r>
              <a:rPr lang="en-US" dirty="0"/>
              <a:t>Some offer monetary compensation </a:t>
            </a:r>
            <a:endParaRPr lang="en-US" dirty="0">
              <a:ea typeface="Calibri"/>
              <a:cs typeface="Calibri"/>
            </a:endParaRPr>
          </a:p>
        </p:txBody>
      </p:sp>
    </p:spTree>
    <p:extLst>
      <p:ext uri="{BB962C8B-B14F-4D97-AF65-F5344CB8AC3E}">
        <p14:creationId xmlns:p14="http://schemas.microsoft.com/office/powerpoint/2010/main" val="2921018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3FDC-BCEF-897A-F440-CEB6B1970F3C}"/>
              </a:ext>
            </a:extLst>
          </p:cNvPr>
          <p:cNvSpPr>
            <a:spLocks noGrp="1"/>
          </p:cNvSpPr>
          <p:nvPr>
            <p:ph type="title"/>
          </p:nvPr>
        </p:nvSpPr>
        <p:spPr/>
        <p:txBody>
          <a:bodyPr/>
          <a:lstStyle/>
          <a:p>
            <a:r>
              <a:rPr lang="en-US" dirty="0"/>
              <a:t>Saving options</a:t>
            </a:r>
          </a:p>
        </p:txBody>
      </p:sp>
      <p:graphicFrame>
        <p:nvGraphicFramePr>
          <p:cNvPr id="3" name="Table 2">
            <a:extLst>
              <a:ext uri="{FF2B5EF4-FFF2-40B4-BE49-F238E27FC236}">
                <a16:creationId xmlns:a16="http://schemas.microsoft.com/office/drawing/2014/main" id="{E86F20FA-72AF-6C40-0F2C-CF392FF500C5}"/>
              </a:ext>
            </a:extLst>
          </p:cNvPr>
          <p:cNvGraphicFramePr>
            <a:graphicFrameLocks noGrp="1"/>
          </p:cNvGraphicFramePr>
          <p:nvPr>
            <p:extLst>
              <p:ext uri="{D42A27DB-BD31-4B8C-83A1-F6EECF244321}">
                <p14:modId xmlns:p14="http://schemas.microsoft.com/office/powerpoint/2010/main" val="2218034334"/>
              </p:ext>
            </p:extLst>
          </p:nvPr>
        </p:nvGraphicFramePr>
        <p:xfrm>
          <a:off x="548640" y="1729634"/>
          <a:ext cx="11094720" cy="4549246"/>
        </p:xfrm>
        <a:graphic>
          <a:graphicData uri="http://schemas.openxmlformats.org/drawingml/2006/table">
            <a:tbl>
              <a:tblPr firstRow="1" bandRow="1">
                <a:tableStyleId>{5C22544A-7EE6-4342-B048-85BDC9FD1C3A}</a:tableStyleId>
              </a:tblPr>
              <a:tblGrid>
                <a:gridCol w="3698240">
                  <a:extLst>
                    <a:ext uri="{9D8B030D-6E8A-4147-A177-3AD203B41FA5}">
                      <a16:colId xmlns:a16="http://schemas.microsoft.com/office/drawing/2014/main" val="921476709"/>
                    </a:ext>
                  </a:extLst>
                </a:gridCol>
                <a:gridCol w="3698240">
                  <a:extLst>
                    <a:ext uri="{9D8B030D-6E8A-4147-A177-3AD203B41FA5}">
                      <a16:colId xmlns:a16="http://schemas.microsoft.com/office/drawing/2014/main" val="1304056609"/>
                    </a:ext>
                  </a:extLst>
                </a:gridCol>
                <a:gridCol w="3698240">
                  <a:extLst>
                    <a:ext uri="{9D8B030D-6E8A-4147-A177-3AD203B41FA5}">
                      <a16:colId xmlns:a16="http://schemas.microsoft.com/office/drawing/2014/main" val="901747299"/>
                    </a:ext>
                  </a:extLst>
                </a:gridCol>
              </a:tblGrid>
              <a:tr h="1336021">
                <a:tc>
                  <a:txBody>
                    <a:bodyPr/>
                    <a:lstStyle/>
                    <a:p>
                      <a:pPr algn="ctr"/>
                      <a:r>
                        <a:rPr lang="en-US" sz="4000" dirty="0"/>
                        <a:t>Bank or Credit Union</a:t>
                      </a:r>
                    </a:p>
                  </a:txBody>
                  <a:tcPr anchor="ctr">
                    <a:solidFill>
                      <a:srgbClr val="00AF66"/>
                    </a:solidFill>
                  </a:tcPr>
                </a:tc>
                <a:tc>
                  <a:txBody>
                    <a:bodyPr/>
                    <a:lstStyle/>
                    <a:p>
                      <a:pPr algn="ctr"/>
                      <a:r>
                        <a:rPr lang="en-US" sz="4000" dirty="0"/>
                        <a:t>my529</a:t>
                      </a:r>
                    </a:p>
                  </a:txBody>
                  <a:tcPr anchor="ctr">
                    <a:lnB w="12700" cap="flat" cmpd="sng" algn="ctr">
                      <a:noFill/>
                      <a:prstDash val="solid"/>
                      <a:round/>
                      <a:headEnd type="none" w="med" len="med"/>
                      <a:tailEnd type="none" w="med" len="med"/>
                    </a:lnB>
                    <a:solidFill>
                      <a:srgbClr val="00AF66"/>
                    </a:solidFill>
                  </a:tcPr>
                </a:tc>
                <a:tc>
                  <a:txBody>
                    <a:bodyPr/>
                    <a:lstStyle/>
                    <a:p>
                      <a:pPr algn="ctr"/>
                      <a:r>
                        <a:rPr lang="en-US" sz="4000" dirty="0"/>
                        <a:t>ABLE Account</a:t>
                      </a:r>
                    </a:p>
                  </a:txBody>
                  <a:tcPr anchor="ctr">
                    <a:solidFill>
                      <a:srgbClr val="DC4405"/>
                    </a:solidFill>
                  </a:tcPr>
                </a:tc>
                <a:extLst>
                  <a:ext uri="{0D108BD9-81ED-4DB2-BD59-A6C34878D82A}">
                    <a16:rowId xmlns:a16="http://schemas.microsoft.com/office/drawing/2014/main" val="1851930277"/>
                  </a:ext>
                </a:extLst>
              </a:tr>
              <a:tr h="3213225">
                <a:tc>
                  <a:txBody>
                    <a:bodyPr/>
                    <a:lstStyle/>
                    <a:p>
                      <a:pPr marL="457200" indent="-457200">
                        <a:buFont typeface="Arial"/>
                        <a:buChar char="•"/>
                      </a:pPr>
                      <a:endParaRPr lang="en-US" sz="2800" dirty="0"/>
                    </a:p>
                    <a:p>
                      <a:pPr marL="457200" lvl="0" indent="-457200">
                        <a:buFont typeface="Arial"/>
                        <a:buChar char="•"/>
                      </a:pPr>
                      <a:r>
                        <a:rPr lang="en-US" sz="2800" dirty="0"/>
                        <a:t>Earns interest</a:t>
                      </a:r>
                    </a:p>
                  </a:txBody>
                  <a:tcPr>
                    <a:lnR w="12700" cap="flat" cmpd="sng" algn="ctr">
                      <a:solidFill>
                        <a:srgbClr val="00AF66"/>
                      </a:solidFill>
                      <a:prstDash val="solid"/>
                      <a:round/>
                      <a:headEnd type="none" w="med" len="med"/>
                      <a:tailEnd type="none" w="med" len="med"/>
                    </a:lnR>
                    <a:noFill/>
                  </a:tcPr>
                </a:tc>
                <a:tc>
                  <a:txBody>
                    <a:bodyPr/>
                    <a:lstStyle/>
                    <a:p>
                      <a:pPr marL="285750" indent="-285750">
                        <a:buFont typeface="Arial" panose="020B0604020202020204" pitchFamily="34" charset="0"/>
                        <a:buChar char="•"/>
                      </a:pPr>
                      <a:endParaRPr lang="en-US" sz="2800" dirty="0"/>
                    </a:p>
                    <a:p>
                      <a:pPr marL="285750" lvl="0" indent="-285750">
                        <a:buFont typeface="Arial" panose="020B0604020202020204" pitchFamily="34" charset="0"/>
                        <a:buChar char="•"/>
                      </a:pPr>
                      <a:r>
                        <a:rPr lang="en-US" sz="2800" dirty="0"/>
                        <a:t>Investment account</a:t>
                      </a:r>
                    </a:p>
                    <a:p>
                      <a:pPr marL="285750" indent="-285750">
                        <a:buFont typeface="Arial" panose="020B0604020202020204" pitchFamily="34" charset="0"/>
                        <a:buChar char="•"/>
                      </a:pPr>
                      <a:r>
                        <a:rPr lang="en-US" sz="2800" dirty="0"/>
                        <a:t>Visit </a:t>
                      </a:r>
                      <a:r>
                        <a:rPr lang="en-US" sz="2800" dirty="0">
                          <a:hlinkClick r:id="rId2"/>
                        </a:rPr>
                        <a:t>my529.org </a:t>
                      </a:r>
                      <a:r>
                        <a:rPr lang="en-US" sz="2800" dirty="0"/>
                        <a:t>for information on Utah’s plan</a:t>
                      </a:r>
                    </a:p>
                    <a:p>
                      <a:pPr marL="285750" indent="-285750">
                        <a:buFont typeface="Arial" panose="020B0604020202020204" pitchFamily="34" charset="0"/>
                        <a:buChar char="•"/>
                      </a:pPr>
                      <a:endParaRPr lang="en-US" sz="2800" dirty="0"/>
                    </a:p>
                  </a:txBody>
                  <a:tcPr>
                    <a:lnL w="12700" cap="flat" cmpd="sng" algn="ctr">
                      <a:solidFill>
                        <a:srgbClr val="00AF66"/>
                      </a:solidFill>
                      <a:prstDash val="solid"/>
                      <a:round/>
                      <a:headEnd type="none" w="med" len="med"/>
                      <a:tailEnd type="none" w="med" len="med"/>
                    </a:lnL>
                    <a:lnR w="12700" cap="flat" cmpd="sng" algn="ctr">
                      <a:solidFill>
                        <a:srgbClr val="DC440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2800" dirty="0"/>
                    </a:p>
                    <a:p>
                      <a:pPr marL="285750" lvl="0" indent="-285750">
                        <a:buFont typeface="Arial" panose="020B0604020202020204" pitchFamily="34" charset="0"/>
                        <a:buChar char="•"/>
                      </a:pPr>
                      <a:r>
                        <a:rPr lang="en-US" sz="2800" dirty="0"/>
                        <a:t>Investment account, but for qualified disability expenses</a:t>
                      </a:r>
                    </a:p>
                    <a:p>
                      <a:pPr marL="285750" indent="-285750">
                        <a:buFont typeface="Arial" panose="020B0604020202020204" pitchFamily="34" charset="0"/>
                        <a:buChar char="•"/>
                      </a:pPr>
                      <a:r>
                        <a:rPr lang="en-US" sz="2800" dirty="0">
                          <a:hlinkClick r:id="rId3"/>
                        </a:rPr>
                        <a:t>ableut.com</a:t>
                      </a:r>
                      <a:endParaRPr lang="en-US" sz="2800" dirty="0"/>
                    </a:p>
                    <a:p>
                      <a:pPr marL="285750" indent="-285750">
                        <a:buFont typeface="Arial" panose="020B0604020202020204" pitchFamily="34" charset="0"/>
                        <a:buChar char="•"/>
                      </a:pPr>
                      <a:r>
                        <a:rPr lang="en-US" sz="2800" dirty="0">
                          <a:hlinkClick r:id="rId4"/>
                        </a:rPr>
                        <a:t>stableaccount.com</a:t>
                      </a:r>
                      <a:endParaRPr lang="en-US" sz="2800" dirty="0"/>
                    </a:p>
                  </a:txBody>
                  <a:tcPr>
                    <a:lnL w="12700" cap="flat" cmpd="sng" algn="ctr">
                      <a:solidFill>
                        <a:srgbClr val="DC4405"/>
                      </a:solidFill>
                      <a:prstDash val="solid"/>
                      <a:round/>
                      <a:headEnd type="none" w="med" len="med"/>
                      <a:tailEnd type="none" w="med" len="med"/>
                    </a:lnL>
                    <a:noFill/>
                  </a:tcPr>
                </a:tc>
                <a:extLst>
                  <a:ext uri="{0D108BD9-81ED-4DB2-BD59-A6C34878D82A}">
                    <a16:rowId xmlns:a16="http://schemas.microsoft.com/office/drawing/2014/main" val="1850191486"/>
                  </a:ext>
                </a:extLst>
              </a:tr>
            </a:tbl>
          </a:graphicData>
        </a:graphic>
      </p:graphicFrame>
      <p:grpSp>
        <p:nvGrpSpPr>
          <p:cNvPr id="6" name="Group 5">
            <a:extLst>
              <a:ext uri="{FF2B5EF4-FFF2-40B4-BE49-F238E27FC236}">
                <a16:creationId xmlns:a16="http://schemas.microsoft.com/office/drawing/2014/main" id="{92EDE6F0-3BCE-79C9-A20F-FF06205A9B48}"/>
              </a:ext>
            </a:extLst>
          </p:cNvPr>
          <p:cNvGrpSpPr/>
          <p:nvPr/>
        </p:nvGrpSpPr>
        <p:grpSpPr>
          <a:xfrm>
            <a:off x="4998027" y="5373624"/>
            <a:ext cx="2195946" cy="905256"/>
            <a:chOff x="4998027" y="5373624"/>
            <a:chExt cx="2195946" cy="905256"/>
          </a:xfrm>
        </p:grpSpPr>
        <p:pic>
          <p:nvPicPr>
            <p:cNvPr id="4" name="Graphic 3" descr="Presentation with media">
              <a:hlinkClick r:id="rId5"/>
              <a:extLst>
                <a:ext uri="{FF2B5EF4-FFF2-40B4-BE49-F238E27FC236}">
                  <a16:creationId xmlns:a16="http://schemas.microsoft.com/office/drawing/2014/main" id="{C561F7F5-98F0-FA33-1263-0B60712F93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4248" y="5373624"/>
              <a:ext cx="603504" cy="603504"/>
            </a:xfrm>
            <a:prstGeom prst="rect">
              <a:avLst/>
            </a:prstGeom>
          </p:spPr>
        </p:pic>
        <p:sp>
          <p:nvSpPr>
            <p:cNvPr id="5" name="Text Placeholder 3">
              <a:hlinkClick r:id="rId5"/>
              <a:extLst>
                <a:ext uri="{FF2B5EF4-FFF2-40B4-BE49-F238E27FC236}">
                  <a16:creationId xmlns:a16="http://schemas.microsoft.com/office/drawing/2014/main" id="{6C9299B1-0987-53E8-A384-8F17910A60ED}"/>
                </a:ext>
              </a:extLst>
            </p:cNvPr>
            <p:cNvSpPr txBox="1">
              <a:spLocks/>
            </p:cNvSpPr>
            <p:nvPr/>
          </p:nvSpPr>
          <p:spPr>
            <a:xfrm>
              <a:off x="4998027" y="5925370"/>
              <a:ext cx="2195946" cy="35351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500" dirty="0">
                  <a:hlinkClick r:id="rId5">
                    <a:extLst>
                      <a:ext uri="{A12FA001-AC4F-418D-AE19-62706E023703}">
                        <ahyp:hlinkClr xmlns:ahyp="http://schemas.microsoft.com/office/drawing/2018/hyperlinkcolor" val="tx"/>
                      </a:ext>
                    </a:extLst>
                  </a:hlinkClick>
                </a:rPr>
                <a:t>Click for my529 video</a:t>
              </a:r>
              <a:endParaRPr lang="en-US" sz="1500" dirty="0"/>
            </a:p>
          </p:txBody>
        </p:sp>
      </p:grpSp>
    </p:spTree>
    <p:extLst>
      <p:ext uri="{BB962C8B-B14F-4D97-AF65-F5344CB8AC3E}">
        <p14:creationId xmlns:p14="http://schemas.microsoft.com/office/powerpoint/2010/main" val="255664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DF847EC7-D419-8778-D435-6D54715BB1DA}"/>
              </a:ext>
            </a:extLst>
          </p:cNvPr>
          <p:cNvPicPr>
            <a:picLocks noChangeAspect="1"/>
          </p:cNvPicPr>
          <p:nvPr/>
        </p:nvPicPr>
        <p:blipFill>
          <a:blip r:embed="rId3"/>
          <a:stretch>
            <a:fillRect/>
          </a:stretch>
        </p:blipFill>
        <p:spPr>
          <a:xfrm>
            <a:off x="1641944" y="0"/>
            <a:ext cx="8885069" cy="6858000"/>
          </a:xfrm>
          <a:prstGeom prst="rect">
            <a:avLst/>
          </a:prstGeom>
        </p:spPr>
      </p:pic>
    </p:spTree>
    <p:extLst>
      <p:ext uri="{BB962C8B-B14F-4D97-AF65-F5344CB8AC3E}">
        <p14:creationId xmlns:p14="http://schemas.microsoft.com/office/powerpoint/2010/main" val="1301015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D77D-1281-5C5F-70E7-BD753E4CA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91E7A-C454-7459-BD6C-2299CB246037}"/>
              </a:ext>
            </a:extLst>
          </p:cNvPr>
          <p:cNvSpPr>
            <a:spLocks noGrp="1"/>
          </p:cNvSpPr>
          <p:nvPr>
            <p:ph type="title"/>
          </p:nvPr>
        </p:nvSpPr>
        <p:spPr/>
        <p:txBody>
          <a:bodyPr/>
          <a:lstStyle/>
          <a:p>
            <a:pPr algn="ctr"/>
            <a:r>
              <a:rPr lang="en-US" dirty="0"/>
              <a:t>Paying for College Student Bundle</a:t>
            </a:r>
          </a:p>
        </p:txBody>
      </p:sp>
      <p:pic>
        <p:nvPicPr>
          <p:cNvPr id="5" name="Graphic 4" descr="Dollar">
            <a:extLst>
              <a:ext uri="{FF2B5EF4-FFF2-40B4-BE49-F238E27FC236}">
                <a16:creationId xmlns:a16="http://schemas.microsoft.com/office/drawing/2014/main" id="{58EE2428-0B34-79BB-22AC-A710B15C9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0FC2F535-04B5-196D-0177-3570AF80F7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35C83102-C463-BE08-D3D1-CCAC7A018716}"/>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C7931364-67C5-67CE-9347-AF87D7CCF7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12EB052D-4015-AFE8-994E-1E1D05DEB3DA}"/>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D35EE4C6-345F-67D6-AD95-94155537AAF0}"/>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07DDF426-103D-F468-FC7F-6E065CE0CD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9E27D8DE-EFE2-D78B-49E0-1ACDC8E84F17}"/>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BC67713A-AE96-6347-9EBE-24BD2FFEB484}"/>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C15AEBAA-B5F6-8FD0-B650-0287A767AD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85504F13-DD6F-D93D-4350-67BC79849EDD}"/>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AFBB19D6-ED89-864D-DC10-7A651CBADF13}"/>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CECCEE2E-13BE-A429-23AF-32F442D35F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BF0DC562-966A-64B9-0559-11240D811D32}"/>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367C3EE3-B6C8-6B30-8C38-A78E98B68A05}"/>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5F752DBA-603A-75CB-7CF6-279FD8F1DB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754E98D3-675E-386F-740B-ED569B49ECA8}"/>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8F808F31-4AD8-7124-7968-28C67394DE85}"/>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EB2963E-E1BB-16E4-83B2-64BCE81D6290}"/>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25" name="Content Placeholder 16" descr="Confused person">
            <a:extLst>
              <a:ext uri="{FF2B5EF4-FFF2-40B4-BE49-F238E27FC236}">
                <a16:creationId xmlns:a16="http://schemas.microsoft.com/office/drawing/2014/main" id="{6D6EEAF0-EEC3-2356-F2E1-EDD98009526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24" y="2404660"/>
            <a:ext cx="3569087" cy="3569087"/>
          </a:xfrm>
          <a:prstGeom prst="rect">
            <a:avLst/>
          </a:prstGeom>
        </p:spPr>
      </p:pic>
      <p:sp>
        <p:nvSpPr>
          <p:cNvPr id="26" name="Arrow: Right 25">
            <a:extLst>
              <a:ext uri="{FF2B5EF4-FFF2-40B4-BE49-F238E27FC236}">
                <a16:creationId xmlns:a16="http://schemas.microsoft.com/office/drawing/2014/main" id="{B323E8B1-8948-64A1-5266-85A8FCB4E8AC}"/>
              </a:ext>
            </a:extLst>
          </p:cNvPr>
          <p:cNvSpPr/>
          <p:nvPr/>
        </p:nvSpPr>
        <p:spPr>
          <a:xfrm rot="19847689">
            <a:off x="6928698" y="2503767"/>
            <a:ext cx="524010" cy="387878"/>
          </a:xfrm>
          <a:prstGeom prst="rightArrow">
            <a:avLst/>
          </a:prstGeom>
          <a:solidFill>
            <a:srgbClr val="FFC84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9E7126FD-125A-9A25-B780-D529BEA5020E}"/>
              </a:ext>
            </a:extLst>
          </p:cNvPr>
          <p:cNvSpPr/>
          <p:nvPr/>
        </p:nvSpPr>
        <p:spPr>
          <a:xfrm rot="2670378">
            <a:off x="9134690" y="2478921"/>
            <a:ext cx="524010" cy="387878"/>
          </a:xfrm>
          <a:prstGeom prst="rightArrow">
            <a:avLst/>
          </a:prstGeom>
          <a:solidFill>
            <a:srgbClr val="00AF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B05AE0F-8E66-2427-44DF-FE8AD722FA50}"/>
              </a:ext>
            </a:extLst>
          </p:cNvPr>
          <p:cNvSpPr/>
          <p:nvPr/>
        </p:nvSpPr>
        <p:spPr>
          <a:xfrm rot="6727336">
            <a:off x="9709493" y="4484843"/>
            <a:ext cx="524010" cy="387878"/>
          </a:xfrm>
          <a:prstGeom prst="rightArrow">
            <a:avLst/>
          </a:prstGeom>
          <a:solidFill>
            <a:srgbClr val="40C1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37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B8D64-FE15-39A2-5651-129D02557ADB}"/>
              </a:ext>
            </a:extLst>
          </p:cNvPr>
          <p:cNvSpPr>
            <a:spLocks noGrp="1"/>
          </p:cNvSpPr>
          <p:nvPr>
            <p:ph type="title"/>
          </p:nvPr>
        </p:nvSpPr>
        <p:spPr/>
        <p:txBody>
          <a:bodyPr/>
          <a:lstStyle/>
          <a:p>
            <a:r>
              <a:rPr lang="en-US" dirty="0"/>
              <a:t>Creative Ways to Cut Costs</a:t>
            </a:r>
          </a:p>
        </p:txBody>
      </p:sp>
      <p:grpSp>
        <p:nvGrpSpPr>
          <p:cNvPr id="18" name="Group 17">
            <a:extLst>
              <a:ext uri="{FF2B5EF4-FFF2-40B4-BE49-F238E27FC236}">
                <a16:creationId xmlns:a16="http://schemas.microsoft.com/office/drawing/2014/main" id="{192C1285-6FBF-2A40-90CF-029CDE4C227B}"/>
              </a:ext>
            </a:extLst>
          </p:cNvPr>
          <p:cNvGrpSpPr/>
          <p:nvPr/>
        </p:nvGrpSpPr>
        <p:grpSpPr>
          <a:xfrm>
            <a:off x="831850" y="4730616"/>
            <a:ext cx="1405269" cy="1533092"/>
            <a:chOff x="831850" y="4878100"/>
            <a:chExt cx="1405269" cy="1533092"/>
          </a:xfrm>
        </p:grpSpPr>
        <p:pic>
          <p:nvPicPr>
            <p:cNvPr id="19" name="Graphic 18" descr="Document with solid fill">
              <a:hlinkClick r:id="rId2"/>
              <a:extLst>
                <a:ext uri="{FF2B5EF4-FFF2-40B4-BE49-F238E27FC236}">
                  <a16:creationId xmlns:a16="http://schemas.microsoft.com/office/drawing/2014/main" id="{CEF96052-269A-898A-F9EB-338BF8EA9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284" y="4878100"/>
              <a:ext cx="914400" cy="914400"/>
            </a:xfrm>
            <a:prstGeom prst="rect">
              <a:avLst/>
            </a:prstGeom>
          </p:spPr>
        </p:pic>
        <p:sp>
          <p:nvSpPr>
            <p:cNvPr id="20" name="Text Placeholder 3">
              <a:hlinkClick r:id="rId2"/>
              <a:extLst>
                <a:ext uri="{FF2B5EF4-FFF2-40B4-BE49-F238E27FC236}">
                  <a16:creationId xmlns:a16="http://schemas.microsoft.com/office/drawing/2014/main" id="{B4FF930B-BD1E-789C-3ED2-F9E3D3B92327}"/>
                </a:ext>
              </a:extLst>
            </p:cNvPr>
            <p:cNvSpPr txBox="1">
              <a:spLocks/>
            </p:cNvSpPr>
            <p:nvPr/>
          </p:nvSpPr>
          <p:spPr>
            <a:xfrm>
              <a:off x="831850" y="5792500"/>
              <a:ext cx="1405269" cy="618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hlinkClick r:id="rId2">
                    <a:extLst>
                      <a:ext uri="{A12FA001-AC4F-418D-AE19-62706E023703}">
                        <ahyp:hlinkClr xmlns:ahyp="http://schemas.microsoft.com/office/drawing/2018/hyperlinkcolor" val="tx"/>
                      </a:ext>
                    </a:extLst>
                  </a:hlinkClick>
                </a:rPr>
                <a:t>Cut </a:t>
              </a:r>
              <a:r>
                <a:rPr lang="en-US" dirty="0">
                  <a:hlinkClick r:id="rId2">
                    <a:extLst>
                      <a:ext uri="{A12FA001-AC4F-418D-AE19-62706E023703}">
                        <ahyp:hlinkClr xmlns:ahyp="http://schemas.microsoft.com/office/drawing/2018/hyperlinkcolor" val="tx"/>
                      </a:ext>
                    </a:extLst>
                  </a:hlinkClick>
                </a:rPr>
                <a:t>Costs Handout</a:t>
              </a:r>
              <a:endParaRPr lang="en-US" dirty="0">
                <a:ea typeface="Calibri"/>
                <a:cs typeface="Calibri"/>
              </a:endParaRPr>
            </a:p>
          </p:txBody>
        </p:sp>
      </p:grpSp>
      <p:grpSp>
        <p:nvGrpSpPr>
          <p:cNvPr id="21" name="Group 20">
            <a:extLst>
              <a:ext uri="{FF2B5EF4-FFF2-40B4-BE49-F238E27FC236}">
                <a16:creationId xmlns:a16="http://schemas.microsoft.com/office/drawing/2014/main" id="{BFC27963-F73B-9231-A8E3-250815940E50}"/>
              </a:ext>
            </a:extLst>
          </p:cNvPr>
          <p:cNvGrpSpPr/>
          <p:nvPr/>
        </p:nvGrpSpPr>
        <p:grpSpPr>
          <a:xfrm>
            <a:off x="6106774" y="4730616"/>
            <a:ext cx="1831172" cy="1668174"/>
            <a:chOff x="6106774" y="4730616"/>
            <a:chExt cx="1831172" cy="1668174"/>
          </a:xfrm>
        </p:grpSpPr>
        <p:grpSp>
          <p:nvGrpSpPr>
            <p:cNvPr id="22" name="Group 21">
              <a:extLst>
                <a:ext uri="{FF2B5EF4-FFF2-40B4-BE49-F238E27FC236}">
                  <a16:creationId xmlns:a16="http://schemas.microsoft.com/office/drawing/2014/main" id="{74042D62-5654-50C6-C5C8-CEAA54F74113}"/>
                </a:ext>
              </a:extLst>
            </p:cNvPr>
            <p:cNvGrpSpPr/>
            <p:nvPr/>
          </p:nvGrpSpPr>
          <p:grpSpPr>
            <a:xfrm>
              <a:off x="6107960" y="4730616"/>
              <a:ext cx="1828800" cy="914400"/>
              <a:chOff x="6109146" y="4730616"/>
              <a:chExt cx="1828800" cy="914400"/>
            </a:xfrm>
          </p:grpSpPr>
          <p:pic>
            <p:nvPicPr>
              <p:cNvPr id="24" name="Graphic 23" descr="Download from cloud with solid fill">
                <a:hlinkClick r:id="rId5"/>
                <a:extLst>
                  <a:ext uri="{FF2B5EF4-FFF2-40B4-BE49-F238E27FC236}">
                    <a16:creationId xmlns:a16="http://schemas.microsoft.com/office/drawing/2014/main" id="{E89BC09C-AD68-9D93-900D-099D79E934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546" y="4730616"/>
                <a:ext cx="914400" cy="914400"/>
              </a:xfrm>
              <a:prstGeom prst="rect">
                <a:avLst/>
              </a:prstGeom>
            </p:spPr>
          </p:pic>
          <p:pic>
            <p:nvPicPr>
              <p:cNvPr id="25" name="Graphic 24" descr="Presentation with media with solid fill">
                <a:hlinkClick r:id="rId8"/>
                <a:extLst>
                  <a:ext uri="{FF2B5EF4-FFF2-40B4-BE49-F238E27FC236}">
                    <a16:creationId xmlns:a16="http://schemas.microsoft.com/office/drawing/2014/main" id="{3EA407AC-05F8-EAB8-2644-E245A46269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9146" y="4730616"/>
                <a:ext cx="914400" cy="914400"/>
              </a:xfrm>
              <a:prstGeom prst="rect">
                <a:avLst/>
              </a:prstGeom>
            </p:spPr>
          </p:pic>
        </p:grpSp>
        <p:sp>
          <p:nvSpPr>
            <p:cNvPr id="23" name="Text Placeholder 3">
              <a:extLst>
                <a:ext uri="{FF2B5EF4-FFF2-40B4-BE49-F238E27FC236}">
                  <a16:creationId xmlns:a16="http://schemas.microsoft.com/office/drawing/2014/main" id="{F82C5365-26E0-5ACF-2390-E5554570C8E5}"/>
                </a:ext>
              </a:extLst>
            </p:cNvPr>
            <p:cNvSpPr txBox="1">
              <a:spLocks/>
            </p:cNvSpPr>
            <p:nvPr/>
          </p:nvSpPr>
          <p:spPr>
            <a:xfrm>
              <a:off x="6106774" y="5645016"/>
              <a:ext cx="183117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8">
                    <a:extLst>
                      <a:ext uri="{A12FA001-AC4F-418D-AE19-62706E023703}">
                        <ahyp:hlinkClr xmlns:ahyp="http://schemas.microsoft.com/office/drawing/2018/hyperlinkcolor" val="tx"/>
                      </a:ext>
                    </a:extLst>
                  </a:hlinkClick>
                </a:rPr>
                <a:t>Cut Costs YouTube </a:t>
              </a:r>
              <a:r>
                <a:rPr lang="en-US" dirty="0"/>
                <a:t>or </a:t>
              </a:r>
              <a:r>
                <a:rPr lang="en-US" dirty="0">
                  <a:hlinkClick r:id="rId5">
                    <a:extLst>
                      <a:ext uri="{A12FA001-AC4F-418D-AE19-62706E023703}">
                        <ahyp:hlinkClr xmlns:ahyp="http://schemas.microsoft.com/office/drawing/2018/hyperlinkcolor" val="tx"/>
                      </a:ext>
                    </a:extLst>
                  </a:hlinkClick>
                </a:rPr>
                <a:t>Video Downloads</a:t>
              </a:r>
              <a:endParaRPr lang="en-US" dirty="0">
                <a:ea typeface="Calibri"/>
                <a:cs typeface="Calibri"/>
              </a:endParaRPr>
            </a:p>
          </p:txBody>
        </p:sp>
      </p:grpSp>
      <p:grpSp>
        <p:nvGrpSpPr>
          <p:cNvPr id="26" name="Group 25">
            <a:extLst>
              <a:ext uri="{FF2B5EF4-FFF2-40B4-BE49-F238E27FC236}">
                <a16:creationId xmlns:a16="http://schemas.microsoft.com/office/drawing/2014/main" id="{1E6EEC61-9E33-3D3F-DCC4-406B15A0C314}"/>
              </a:ext>
            </a:extLst>
          </p:cNvPr>
          <p:cNvGrpSpPr/>
          <p:nvPr/>
        </p:nvGrpSpPr>
        <p:grpSpPr>
          <a:xfrm>
            <a:off x="3395570" y="4730616"/>
            <a:ext cx="1552752" cy="1631303"/>
            <a:chOff x="3401715" y="4779777"/>
            <a:chExt cx="1552752" cy="1631303"/>
          </a:xfrm>
        </p:grpSpPr>
        <p:pic>
          <p:nvPicPr>
            <p:cNvPr id="27" name="Graphic 26" descr="Mental Health with solid fill">
              <a:hlinkClick r:id="rId11"/>
              <a:extLst>
                <a:ext uri="{FF2B5EF4-FFF2-40B4-BE49-F238E27FC236}">
                  <a16:creationId xmlns:a16="http://schemas.microsoft.com/office/drawing/2014/main" id="{29948DB0-AB5F-0E82-5E8F-0DE7E12CB6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0891" y="4779777"/>
              <a:ext cx="914400" cy="914400"/>
            </a:xfrm>
            <a:prstGeom prst="rect">
              <a:avLst/>
            </a:prstGeom>
          </p:spPr>
        </p:pic>
        <p:sp>
          <p:nvSpPr>
            <p:cNvPr id="28" name="Text Placeholder 3">
              <a:hlinkClick r:id="rId11"/>
              <a:extLst>
                <a:ext uri="{FF2B5EF4-FFF2-40B4-BE49-F238E27FC236}">
                  <a16:creationId xmlns:a16="http://schemas.microsoft.com/office/drawing/2014/main" id="{3715EDC9-2A29-45C7-F1E3-4C032972909C}"/>
                </a:ext>
              </a:extLst>
            </p:cNvPr>
            <p:cNvSpPr txBox="1">
              <a:spLocks/>
            </p:cNvSpPr>
            <p:nvPr/>
          </p:nvSpPr>
          <p:spPr>
            <a:xfrm>
              <a:off x="3401715" y="5657306"/>
              <a:ext cx="155275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11">
                    <a:extLst>
                      <a:ext uri="{A12FA001-AC4F-418D-AE19-62706E023703}">
                        <ahyp:hlinkClr xmlns:ahyp="http://schemas.microsoft.com/office/drawing/2018/hyperlinkcolor" val="tx"/>
                      </a:ext>
                    </a:extLst>
                  </a:hlinkClick>
                </a:rPr>
                <a:t>College Benefits Bingo Activity </a:t>
              </a:r>
              <a:endParaRPr lang="en-US" dirty="0">
                <a:ea typeface="Calibri"/>
                <a:cs typeface="Calibri"/>
              </a:endParaRPr>
            </a:p>
          </p:txBody>
        </p:sp>
      </p:grpSp>
    </p:spTree>
    <p:extLst>
      <p:ext uri="{BB962C8B-B14F-4D97-AF65-F5344CB8AC3E}">
        <p14:creationId xmlns:p14="http://schemas.microsoft.com/office/powerpoint/2010/main" val="1667305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4E1E-10B6-1DF1-D98C-EC3070A6F899}"/>
              </a:ext>
            </a:extLst>
          </p:cNvPr>
          <p:cNvSpPr>
            <a:spLocks noGrp="1"/>
          </p:cNvSpPr>
          <p:nvPr>
            <p:ph type="title"/>
          </p:nvPr>
        </p:nvSpPr>
        <p:spPr/>
        <p:txBody>
          <a:bodyPr/>
          <a:lstStyle/>
          <a:p>
            <a:r>
              <a:rPr lang="en-US" dirty="0"/>
              <a:t>Plan ahead and save more</a:t>
            </a:r>
          </a:p>
        </p:txBody>
      </p:sp>
      <p:sp>
        <p:nvSpPr>
          <p:cNvPr id="3" name="Content Placeholder 2">
            <a:extLst>
              <a:ext uri="{FF2B5EF4-FFF2-40B4-BE49-F238E27FC236}">
                <a16:creationId xmlns:a16="http://schemas.microsoft.com/office/drawing/2014/main" id="{72BEA300-F2F8-CA79-A210-67BF221F4666}"/>
              </a:ext>
            </a:extLst>
          </p:cNvPr>
          <p:cNvSpPr>
            <a:spLocks noGrp="1"/>
          </p:cNvSpPr>
          <p:nvPr>
            <p:ph idx="1"/>
          </p:nvPr>
        </p:nvSpPr>
        <p:spPr/>
        <p:txBody>
          <a:bodyPr/>
          <a:lstStyle/>
          <a:p>
            <a:pPr marL="0" indent="0">
              <a:buNone/>
            </a:pPr>
            <a:r>
              <a:rPr lang="en-US" b="1" dirty="0"/>
              <a:t>Lowering out-of-pocket costs for college is possible </a:t>
            </a:r>
            <a:r>
              <a:rPr lang="en-US" dirty="0"/>
              <a:t>by planning ahead and researching higher education options available in Utah.</a:t>
            </a:r>
          </a:p>
          <a:p>
            <a:endParaRPr lang="en-US" dirty="0"/>
          </a:p>
          <a:p>
            <a:pPr marL="0" indent="0">
              <a:buNone/>
            </a:pPr>
            <a:r>
              <a:rPr lang="en-US" dirty="0"/>
              <a:t>Simple steps such as earning good grades to qualify for scholarships or volunteering in the community can make a difference.</a:t>
            </a:r>
          </a:p>
        </p:txBody>
      </p:sp>
    </p:spTree>
    <p:extLst>
      <p:ext uri="{BB962C8B-B14F-4D97-AF65-F5344CB8AC3E}">
        <p14:creationId xmlns:p14="http://schemas.microsoft.com/office/powerpoint/2010/main" val="2020444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7C90A76-82DF-867F-313C-4E11427DFF03}"/>
              </a:ext>
            </a:extLst>
          </p:cNvPr>
          <p:cNvGrpSpPr/>
          <p:nvPr/>
        </p:nvGrpSpPr>
        <p:grpSpPr>
          <a:xfrm>
            <a:off x="0" y="-2936"/>
            <a:ext cx="12192000" cy="6869906"/>
            <a:chOff x="0" y="-2936"/>
            <a:chExt cx="12192000" cy="6869906"/>
          </a:xfrm>
        </p:grpSpPr>
        <p:grpSp>
          <p:nvGrpSpPr>
            <p:cNvPr id="18" name="Group 17">
              <a:extLst>
                <a:ext uri="{FF2B5EF4-FFF2-40B4-BE49-F238E27FC236}">
                  <a16:creationId xmlns:a16="http://schemas.microsoft.com/office/drawing/2014/main" id="{C93638EB-8006-CDFF-6500-CCCF685D1BC1}"/>
                </a:ext>
              </a:extLst>
            </p:cNvPr>
            <p:cNvGrpSpPr/>
            <p:nvPr/>
          </p:nvGrpSpPr>
          <p:grpSpPr>
            <a:xfrm>
              <a:off x="0" y="-2936"/>
              <a:ext cx="12192000" cy="6869906"/>
              <a:chOff x="0" y="-2936"/>
              <a:chExt cx="12192000" cy="6869906"/>
            </a:xfrm>
          </p:grpSpPr>
          <p:sp>
            <p:nvSpPr>
              <p:cNvPr id="6" name="Rectangle 5">
                <a:extLst>
                  <a:ext uri="{FF2B5EF4-FFF2-40B4-BE49-F238E27FC236}">
                    <a16:creationId xmlns:a16="http://schemas.microsoft.com/office/drawing/2014/main" id="{4EFEA7ED-644C-EF11-3B8D-5B5C14BC6B04}"/>
                  </a:ext>
                </a:extLst>
              </p:cNvPr>
              <p:cNvSpPr/>
              <p:nvPr/>
            </p:nvSpPr>
            <p:spPr>
              <a:xfrm rot="5400000">
                <a:off x="5410200" y="-5410200"/>
                <a:ext cx="1371600" cy="12192000"/>
              </a:xfrm>
              <a:prstGeom prst="rect">
                <a:avLst/>
              </a:prstGeom>
              <a:solidFill>
                <a:srgbClr val="40C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61C73C-9FA5-DEDA-27F5-0F4FDA17E071}"/>
                  </a:ext>
                </a:extLst>
              </p:cNvPr>
              <p:cNvSpPr/>
              <p:nvPr/>
            </p:nvSpPr>
            <p:spPr>
              <a:xfrm>
                <a:off x="0" y="-2936"/>
                <a:ext cx="1371600" cy="6869906"/>
              </a:xfrm>
              <a:prstGeom prst="rect">
                <a:avLst/>
              </a:prstGeom>
              <a:solidFill>
                <a:srgbClr val="40C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A5268416-6A64-EF3F-6424-6F5030BD3813}"/>
                </a:ext>
              </a:extLst>
            </p:cNvPr>
            <p:cNvCxnSpPr>
              <a:cxnSpLocks/>
            </p:cNvCxnSpPr>
            <p:nvPr/>
          </p:nvCxnSpPr>
          <p:spPr>
            <a:xfrm>
              <a:off x="0" y="-2936"/>
              <a:ext cx="1371600" cy="13745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AA481AF-B82C-A7B5-6668-96DEDC7B1060}"/>
              </a:ext>
            </a:extLst>
          </p:cNvPr>
          <p:cNvSpPr>
            <a:spLocks noGrp="1"/>
          </p:cNvSpPr>
          <p:nvPr>
            <p:ph type="title" idx="4294967295"/>
          </p:nvPr>
        </p:nvSpPr>
        <p:spPr>
          <a:xfrm>
            <a:off x="1371600" y="23018"/>
            <a:ext cx="8153400" cy="1325563"/>
          </a:xfrm>
        </p:spPr>
        <p:txBody>
          <a:bodyPr anchor="b"/>
          <a:lstStyle/>
          <a:p>
            <a:r>
              <a:rPr lang="en-US" b="1" dirty="0">
                <a:solidFill>
                  <a:schemeClr val="bg1"/>
                </a:solidFill>
                <a:latin typeface="+mn-lt"/>
              </a:rPr>
              <a:t>While in high school</a:t>
            </a:r>
          </a:p>
        </p:txBody>
      </p:sp>
      <p:sp>
        <p:nvSpPr>
          <p:cNvPr id="3" name="Content Placeholder 2">
            <a:extLst>
              <a:ext uri="{FF2B5EF4-FFF2-40B4-BE49-F238E27FC236}">
                <a16:creationId xmlns:a16="http://schemas.microsoft.com/office/drawing/2014/main" id="{53EE2D3A-30EA-AD20-CF21-83719D13520F}"/>
              </a:ext>
            </a:extLst>
          </p:cNvPr>
          <p:cNvSpPr>
            <a:spLocks noGrp="1"/>
          </p:cNvSpPr>
          <p:nvPr>
            <p:ph idx="4294967295"/>
          </p:nvPr>
        </p:nvSpPr>
        <p:spPr>
          <a:xfrm>
            <a:off x="1545348" y="1637506"/>
            <a:ext cx="10418051" cy="5149851"/>
          </a:xfrm>
        </p:spPr>
        <p:txBody>
          <a:bodyPr vert="horz" lIns="91440" tIns="45720" rIns="91440" bIns="45720" rtlCol="0" anchor="t">
            <a:normAutofit fontScale="92500" lnSpcReduction="20000"/>
          </a:bodyPr>
          <a:lstStyle/>
          <a:p>
            <a:pPr marL="0" indent="0">
              <a:buNone/>
            </a:pPr>
            <a:r>
              <a:rPr lang="en-US" dirty="0"/>
              <a:t>Increase GPA by earning good grades. Stay focused and study.</a:t>
            </a:r>
          </a:p>
          <a:p>
            <a:pPr marL="0" indent="0">
              <a:buNone/>
            </a:pPr>
            <a:endParaRPr lang="en-US" sz="1300" dirty="0"/>
          </a:p>
          <a:p>
            <a:pPr marL="0" indent="0">
              <a:buNone/>
            </a:pPr>
            <a:r>
              <a:rPr lang="en-US" dirty="0"/>
              <a:t>Take the ACT/SAT exams multiple times to improve your score</a:t>
            </a:r>
          </a:p>
          <a:p>
            <a:pPr lvl="1"/>
            <a:r>
              <a:rPr lang="en-US" sz="2600" b="1" dirty="0"/>
              <a:t>Pro-Tip</a:t>
            </a:r>
            <a:r>
              <a:rPr lang="en-US" sz="2600" dirty="0"/>
              <a:t>: Focus on a different subject each time to improve scores in each category. Colleges consider the highest score in each category rather than the best overall score from a single exam</a:t>
            </a:r>
            <a:endParaRPr lang="en-US" sz="2600" dirty="0">
              <a:ea typeface="Calibri"/>
              <a:cs typeface="Calibri"/>
            </a:endParaRPr>
          </a:p>
          <a:p>
            <a:pPr marL="0" indent="0">
              <a:buNone/>
            </a:pPr>
            <a:endParaRPr lang="en-US" sz="1400" dirty="0"/>
          </a:p>
          <a:p>
            <a:pPr marL="0" indent="0">
              <a:buNone/>
            </a:pPr>
            <a:r>
              <a:rPr lang="en-US" dirty="0"/>
              <a:t>Volunteer</a:t>
            </a:r>
          </a:p>
          <a:p>
            <a:pPr lvl="1"/>
            <a:r>
              <a:rPr lang="en-US" sz="2600" dirty="0"/>
              <a:t>Volunteer in the community or participate in school leadership, clubs, or extracurricular activities like intramural sports or performing arts</a:t>
            </a:r>
          </a:p>
          <a:p>
            <a:pPr lvl="1"/>
            <a:r>
              <a:rPr lang="en-US" sz="2600" dirty="0"/>
              <a:t>Explore </a:t>
            </a:r>
            <a:r>
              <a:rPr lang="en-US" sz="2600" dirty="0">
                <a:hlinkClick r:id="rId2"/>
              </a:rPr>
              <a:t>UServe.utah.gov </a:t>
            </a:r>
            <a:r>
              <a:rPr lang="en-US" sz="2600" dirty="0"/>
              <a:t>for different volunteer opportunities in Utah</a:t>
            </a:r>
          </a:p>
          <a:p>
            <a:pPr marL="0" indent="0">
              <a:buNone/>
            </a:pPr>
            <a:endParaRPr lang="en-US" sz="1400" dirty="0"/>
          </a:p>
          <a:p>
            <a:pPr marL="0" indent="0">
              <a:buNone/>
            </a:pPr>
            <a:r>
              <a:rPr lang="en-US" dirty="0"/>
              <a:t>1, 2, 4, or more (choose the right college fit)</a:t>
            </a:r>
          </a:p>
          <a:p>
            <a:pPr lvl="1"/>
            <a:r>
              <a:rPr lang="en-US" sz="2600" dirty="0"/>
              <a:t>Not all college degrees require a four-year commitment. Utah colleges offer technical certifications and associate degrees that can be completed in one to two years, depending on the field of study</a:t>
            </a:r>
            <a:endParaRPr lang="en-US" sz="2600" dirty="0">
              <a:ea typeface="Calibri"/>
              <a:cs typeface="Calibri"/>
            </a:endParaRPr>
          </a:p>
          <a:p>
            <a:pPr marL="0" indent="0">
              <a:buNone/>
            </a:pPr>
            <a:endParaRPr lang="en-US" dirty="0"/>
          </a:p>
        </p:txBody>
      </p:sp>
      <p:pic>
        <p:nvPicPr>
          <p:cNvPr id="7" name="Graphic 6" descr="Cheers with solid fill">
            <a:extLst>
              <a:ext uri="{FF2B5EF4-FFF2-40B4-BE49-F238E27FC236}">
                <a16:creationId xmlns:a16="http://schemas.microsoft.com/office/drawing/2014/main" id="{2D4CE8AA-4F1C-CCAF-DA82-BA54A059C7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00" y="3801845"/>
            <a:ext cx="914400" cy="914400"/>
          </a:xfrm>
          <a:prstGeom prst="rect">
            <a:avLst/>
          </a:prstGeom>
        </p:spPr>
      </p:pic>
      <p:grpSp>
        <p:nvGrpSpPr>
          <p:cNvPr id="8" name="Group 7">
            <a:extLst>
              <a:ext uri="{FF2B5EF4-FFF2-40B4-BE49-F238E27FC236}">
                <a16:creationId xmlns:a16="http://schemas.microsoft.com/office/drawing/2014/main" id="{D3B4055D-2483-CBEB-7084-5E8345E61110}"/>
              </a:ext>
            </a:extLst>
          </p:cNvPr>
          <p:cNvGrpSpPr/>
          <p:nvPr/>
        </p:nvGrpSpPr>
        <p:grpSpPr>
          <a:xfrm>
            <a:off x="194510" y="1317408"/>
            <a:ext cx="982579" cy="914400"/>
            <a:chOff x="290763" y="1690688"/>
            <a:chExt cx="982579" cy="914400"/>
          </a:xfrm>
        </p:grpSpPr>
        <p:pic>
          <p:nvPicPr>
            <p:cNvPr id="9" name="Graphic 8" descr="Paper with solid fill">
              <a:extLst>
                <a:ext uri="{FF2B5EF4-FFF2-40B4-BE49-F238E27FC236}">
                  <a16:creationId xmlns:a16="http://schemas.microsoft.com/office/drawing/2014/main" id="{630C5948-FF65-5A49-5AE3-E0CF182DA4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853" y="1690688"/>
              <a:ext cx="914400" cy="914400"/>
            </a:xfrm>
            <a:prstGeom prst="rect">
              <a:avLst/>
            </a:prstGeom>
          </p:spPr>
        </p:pic>
        <p:sp>
          <p:nvSpPr>
            <p:cNvPr id="10" name="Title 1">
              <a:extLst>
                <a:ext uri="{FF2B5EF4-FFF2-40B4-BE49-F238E27FC236}">
                  <a16:creationId xmlns:a16="http://schemas.microsoft.com/office/drawing/2014/main" id="{2D58632B-1016-6251-96E3-8EED19CC60F2}"/>
                </a:ext>
              </a:extLst>
            </p:cNvPr>
            <p:cNvSpPr txBox="1">
              <a:spLocks/>
            </p:cNvSpPr>
            <p:nvPr/>
          </p:nvSpPr>
          <p:spPr>
            <a:xfrm rot="20792624">
              <a:off x="290763" y="1810082"/>
              <a:ext cx="982579" cy="74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AFD7"/>
                  </a:solidFill>
                  <a:latin typeface="+mn-lt"/>
                  <a:ea typeface="+mj-ea"/>
                  <a:cs typeface="+mj-cs"/>
                </a:defRPr>
              </a:lvl1pPr>
            </a:lstStyle>
            <a:p>
              <a:pPr algn="ctr"/>
              <a:r>
                <a:rPr lang="en-US" sz="2800" dirty="0">
                  <a:solidFill>
                    <a:schemeClr val="bg1"/>
                  </a:solidFill>
                </a:rPr>
                <a:t>A+</a:t>
              </a:r>
            </a:p>
          </p:txBody>
        </p:sp>
      </p:grpSp>
      <p:pic>
        <p:nvPicPr>
          <p:cNvPr id="12" name="Graphic 11" descr="Pencil with solid fill">
            <a:extLst>
              <a:ext uri="{FF2B5EF4-FFF2-40B4-BE49-F238E27FC236}">
                <a16:creationId xmlns:a16="http://schemas.microsoft.com/office/drawing/2014/main" id="{288EC917-A28F-1974-7727-65A70A9D3B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023" y="2515161"/>
            <a:ext cx="914400" cy="914400"/>
          </a:xfrm>
          <a:prstGeom prst="rect">
            <a:avLst/>
          </a:prstGeom>
        </p:spPr>
      </p:pic>
      <p:grpSp>
        <p:nvGrpSpPr>
          <p:cNvPr id="17" name="Group 16">
            <a:extLst>
              <a:ext uri="{FF2B5EF4-FFF2-40B4-BE49-F238E27FC236}">
                <a16:creationId xmlns:a16="http://schemas.microsoft.com/office/drawing/2014/main" id="{D2263706-452D-30C0-93BC-6EEFF5D1E919}"/>
              </a:ext>
            </a:extLst>
          </p:cNvPr>
          <p:cNvGrpSpPr/>
          <p:nvPr/>
        </p:nvGrpSpPr>
        <p:grpSpPr>
          <a:xfrm>
            <a:off x="58300" y="5139752"/>
            <a:ext cx="1323015" cy="1421962"/>
            <a:chOff x="58300" y="5235002"/>
            <a:chExt cx="1323015" cy="1421962"/>
          </a:xfrm>
        </p:grpSpPr>
        <p:pic>
          <p:nvPicPr>
            <p:cNvPr id="14" name="Graphic 13" descr="Schoolhouse with solid fill">
              <a:extLst>
                <a:ext uri="{FF2B5EF4-FFF2-40B4-BE49-F238E27FC236}">
                  <a16:creationId xmlns:a16="http://schemas.microsoft.com/office/drawing/2014/main" id="{035F0BE0-6756-F19E-131E-F0FFC2C694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54966">
              <a:off x="466915" y="5742564"/>
              <a:ext cx="914400" cy="914400"/>
            </a:xfrm>
            <a:prstGeom prst="rect">
              <a:avLst/>
            </a:prstGeom>
          </p:spPr>
        </p:pic>
        <p:pic>
          <p:nvPicPr>
            <p:cNvPr id="16" name="Graphic 15" descr="Schoolhouse outline">
              <a:extLst>
                <a:ext uri="{FF2B5EF4-FFF2-40B4-BE49-F238E27FC236}">
                  <a16:creationId xmlns:a16="http://schemas.microsoft.com/office/drawing/2014/main" id="{13C14B09-90F8-4B03-E65D-BE4D00DF27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957300">
              <a:off x="58300" y="5235002"/>
              <a:ext cx="914400" cy="914400"/>
            </a:xfrm>
            <a:prstGeom prst="rect">
              <a:avLst/>
            </a:prstGeom>
          </p:spPr>
        </p:pic>
      </p:grpSp>
    </p:spTree>
    <p:extLst>
      <p:ext uri="{BB962C8B-B14F-4D97-AF65-F5344CB8AC3E}">
        <p14:creationId xmlns:p14="http://schemas.microsoft.com/office/powerpoint/2010/main" val="1018820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295A2-E41E-FF67-704F-AC1C01607A98}"/>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A34A20DD-DF41-A798-3F18-517852F551DE}"/>
              </a:ext>
            </a:extLst>
          </p:cNvPr>
          <p:cNvGrpSpPr/>
          <p:nvPr/>
        </p:nvGrpSpPr>
        <p:grpSpPr>
          <a:xfrm>
            <a:off x="0" y="-2936"/>
            <a:ext cx="12192000" cy="6869906"/>
            <a:chOff x="0" y="-2936"/>
            <a:chExt cx="12192000" cy="6869906"/>
          </a:xfrm>
        </p:grpSpPr>
        <p:grpSp>
          <p:nvGrpSpPr>
            <p:cNvPr id="18" name="Group 17">
              <a:extLst>
                <a:ext uri="{FF2B5EF4-FFF2-40B4-BE49-F238E27FC236}">
                  <a16:creationId xmlns:a16="http://schemas.microsoft.com/office/drawing/2014/main" id="{72EE9F8F-57E4-D67D-DF0F-225ED3030AD2}"/>
                </a:ext>
              </a:extLst>
            </p:cNvPr>
            <p:cNvGrpSpPr/>
            <p:nvPr/>
          </p:nvGrpSpPr>
          <p:grpSpPr>
            <a:xfrm>
              <a:off x="0" y="-2936"/>
              <a:ext cx="12192000" cy="6869906"/>
              <a:chOff x="0" y="-2936"/>
              <a:chExt cx="12192000" cy="6869906"/>
            </a:xfrm>
          </p:grpSpPr>
          <p:sp>
            <p:nvSpPr>
              <p:cNvPr id="6" name="Rectangle 5">
                <a:extLst>
                  <a:ext uri="{FF2B5EF4-FFF2-40B4-BE49-F238E27FC236}">
                    <a16:creationId xmlns:a16="http://schemas.microsoft.com/office/drawing/2014/main" id="{39F13E9E-8F7F-5E6A-D476-A2ADB46EF090}"/>
                  </a:ext>
                </a:extLst>
              </p:cNvPr>
              <p:cNvSpPr/>
              <p:nvPr/>
            </p:nvSpPr>
            <p:spPr>
              <a:xfrm rot="5400000">
                <a:off x="5410200" y="-5410200"/>
                <a:ext cx="1371600" cy="12192000"/>
              </a:xfrm>
              <a:prstGeom prst="rect">
                <a:avLst/>
              </a:prstGeom>
              <a:solidFill>
                <a:srgbClr val="40C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23C5B8-76D0-10A0-16D0-3DF7704DD861}"/>
                  </a:ext>
                </a:extLst>
              </p:cNvPr>
              <p:cNvSpPr/>
              <p:nvPr/>
            </p:nvSpPr>
            <p:spPr>
              <a:xfrm>
                <a:off x="0" y="-2936"/>
                <a:ext cx="1371600" cy="6869906"/>
              </a:xfrm>
              <a:prstGeom prst="rect">
                <a:avLst/>
              </a:prstGeom>
              <a:solidFill>
                <a:srgbClr val="40C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85E2E35A-7B02-4575-95EE-C4447C9B9F93}"/>
                </a:ext>
              </a:extLst>
            </p:cNvPr>
            <p:cNvCxnSpPr>
              <a:cxnSpLocks/>
            </p:cNvCxnSpPr>
            <p:nvPr/>
          </p:nvCxnSpPr>
          <p:spPr>
            <a:xfrm>
              <a:off x="0" y="-2936"/>
              <a:ext cx="1371600" cy="13745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5E7628-FFF5-B946-C72E-80BA627ED711}"/>
              </a:ext>
            </a:extLst>
          </p:cNvPr>
          <p:cNvSpPr>
            <a:spLocks noGrp="1"/>
          </p:cNvSpPr>
          <p:nvPr>
            <p:ph type="title" idx="4294967295"/>
          </p:nvPr>
        </p:nvSpPr>
        <p:spPr>
          <a:xfrm>
            <a:off x="1371600" y="23018"/>
            <a:ext cx="8153400" cy="1325563"/>
          </a:xfrm>
        </p:spPr>
        <p:txBody>
          <a:bodyPr anchor="b"/>
          <a:lstStyle/>
          <a:p>
            <a:r>
              <a:rPr lang="en-US" b="1" dirty="0">
                <a:solidFill>
                  <a:schemeClr val="bg1"/>
                </a:solidFill>
                <a:latin typeface="+mn-lt"/>
              </a:rPr>
              <a:t>While in high school </a:t>
            </a:r>
            <a:endParaRPr lang="en-US" b="1">
              <a:solidFill>
                <a:schemeClr val="bg1"/>
              </a:solidFill>
              <a:latin typeface="+mn-lt"/>
            </a:endParaRPr>
          </a:p>
        </p:txBody>
      </p:sp>
      <p:sp>
        <p:nvSpPr>
          <p:cNvPr id="3" name="Content Placeholder 2">
            <a:extLst>
              <a:ext uri="{FF2B5EF4-FFF2-40B4-BE49-F238E27FC236}">
                <a16:creationId xmlns:a16="http://schemas.microsoft.com/office/drawing/2014/main" id="{409633BE-F192-56E9-F9BA-D1E165BAD7DE}"/>
              </a:ext>
            </a:extLst>
          </p:cNvPr>
          <p:cNvSpPr>
            <a:spLocks noGrp="1"/>
          </p:cNvSpPr>
          <p:nvPr>
            <p:ph idx="4294967295"/>
          </p:nvPr>
        </p:nvSpPr>
        <p:spPr>
          <a:xfrm>
            <a:off x="1545349" y="1685131"/>
            <a:ext cx="10027526" cy="5149851"/>
          </a:xfrm>
        </p:spPr>
        <p:txBody>
          <a:bodyPr>
            <a:normAutofit/>
          </a:bodyPr>
          <a:lstStyle/>
          <a:p>
            <a:pPr marL="0" indent="0">
              <a:buNone/>
            </a:pPr>
            <a:r>
              <a:rPr lang="en-US" b="1" dirty="0"/>
              <a:t>Earn college credit in high school by participating in these programs:</a:t>
            </a:r>
          </a:p>
          <a:p>
            <a:pPr marL="0" indent="0">
              <a:buNone/>
            </a:pPr>
            <a:endParaRPr lang="en-US" sz="2000" dirty="0"/>
          </a:p>
          <a:p>
            <a:pPr marL="0" indent="0">
              <a:buNone/>
            </a:pPr>
            <a:r>
              <a:rPr lang="en-US" dirty="0"/>
              <a:t>Concurrent Enrollment</a:t>
            </a:r>
          </a:p>
          <a:p>
            <a:pPr marL="0" indent="0">
              <a:buNone/>
            </a:pPr>
            <a:endParaRPr lang="en-US" sz="2000" dirty="0"/>
          </a:p>
          <a:p>
            <a:pPr marL="0" indent="0">
              <a:buNone/>
            </a:pPr>
            <a:r>
              <a:rPr lang="en-US" dirty="0"/>
              <a:t>Advanced Placement</a:t>
            </a:r>
          </a:p>
          <a:p>
            <a:pPr marL="0" indent="0">
              <a:buNone/>
            </a:pPr>
            <a:endParaRPr lang="en-US" sz="2000" dirty="0"/>
          </a:p>
          <a:p>
            <a:pPr marL="0" indent="0">
              <a:buNone/>
            </a:pPr>
            <a:r>
              <a:rPr lang="en-US" dirty="0"/>
              <a:t>International Baccalaureate</a:t>
            </a:r>
          </a:p>
          <a:p>
            <a:pPr marL="0" indent="0">
              <a:buNone/>
            </a:pPr>
            <a:endParaRPr lang="en-US" sz="2000" dirty="0"/>
          </a:p>
          <a:p>
            <a:pPr marL="0" indent="0">
              <a:buNone/>
            </a:pPr>
            <a:r>
              <a:rPr lang="en-US" dirty="0"/>
              <a:t>Dual Enrollment at a technical college</a:t>
            </a:r>
          </a:p>
          <a:p>
            <a:pPr marL="0" indent="0">
              <a:buNone/>
            </a:pPr>
            <a:endParaRPr lang="en-US" dirty="0"/>
          </a:p>
        </p:txBody>
      </p:sp>
      <p:sp>
        <p:nvSpPr>
          <p:cNvPr id="4" name="Title 1">
            <a:extLst>
              <a:ext uri="{FF2B5EF4-FFF2-40B4-BE49-F238E27FC236}">
                <a16:creationId xmlns:a16="http://schemas.microsoft.com/office/drawing/2014/main" id="{CB618C22-4FDD-165B-5472-E5DE8C765608}"/>
              </a:ext>
            </a:extLst>
          </p:cNvPr>
          <p:cNvSpPr txBox="1">
            <a:spLocks/>
          </p:cNvSpPr>
          <p:nvPr/>
        </p:nvSpPr>
        <p:spPr>
          <a:xfrm>
            <a:off x="0" y="2737959"/>
            <a:ext cx="1371600" cy="983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(CE)</a:t>
            </a:r>
          </a:p>
        </p:txBody>
      </p:sp>
      <p:sp>
        <p:nvSpPr>
          <p:cNvPr id="11" name="Title 1">
            <a:extLst>
              <a:ext uri="{FF2B5EF4-FFF2-40B4-BE49-F238E27FC236}">
                <a16:creationId xmlns:a16="http://schemas.microsoft.com/office/drawing/2014/main" id="{98B2F627-16D7-B9C6-6F03-FD3E03772F8E}"/>
              </a:ext>
            </a:extLst>
          </p:cNvPr>
          <p:cNvSpPr txBox="1">
            <a:spLocks/>
          </p:cNvSpPr>
          <p:nvPr/>
        </p:nvSpPr>
        <p:spPr>
          <a:xfrm>
            <a:off x="0" y="3660440"/>
            <a:ext cx="1371600" cy="983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(AP)</a:t>
            </a:r>
          </a:p>
        </p:txBody>
      </p:sp>
      <p:sp>
        <p:nvSpPr>
          <p:cNvPr id="13" name="Title 1">
            <a:extLst>
              <a:ext uri="{FF2B5EF4-FFF2-40B4-BE49-F238E27FC236}">
                <a16:creationId xmlns:a16="http://schemas.microsoft.com/office/drawing/2014/main" id="{88B3FE1A-305C-B279-8586-192230ACB938}"/>
              </a:ext>
            </a:extLst>
          </p:cNvPr>
          <p:cNvSpPr txBox="1">
            <a:spLocks/>
          </p:cNvSpPr>
          <p:nvPr/>
        </p:nvSpPr>
        <p:spPr>
          <a:xfrm>
            <a:off x="0" y="4553123"/>
            <a:ext cx="1371600" cy="983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(IB)</a:t>
            </a:r>
          </a:p>
        </p:txBody>
      </p:sp>
      <p:sp>
        <p:nvSpPr>
          <p:cNvPr id="15" name="Title 1">
            <a:extLst>
              <a:ext uri="{FF2B5EF4-FFF2-40B4-BE49-F238E27FC236}">
                <a16:creationId xmlns:a16="http://schemas.microsoft.com/office/drawing/2014/main" id="{B6FF6E18-F9B8-1354-F393-9C2D6B544633}"/>
              </a:ext>
            </a:extLst>
          </p:cNvPr>
          <p:cNvSpPr txBox="1">
            <a:spLocks/>
          </p:cNvSpPr>
          <p:nvPr/>
        </p:nvSpPr>
        <p:spPr>
          <a:xfrm>
            <a:off x="0" y="5451393"/>
            <a:ext cx="1371600" cy="983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(DE)</a:t>
            </a:r>
          </a:p>
        </p:txBody>
      </p:sp>
      <p:pic>
        <p:nvPicPr>
          <p:cNvPr id="21" name="Graphic 20" descr="Diploma roll with solid fill">
            <a:extLst>
              <a:ext uri="{FF2B5EF4-FFF2-40B4-BE49-F238E27FC236}">
                <a16:creationId xmlns:a16="http://schemas.microsoft.com/office/drawing/2014/main" id="{F27FFC1D-F59B-A4F2-E1C7-245124BAEE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0" y="1550277"/>
            <a:ext cx="1118194" cy="1118194"/>
          </a:xfrm>
          <a:prstGeom prst="rect">
            <a:avLst/>
          </a:prstGeom>
        </p:spPr>
      </p:pic>
    </p:spTree>
    <p:extLst>
      <p:ext uri="{BB962C8B-B14F-4D97-AF65-F5344CB8AC3E}">
        <p14:creationId xmlns:p14="http://schemas.microsoft.com/office/powerpoint/2010/main" val="191684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E2A35-FDFE-22CC-CC32-B44184134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58DED-0059-BC47-3E04-D4190B4C34A0}"/>
              </a:ext>
            </a:extLst>
          </p:cNvPr>
          <p:cNvSpPr>
            <a:spLocks noGrp="1"/>
          </p:cNvSpPr>
          <p:nvPr>
            <p:ph type="title"/>
          </p:nvPr>
        </p:nvSpPr>
        <p:spPr>
          <a:xfrm>
            <a:off x="838200" y="233802"/>
            <a:ext cx="10515600" cy="1325563"/>
          </a:xfrm>
        </p:spPr>
        <p:txBody>
          <a:bodyPr/>
          <a:lstStyle/>
          <a:p>
            <a:r>
              <a:rPr lang="en-US" b="1" dirty="0">
                <a:solidFill>
                  <a:srgbClr val="40C1AC"/>
                </a:solidFill>
                <a:latin typeface="+mn-lt"/>
              </a:rPr>
              <a:t>College prep and attendance</a:t>
            </a:r>
            <a:endParaRPr lang="en-US" dirty="0"/>
          </a:p>
        </p:txBody>
      </p:sp>
      <p:sp>
        <p:nvSpPr>
          <p:cNvPr id="3" name="Content Placeholder 2">
            <a:extLst>
              <a:ext uri="{FF2B5EF4-FFF2-40B4-BE49-F238E27FC236}">
                <a16:creationId xmlns:a16="http://schemas.microsoft.com/office/drawing/2014/main" id="{3E0801BD-F9B8-5CA8-E223-CCDDD7CDED85}"/>
              </a:ext>
            </a:extLst>
          </p:cNvPr>
          <p:cNvSpPr>
            <a:spLocks noGrp="1"/>
          </p:cNvSpPr>
          <p:nvPr>
            <p:ph idx="1"/>
          </p:nvPr>
        </p:nvSpPr>
        <p:spPr>
          <a:xfrm>
            <a:off x="1517072" y="1559366"/>
            <a:ext cx="9836727" cy="5059644"/>
          </a:xfrm>
        </p:spPr>
        <p:txBody>
          <a:bodyPr>
            <a:normAutofit lnSpcReduction="10000"/>
          </a:bodyPr>
          <a:lstStyle/>
          <a:p>
            <a:pPr marL="457200" indent="-457200">
              <a:buNone/>
            </a:pPr>
            <a:r>
              <a:rPr lang="en-US" sz="2400" b="1" dirty="0"/>
              <a:t>Housing</a:t>
            </a:r>
            <a:r>
              <a:rPr lang="en-US" sz="2400" dirty="0"/>
              <a:t>: Consider living at home or with roommates to reduce housing expenses and save on on-campus housing costs.</a:t>
            </a:r>
          </a:p>
          <a:p>
            <a:pPr marL="457200" indent="-457200">
              <a:buNone/>
            </a:pPr>
            <a:endParaRPr lang="en-US" sz="2000" dirty="0"/>
          </a:p>
          <a:p>
            <a:pPr marL="457200" indent="-457200">
              <a:buNone/>
            </a:pPr>
            <a:r>
              <a:rPr lang="en-US" sz="2400" b="1" dirty="0"/>
              <a:t>Take advantage of plateau tuition</a:t>
            </a:r>
            <a:r>
              <a:rPr lang="en-US" sz="2400" dirty="0"/>
              <a:t>: Plateau tuition –  also known as "banded" tuition – offers a set tuition price for undergraduate students within a specific range of credits. At almost all Utah colleges, students pay the same tuition and fees whether they take 15 credits a semester or 12.</a:t>
            </a:r>
          </a:p>
          <a:p>
            <a:pPr marL="457200" indent="-457200">
              <a:buFont typeface="Arial" panose="020B0604020202020204" pitchFamily="34" charset="0"/>
              <a:buNone/>
            </a:pPr>
            <a:endParaRPr lang="en-US" sz="2000" b="1" dirty="0"/>
          </a:p>
          <a:p>
            <a:pPr marL="457200" indent="-457200">
              <a:buFont typeface="Arial" panose="020B0604020202020204" pitchFamily="34" charset="0"/>
              <a:buNone/>
            </a:pPr>
            <a:r>
              <a:rPr lang="en-US" sz="2400" b="1" dirty="0"/>
              <a:t>Student involvement and leadership</a:t>
            </a:r>
            <a:r>
              <a:rPr lang="en-US" sz="2400" dirty="0"/>
              <a:t>: </a:t>
            </a:r>
          </a:p>
          <a:p>
            <a:pPr lvl="1"/>
            <a:r>
              <a:rPr lang="en-US" dirty="0"/>
              <a:t>Apply to be a </a:t>
            </a:r>
            <a:r>
              <a:rPr lang="en-US" b="1" dirty="0"/>
              <a:t>presidential ambassador </a:t>
            </a:r>
            <a:r>
              <a:rPr lang="en-US" dirty="0"/>
              <a:t>for tuition benefits and leadership opportunities</a:t>
            </a:r>
          </a:p>
          <a:p>
            <a:pPr lvl="1"/>
            <a:r>
              <a:rPr lang="en-US" dirty="0"/>
              <a:t>Consider running for </a:t>
            </a:r>
            <a:r>
              <a:rPr lang="en-US" b="1" dirty="0"/>
              <a:t>student leadership </a:t>
            </a:r>
            <a:r>
              <a:rPr lang="en-US" dirty="0"/>
              <a:t>positions that offer scholarships or tuition stipends</a:t>
            </a:r>
          </a:p>
          <a:p>
            <a:pPr lvl="1"/>
            <a:r>
              <a:rPr lang="en-US" dirty="0"/>
              <a:t>Become a </a:t>
            </a:r>
            <a:r>
              <a:rPr lang="en-US" b="1" dirty="0"/>
              <a:t>resident assistant </a:t>
            </a:r>
            <a:r>
              <a:rPr lang="en-US" dirty="0"/>
              <a:t>for on-campus housing</a:t>
            </a:r>
            <a:endParaRPr lang="en-US" sz="2000" dirty="0"/>
          </a:p>
        </p:txBody>
      </p:sp>
      <p:pic>
        <p:nvPicPr>
          <p:cNvPr id="4" name="Graphic 3" descr="House with solid fill">
            <a:extLst>
              <a:ext uri="{FF2B5EF4-FFF2-40B4-BE49-F238E27FC236}">
                <a16:creationId xmlns:a16="http://schemas.microsoft.com/office/drawing/2014/main" id="{C0984932-2A99-F9D6-D927-1CF2B6DD83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112" y="1413891"/>
            <a:ext cx="914400" cy="914400"/>
          </a:xfrm>
          <a:prstGeom prst="rect">
            <a:avLst/>
          </a:prstGeom>
        </p:spPr>
      </p:pic>
      <p:pic>
        <p:nvPicPr>
          <p:cNvPr id="5" name="Graphic 4" descr="Logarithmic Graph with solid fill">
            <a:extLst>
              <a:ext uri="{FF2B5EF4-FFF2-40B4-BE49-F238E27FC236}">
                <a16:creationId xmlns:a16="http://schemas.microsoft.com/office/drawing/2014/main" id="{C7F78732-4F6D-D16C-D08F-1A6FFF1299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112" y="2557646"/>
            <a:ext cx="914400" cy="914400"/>
          </a:xfrm>
          <a:prstGeom prst="rect">
            <a:avLst/>
          </a:prstGeom>
        </p:spPr>
      </p:pic>
      <p:pic>
        <p:nvPicPr>
          <p:cNvPr id="6" name="Graphic 5" descr="Lecturer with solid fill">
            <a:extLst>
              <a:ext uri="{FF2B5EF4-FFF2-40B4-BE49-F238E27FC236}">
                <a16:creationId xmlns:a16="http://schemas.microsoft.com/office/drawing/2014/main" id="{8478A058-757C-6C40-F285-514275A6BF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112" y="4241733"/>
            <a:ext cx="914400" cy="914400"/>
          </a:xfrm>
          <a:prstGeom prst="rect">
            <a:avLst/>
          </a:prstGeom>
        </p:spPr>
      </p:pic>
    </p:spTree>
    <p:extLst>
      <p:ext uri="{BB962C8B-B14F-4D97-AF65-F5344CB8AC3E}">
        <p14:creationId xmlns:p14="http://schemas.microsoft.com/office/powerpoint/2010/main" val="1515852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FDF9-D0B0-EE2B-0DE4-1BA2C457E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3BDE4-535F-66ED-528D-8E9FD5E4177A}"/>
              </a:ext>
            </a:extLst>
          </p:cNvPr>
          <p:cNvSpPr>
            <a:spLocks noGrp="1"/>
          </p:cNvSpPr>
          <p:nvPr>
            <p:ph type="title"/>
          </p:nvPr>
        </p:nvSpPr>
        <p:spPr>
          <a:xfrm>
            <a:off x="838200" y="233802"/>
            <a:ext cx="10515600" cy="1325563"/>
          </a:xfrm>
        </p:spPr>
        <p:txBody>
          <a:bodyPr/>
          <a:lstStyle/>
          <a:p>
            <a:r>
              <a:rPr lang="en-US" b="1" dirty="0">
                <a:solidFill>
                  <a:srgbClr val="40C1AC"/>
                </a:solidFill>
                <a:latin typeface="+mn-lt"/>
              </a:rPr>
              <a:t>College prep and attendance</a:t>
            </a:r>
            <a:endParaRPr lang="en-US" dirty="0"/>
          </a:p>
        </p:txBody>
      </p:sp>
      <p:sp>
        <p:nvSpPr>
          <p:cNvPr id="3" name="Content Placeholder 2">
            <a:extLst>
              <a:ext uri="{FF2B5EF4-FFF2-40B4-BE49-F238E27FC236}">
                <a16:creationId xmlns:a16="http://schemas.microsoft.com/office/drawing/2014/main" id="{AF67CE7A-9F79-8217-A3D8-552CC794216F}"/>
              </a:ext>
            </a:extLst>
          </p:cNvPr>
          <p:cNvSpPr>
            <a:spLocks noGrp="1"/>
          </p:cNvSpPr>
          <p:nvPr>
            <p:ph idx="1"/>
          </p:nvPr>
        </p:nvSpPr>
        <p:spPr>
          <a:xfrm>
            <a:off x="1517072" y="1559366"/>
            <a:ext cx="9836727" cy="5059644"/>
          </a:xfrm>
        </p:spPr>
        <p:txBody>
          <a:bodyPr>
            <a:normAutofit/>
          </a:bodyPr>
          <a:lstStyle/>
          <a:p>
            <a:pPr marL="457200" indent="-457200">
              <a:lnSpc>
                <a:spcPct val="80000"/>
              </a:lnSpc>
              <a:buNone/>
            </a:pPr>
            <a:r>
              <a:rPr lang="en-US" sz="2400" b="1" dirty="0"/>
              <a:t>Textbooks</a:t>
            </a:r>
            <a:r>
              <a:rPr lang="en-US" sz="2400" dirty="0"/>
              <a:t>: Save on textbooks by renting or purchasing used copies and utilize the college’s library reserve as an alternative to buying brand-new textbooks.</a:t>
            </a:r>
          </a:p>
          <a:p>
            <a:pPr marL="457200" indent="-457200">
              <a:lnSpc>
                <a:spcPct val="80000"/>
              </a:lnSpc>
              <a:buNone/>
            </a:pPr>
            <a:endParaRPr lang="en-US" sz="2000" dirty="0"/>
          </a:p>
          <a:p>
            <a:pPr marL="457200" indent="-457200">
              <a:lnSpc>
                <a:spcPct val="80000"/>
              </a:lnSpc>
              <a:buNone/>
            </a:pPr>
            <a:r>
              <a:rPr lang="en-US" sz="2400" b="1" dirty="0"/>
              <a:t>Earn credits to graduate on time</a:t>
            </a:r>
            <a:r>
              <a:rPr lang="en-US" sz="2400" dirty="0"/>
              <a:t>: Ensure taking enough credits each semester to graduate on time to avoid additional costs for additional semesters.</a:t>
            </a:r>
          </a:p>
          <a:p>
            <a:pPr marL="457200" indent="-457200">
              <a:lnSpc>
                <a:spcPct val="80000"/>
              </a:lnSpc>
              <a:buNone/>
            </a:pPr>
            <a:endParaRPr lang="en-US" sz="2000" dirty="0"/>
          </a:p>
          <a:p>
            <a:pPr marL="457200" indent="-457200">
              <a:lnSpc>
                <a:spcPct val="80000"/>
              </a:lnSpc>
              <a:buNone/>
            </a:pPr>
            <a:r>
              <a:rPr lang="en-US" sz="2400" b="1" dirty="0"/>
              <a:t>Student discounts</a:t>
            </a:r>
            <a:r>
              <a:rPr lang="en-US" sz="2400" dirty="0"/>
              <a:t>: Research and inquire about student discounts around town.</a:t>
            </a:r>
          </a:p>
          <a:p>
            <a:pPr marL="457200" indent="-457200">
              <a:lnSpc>
                <a:spcPct val="80000"/>
              </a:lnSpc>
              <a:buNone/>
            </a:pPr>
            <a:endParaRPr lang="en-US" sz="2000" dirty="0"/>
          </a:p>
          <a:p>
            <a:pPr marL="457200" indent="-457200">
              <a:lnSpc>
                <a:spcPct val="80000"/>
              </a:lnSpc>
              <a:buNone/>
            </a:pPr>
            <a:r>
              <a:rPr lang="en-US" sz="2400" b="1" dirty="0"/>
              <a:t>Transportation</a:t>
            </a:r>
            <a:r>
              <a:rPr lang="en-US" sz="2400" dirty="0"/>
              <a:t>: Check if your college provides transportation benefits, which reduce transportation and commuter expenses.</a:t>
            </a:r>
            <a:endParaRPr lang="en-US" sz="2400" dirty="0">
              <a:ea typeface="Calibri"/>
              <a:cs typeface="Calibri"/>
            </a:endParaRPr>
          </a:p>
        </p:txBody>
      </p:sp>
      <p:pic>
        <p:nvPicPr>
          <p:cNvPr id="7" name="Graphic 6" descr="Streetcar with solid fill">
            <a:extLst>
              <a:ext uri="{FF2B5EF4-FFF2-40B4-BE49-F238E27FC236}">
                <a16:creationId xmlns:a16="http://schemas.microsoft.com/office/drawing/2014/main" id="{78D58375-EF8F-1883-FA77-47BE2B156B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721" y="4942183"/>
            <a:ext cx="914400" cy="914400"/>
          </a:xfrm>
          <a:prstGeom prst="rect">
            <a:avLst/>
          </a:prstGeom>
        </p:spPr>
      </p:pic>
      <p:pic>
        <p:nvPicPr>
          <p:cNvPr id="8" name="Graphic 7" descr="City with solid fill">
            <a:extLst>
              <a:ext uri="{FF2B5EF4-FFF2-40B4-BE49-F238E27FC236}">
                <a16:creationId xmlns:a16="http://schemas.microsoft.com/office/drawing/2014/main" id="{FEF3EF74-F68F-A2A2-800D-49371E1AD8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446" y="3819974"/>
            <a:ext cx="914400" cy="914400"/>
          </a:xfrm>
          <a:prstGeom prst="rect">
            <a:avLst/>
          </a:prstGeom>
        </p:spPr>
      </p:pic>
      <p:pic>
        <p:nvPicPr>
          <p:cNvPr id="9" name="Graphic 8" descr="Books on shelf with solid fill">
            <a:extLst>
              <a:ext uri="{FF2B5EF4-FFF2-40B4-BE49-F238E27FC236}">
                <a16:creationId xmlns:a16="http://schemas.microsoft.com/office/drawing/2014/main" id="{D798720E-9912-8628-CD7C-5F9C78E393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5446" y="1358450"/>
            <a:ext cx="914400" cy="914400"/>
          </a:xfrm>
          <a:prstGeom prst="rect">
            <a:avLst/>
          </a:prstGeom>
        </p:spPr>
      </p:pic>
      <p:grpSp>
        <p:nvGrpSpPr>
          <p:cNvPr id="10" name="Group 9">
            <a:extLst>
              <a:ext uri="{FF2B5EF4-FFF2-40B4-BE49-F238E27FC236}">
                <a16:creationId xmlns:a16="http://schemas.microsoft.com/office/drawing/2014/main" id="{0353CAD5-283C-D5F0-C6AD-9B5BE899132D}"/>
              </a:ext>
            </a:extLst>
          </p:cNvPr>
          <p:cNvGrpSpPr/>
          <p:nvPr/>
        </p:nvGrpSpPr>
        <p:grpSpPr>
          <a:xfrm>
            <a:off x="340065" y="2574913"/>
            <a:ext cx="1252583" cy="1229218"/>
            <a:chOff x="119017" y="5757867"/>
            <a:chExt cx="1252583" cy="1229218"/>
          </a:xfrm>
        </p:grpSpPr>
        <p:pic>
          <p:nvPicPr>
            <p:cNvPr id="11" name="Graphic 10" descr="Graduation cap with solid fill">
              <a:extLst>
                <a:ext uri="{FF2B5EF4-FFF2-40B4-BE49-F238E27FC236}">
                  <a16:creationId xmlns:a16="http://schemas.microsoft.com/office/drawing/2014/main" id="{665BFA82-3B2A-A374-ADE2-187292F8F2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518693">
              <a:off x="119017" y="5757867"/>
              <a:ext cx="914400" cy="914400"/>
            </a:xfrm>
            <a:prstGeom prst="rect">
              <a:avLst/>
            </a:prstGeom>
          </p:spPr>
        </p:pic>
        <p:pic>
          <p:nvPicPr>
            <p:cNvPr id="12" name="Graphic 11" descr="Diploma roll with solid fill">
              <a:extLst>
                <a:ext uri="{FF2B5EF4-FFF2-40B4-BE49-F238E27FC236}">
                  <a16:creationId xmlns:a16="http://schemas.microsoft.com/office/drawing/2014/main" id="{B0D0132A-A1B7-62A2-3743-4987674BA1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7200" y="6072685"/>
              <a:ext cx="914400" cy="914400"/>
            </a:xfrm>
            <a:prstGeom prst="rect">
              <a:avLst/>
            </a:prstGeom>
          </p:spPr>
        </p:pic>
      </p:grpSp>
    </p:spTree>
    <p:extLst>
      <p:ext uri="{BB962C8B-B14F-4D97-AF65-F5344CB8AC3E}">
        <p14:creationId xmlns:p14="http://schemas.microsoft.com/office/powerpoint/2010/main" val="273794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E831-5F21-C5F1-0BA9-937CA67AD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7B6C7-20C6-C773-D7A7-AD088B61A8DD}"/>
              </a:ext>
            </a:extLst>
          </p:cNvPr>
          <p:cNvSpPr>
            <a:spLocks noGrp="1"/>
          </p:cNvSpPr>
          <p:nvPr>
            <p:ph type="title"/>
          </p:nvPr>
        </p:nvSpPr>
        <p:spPr>
          <a:xfrm>
            <a:off x="838200" y="233802"/>
            <a:ext cx="10515600" cy="1325563"/>
          </a:xfrm>
        </p:spPr>
        <p:txBody>
          <a:bodyPr/>
          <a:lstStyle/>
          <a:p>
            <a:r>
              <a:rPr lang="en-US" b="1" dirty="0">
                <a:solidFill>
                  <a:srgbClr val="40C1AC"/>
                </a:solidFill>
                <a:latin typeface="+mn-lt"/>
              </a:rPr>
              <a:t>College prep and attendance</a:t>
            </a:r>
            <a:endParaRPr lang="en-US" dirty="0"/>
          </a:p>
        </p:txBody>
      </p:sp>
      <p:sp>
        <p:nvSpPr>
          <p:cNvPr id="3" name="Content Placeholder 2">
            <a:extLst>
              <a:ext uri="{FF2B5EF4-FFF2-40B4-BE49-F238E27FC236}">
                <a16:creationId xmlns:a16="http://schemas.microsoft.com/office/drawing/2014/main" id="{810DFD0F-89FE-8C37-DA60-56888BB55429}"/>
              </a:ext>
            </a:extLst>
          </p:cNvPr>
          <p:cNvSpPr>
            <a:spLocks noGrp="1"/>
          </p:cNvSpPr>
          <p:nvPr>
            <p:ph idx="1"/>
          </p:nvPr>
        </p:nvSpPr>
        <p:spPr>
          <a:xfrm>
            <a:off x="1517072" y="1559366"/>
            <a:ext cx="9836727" cy="5059644"/>
          </a:xfrm>
        </p:spPr>
        <p:txBody>
          <a:bodyPr>
            <a:normAutofit/>
          </a:bodyPr>
          <a:lstStyle/>
          <a:p>
            <a:pPr marL="457200" indent="-457200">
              <a:lnSpc>
                <a:spcPct val="80000"/>
              </a:lnSpc>
              <a:buNone/>
            </a:pPr>
            <a:r>
              <a:rPr lang="en-US" sz="2400" b="1" dirty="0"/>
              <a:t>Out-of-state savings</a:t>
            </a:r>
            <a:r>
              <a:rPr lang="en-US" sz="2400" dirty="0"/>
              <a:t>: Consider the Western Undergraduate Exchange (WUE) by WICHE if attending college out-of-state.</a:t>
            </a:r>
          </a:p>
          <a:p>
            <a:pPr lvl="1">
              <a:lnSpc>
                <a:spcPct val="80000"/>
              </a:lnSpc>
            </a:pPr>
            <a:r>
              <a:rPr lang="en-US" dirty="0"/>
              <a:t>Through the WUE program, students enroll in colleges or universities outside their home state and pay no more than 150% of that institution’s resident tuition rate. Since nonresident tuition can cost 300% (or more) of resident rates, the WUE discount saves out-of-state students an average of $9,000 a year.</a:t>
            </a:r>
          </a:p>
        </p:txBody>
      </p:sp>
      <p:pic>
        <p:nvPicPr>
          <p:cNvPr id="4" name="Graphic 3" descr="Map with pin with solid fill">
            <a:extLst>
              <a:ext uri="{FF2B5EF4-FFF2-40B4-BE49-F238E27FC236}">
                <a16:creationId xmlns:a16="http://schemas.microsoft.com/office/drawing/2014/main" id="{6000FBE6-2187-783F-6DEF-B42B0433C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720" y="1373840"/>
            <a:ext cx="914400" cy="914400"/>
          </a:xfrm>
          <a:prstGeom prst="rect">
            <a:avLst/>
          </a:prstGeom>
        </p:spPr>
      </p:pic>
    </p:spTree>
    <p:extLst>
      <p:ext uri="{BB962C8B-B14F-4D97-AF65-F5344CB8AC3E}">
        <p14:creationId xmlns:p14="http://schemas.microsoft.com/office/powerpoint/2010/main" val="3122652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FAC23-F02A-1C31-E6FE-397C0B499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37F53-561C-3BE2-1949-4C657F5CF219}"/>
              </a:ext>
            </a:extLst>
          </p:cNvPr>
          <p:cNvSpPr>
            <a:spLocks noGrp="1"/>
          </p:cNvSpPr>
          <p:nvPr>
            <p:ph type="title"/>
          </p:nvPr>
        </p:nvSpPr>
        <p:spPr/>
        <p:txBody>
          <a:bodyPr/>
          <a:lstStyle/>
          <a:p>
            <a:pPr algn="ctr"/>
            <a:r>
              <a:rPr lang="en-US" dirty="0"/>
              <a:t>Paying for College Student Bundle</a:t>
            </a:r>
          </a:p>
        </p:txBody>
      </p:sp>
      <p:pic>
        <p:nvPicPr>
          <p:cNvPr id="5" name="Graphic 4" descr="Dollar">
            <a:extLst>
              <a:ext uri="{FF2B5EF4-FFF2-40B4-BE49-F238E27FC236}">
                <a16:creationId xmlns:a16="http://schemas.microsoft.com/office/drawing/2014/main" id="{80EE053E-DB86-BCBF-1569-1F365A011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BB50501A-ABFC-0D06-C2B3-121FB0360F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F06C46C5-950E-936C-4288-FC4418AED903}"/>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407AAA10-8B21-B78A-053B-6D8242587A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96CF223D-892C-340A-BFE8-ABF9551ED838}"/>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71738695-918F-E814-DB34-4338D3BAE09A}"/>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19759342-091C-F748-07FC-DF79C374AF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DB3B7142-1A7F-EA9C-737D-A8346624D1B5}"/>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CDC47EB5-F09C-7274-A53B-46E470708954}"/>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B0AA0A8E-18B0-FE45-628E-0FBDAABB5C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4120195C-8236-7360-FD18-B36B3F811335}"/>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63C53B57-F2D1-D314-89EC-C79CBEF130BC}"/>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10385793-4034-0B75-9283-A72144B5F4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C11D8B0D-5FB7-E6C7-E559-F4C43FE97840}"/>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E5E0B95C-3F2A-BAA8-0005-EBA2048D8AE5}"/>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ED1B9935-333B-C76D-7698-4836353C8B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B3897580-1963-BA77-B06C-C85F728B33DC}"/>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02C09384-2F36-7CD3-A456-1C7F39E5AAE2}"/>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83FF330C-B289-1908-9F5C-72FDDB1BBD14}"/>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25" name="Content Placeholder 16" descr="Confused person">
            <a:extLst>
              <a:ext uri="{FF2B5EF4-FFF2-40B4-BE49-F238E27FC236}">
                <a16:creationId xmlns:a16="http://schemas.microsoft.com/office/drawing/2014/main" id="{BC2EB687-D89B-EE35-15D0-7087B684007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24" y="2404660"/>
            <a:ext cx="3569087" cy="3569087"/>
          </a:xfrm>
          <a:prstGeom prst="rect">
            <a:avLst/>
          </a:prstGeom>
        </p:spPr>
      </p:pic>
      <p:sp>
        <p:nvSpPr>
          <p:cNvPr id="26" name="Arrow: Right 25">
            <a:extLst>
              <a:ext uri="{FF2B5EF4-FFF2-40B4-BE49-F238E27FC236}">
                <a16:creationId xmlns:a16="http://schemas.microsoft.com/office/drawing/2014/main" id="{3D6ABF6B-6960-E570-91A3-31526A187262}"/>
              </a:ext>
            </a:extLst>
          </p:cNvPr>
          <p:cNvSpPr/>
          <p:nvPr/>
        </p:nvSpPr>
        <p:spPr>
          <a:xfrm rot="19847689">
            <a:off x="6928698" y="2503767"/>
            <a:ext cx="524010" cy="387878"/>
          </a:xfrm>
          <a:prstGeom prst="rightArrow">
            <a:avLst/>
          </a:prstGeom>
          <a:solidFill>
            <a:srgbClr val="FFC84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A6313E7D-077B-E477-B032-2BDED490691A}"/>
              </a:ext>
            </a:extLst>
          </p:cNvPr>
          <p:cNvSpPr/>
          <p:nvPr/>
        </p:nvSpPr>
        <p:spPr>
          <a:xfrm rot="2670378">
            <a:off x="9134690" y="2478921"/>
            <a:ext cx="524010" cy="387878"/>
          </a:xfrm>
          <a:prstGeom prst="rightArrow">
            <a:avLst/>
          </a:prstGeom>
          <a:solidFill>
            <a:srgbClr val="00AF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24DEC336-F40D-D31A-7A8C-AEA7A12CDDDD}"/>
              </a:ext>
            </a:extLst>
          </p:cNvPr>
          <p:cNvSpPr/>
          <p:nvPr/>
        </p:nvSpPr>
        <p:spPr>
          <a:xfrm rot="6727336">
            <a:off x="9709493" y="4484843"/>
            <a:ext cx="524010" cy="387878"/>
          </a:xfrm>
          <a:prstGeom prst="rightArrow">
            <a:avLst/>
          </a:prstGeom>
          <a:solidFill>
            <a:srgbClr val="40C1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9646F1D-89BE-72A7-6A35-BE2E1702DF0D}"/>
              </a:ext>
            </a:extLst>
          </p:cNvPr>
          <p:cNvSpPr/>
          <p:nvPr/>
        </p:nvSpPr>
        <p:spPr>
          <a:xfrm rot="10800000">
            <a:off x="7993633" y="5427211"/>
            <a:ext cx="524010" cy="387878"/>
          </a:xfrm>
          <a:prstGeom prst="rightArrow">
            <a:avLst/>
          </a:prstGeom>
          <a:solidFill>
            <a:srgbClr val="DC440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338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65C1-995A-3BC7-C1C5-F812CA38371E}"/>
              </a:ext>
            </a:extLst>
          </p:cNvPr>
          <p:cNvSpPr>
            <a:spLocks noGrp="1"/>
          </p:cNvSpPr>
          <p:nvPr>
            <p:ph type="title"/>
          </p:nvPr>
        </p:nvSpPr>
        <p:spPr/>
        <p:txBody>
          <a:bodyPr/>
          <a:lstStyle/>
          <a:p>
            <a:r>
              <a:rPr lang="en-US" dirty="0"/>
              <a:t>Individual Student Situations</a:t>
            </a:r>
          </a:p>
        </p:txBody>
      </p:sp>
    </p:spTree>
    <p:extLst>
      <p:ext uri="{BB962C8B-B14F-4D97-AF65-F5344CB8AC3E}">
        <p14:creationId xmlns:p14="http://schemas.microsoft.com/office/powerpoint/2010/main" val="1119418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3B3EC-0107-A5A4-C741-456C7FFCD96E}"/>
            </a:ext>
          </a:extLst>
        </p:cNvPr>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87364C7-D9F5-2657-B9F4-EEFEF7B1BDFB}"/>
              </a:ext>
            </a:extLst>
          </p:cNvPr>
          <p:cNvPicPr>
            <a:picLocks noChangeAspect="1"/>
          </p:cNvPicPr>
          <p:nvPr/>
        </p:nvPicPr>
        <p:blipFill>
          <a:blip r:embed="rId3"/>
          <a:stretch>
            <a:fillRect/>
          </a:stretch>
        </p:blipFill>
        <p:spPr>
          <a:xfrm>
            <a:off x="1631970" y="0"/>
            <a:ext cx="8928059" cy="6858000"/>
          </a:xfrm>
          <a:prstGeom prst="rect">
            <a:avLst/>
          </a:prstGeom>
        </p:spPr>
      </p:pic>
    </p:spTree>
    <p:extLst>
      <p:ext uri="{BB962C8B-B14F-4D97-AF65-F5344CB8AC3E}">
        <p14:creationId xmlns:p14="http://schemas.microsoft.com/office/powerpoint/2010/main" val="3704994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62F3-AE97-73C0-FF44-65F3E34E89F0}"/>
              </a:ext>
            </a:extLst>
          </p:cNvPr>
          <p:cNvSpPr>
            <a:spLocks noGrp="1"/>
          </p:cNvSpPr>
          <p:nvPr>
            <p:ph type="title"/>
          </p:nvPr>
        </p:nvSpPr>
        <p:spPr/>
        <p:txBody>
          <a:bodyPr/>
          <a:lstStyle/>
          <a:p>
            <a:r>
              <a:rPr lang="en-US" dirty="0"/>
              <a:t>Deferment</a:t>
            </a:r>
          </a:p>
        </p:txBody>
      </p:sp>
      <p:grpSp>
        <p:nvGrpSpPr>
          <p:cNvPr id="3" name="Group 2">
            <a:extLst>
              <a:ext uri="{FF2B5EF4-FFF2-40B4-BE49-F238E27FC236}">
                <a16:creationId xmlns:a16="http://schemas.microsoft.com/office/drawing/2014/main" id="{51F3461B-68A7-A907-BE30-96D902927C5F}"/>
              </a:ext>
            </a:extLst>
          </p:cNvPr>
          <p:cNvGrpSpPr/>
          <p:nvPr/>
        </p:nvGrpSpPr>
        <p:grpSpPr>
          <a:xfrm>
            <a:off x="804183" y="4878100"/>
            <a:ext cx="1455862" cy="1668174"/>
            <a:chOff x="804183" y="4878100"/>
            <a:chExt cx="1455862" cy="1668174"/>
          </a:xfrm>
        </p:grpSpPr>
        <p:pic>
          <p:nvPicPr>
            <p:cNvPr id="4" name="Graphic 3" descr="Document with solid fill">
              <a:hlinkClick r:id="rId2"/>
              <a:extLst>
                <a:ext uri="{FF2B5EF4-FFF2-40B4-BE49-F238E27FC236}">
                  <a16:creationId xmlns:a16="http://schemas.microsoft.com/office/drawing/2014/main" id="{FDD7792D-34DA-9ADC-BB0F-E0E76A83CE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914" y="4878100"/>
              <a:ext cx="914400" cy="914400"/>
            </a:xfrm>
            <a:prstGeom prst="rect">
              <a:avLst/>
            </a:prstGeom>
          </p:spPr>
        </p:pic>
        <p:sp>
          <p:nvSpPr>
            <p:cNvPr id="5" name="Text Placeholder 3">
              <a:hlinkClick r:id="rId2"/>
              <a:extLst>
                <a:ext uri="{FF2B5EF4-FFF2-40B4-BE49-F238E27FC236}">
                  <a16:creationId xmlns:a16="http://schemas.microsoft.com/office/drawing/2014/main" id="{F2E73A02-670A-E1D0-060B-BFF1A69D5BAE}"/>
                </a:ext>
              </a:extLst>
            </p:cNvPr>
            <p:cNvSpPr txBox="1">
              <a:spLocks/>
            </p:cNvSpPr>
            <p:nvPr/>
          </p:nvSpPr>
          <p:spPr>
            <a:xfrm>
              <a:off x="804183" y="5792500"/>
              <a:ext cx="145586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500" dirty="0">
                  <a:hlinkClick r:id="rId2">
                    <a:extLst>
                      <a:ext uri="{A12FA001-AC4F-418D-AE19-62706E023703}">
                        <ahyp:hlinkClr xmlns:ahyp="http://schemas.microsoft.com/office/drawing/2018/hyperlinkcolor" val="tx"/>
                      </a:ext>
                    </a:extLst>
                  </a:hlinkClick>
                </a:rPr>
                <a:t>Deferment Handout</a:t>
              </a:r>
              <a:endParaRPr lang="en-US" sz="1500" dirty="0"/>
            </a:p>
          </p:txBody>
        </p:sp>
      </p:grpSp>
    </p:spTree>
    <p:extLst>
      <p:ext uri="{BB962C8B-B14F-4D97-AF65-F5344CB8AC3E}">
        <p14:creationId xmlns:p14="http://schemas.microsoft.com/office/powerpoint/2010/main" val="1373001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28BA-7D5D-594E-0D8B-5BB526E277D1}"/>
              </a:ext>
            </a:extLst>
          </p:cNvPr>
          <p:cNvSpPr>
            <a:spLocks noGrp="1"/>
          </p:cNvSpPr>
          <p:nvPr>
            <p:ph type="title"/>
          </p:nvPr>
        </p:nvSpPr>
        <p:spPr>
          <a:xfrm>
            <a:off x="5335588" y="276225"/>
            <a:ext cx="3932238" cy="1028700"/>
          </a:xfrm>
        </p:spPr>
        <p:txBody>
          <a:bodyPr anchor="ctr">
            <a:normAutofit/>
          </a:bodyPr>
          <a:lstStyle/>
          <a:p>
            <a:r>
              <a:rPr lang="en-US" sz="4400" dirty="0"/>
              <a:t>Deferment</a:t>
            </a:r>
          </a:p>
        </p:txBody>
      </p:sp>
      <p:sp>
        <p:nvSpPr>
          <p:cNvPr id="4" name="Text Placeholder 3">
            <a:extLst>
              <a:ext uri="{FF2B5EF4-FFF2-40B4-BE49-F238E27FC236}">
                <a16:creationId xmlns:a16="http://schemas.microsoft.com/office/drawing/2014/main" id="{74E1101A-7BEF-F4F0-CC67-7A70A1AB425B}"/>
              </a:ext>
            </a:extLst>
          </p:cNvPr>
          <p:cNvSpPr>
            <a:spLocks noGrp="1"/>
          </p:cNvSpPr>
          <p:nvPr>
            <p:ph type="body" sz="half" idx="2"/>
          </p:nvPr>
        </p:nvSpPr>
        <p:spPr>
          <a:xfrm>
            <a:off x="5335587" y="1304924"/>
            <a:ext cx="6435866" cy="5553075"/>
          </a:xfrm>
        </p:spPr>
        <p:txBody>
          <a:bodyPr vert="horz" lIns="91440" tIns="45720" rIns="91440" bIns="45720" rtlCol="0" anchor="t">
            <a:normAutofit fontScale="85000" lnSpcReduction="20000"/>
          </a:bodyPr>
          <a:lstStyle/>
          <a:p>
            <a:pPr>
              <a:lnSpc>
                <a:spcPct val="110000"/>
              </a:lnSpc>
            </a:pPr>
            <a:r>
              <a:rPr lang="en-US" sz="2600" dirty="0"/>
              <a:t>Is the option to postpone or delay college enrollment and scholarships for a period of time</a:t>
            </a:r>
          </a:p>
          <a:p>
            <a:pPr marL="285750" indent="-285750">
              <a:lnSpc>
                <a:spcPct val="110000"/>
              </a:lnSpc>
              <a:buFont typeface="Arial" panose="020B0604020202020204" pitchFamily="34" charset="0"/>
              <a:buChar char="•"/>
            </a:pPr>
            <a:r>
              <a:rPr lang="en-US" sz="2400" dirty="0"/>
              <a:t>What reasons do students have to defer college?</a:t>
            </a:r>
          </a:p>
          <a:p>
            <a:pPr marL="742950" lvl="1" indent="-285750">
              <a:lnSpc>
                <a:spcPct val="110000"/>
              </a:lnSpc>
              <a:buFont typeface="Arial" panose="020B0604020202020204" pitchFamily="34" charset="0"/>
              <a:buChar char="•"/>
            </a:pPr>
            <a:r>
              <a:rPr lang="en-US" sz="2400" dirty="0"/>
              <a:t>Military service</a:t>
            </a:r>
          </a:p>
          <a:p>
            <a:pPr marL="742950" lvl="1" indent="-285750">
              <a:lnSpc>
                <a:spcPct val="110000"/>
              </a:lnSpc>
              <a:buFont typeface="Arial" panose="020B0604020202020204" pitchFamily="34" charset="0"/>
              <a:buChar char="•"/>
            </a:pPr>
            <a:r>
              <a:rPr lang="en-US" sz="2400" dirty="0"/>
              <a:t>Religious services</a:t>
            </a:r>
          </a:p>
          <a:p>
            <a:pPr marL="742950" lvl="1" indent="-285750">
              <a:lnSpc>
                <a:spcPct val="110000"/>
              </a:lnSpc>
              <a:buFont typeface="Arial" panose="020B0604020202020204" pitchFamily="34" charset="0"/>
              <a:buChar char="•"/>
            </a:pPr>
            <a:r>
              <a:rPr lang="en-US" sz="2400" dirty="0"/>
              <a:t>Humanitarian service</a:t>
            </a:r>
          </a:p>
          <a:p>
            <a:pPr marL="742950" lvl="1" indent="-285750">
              <a:lnSpc>
                <a:spcPct val="110000"/>
              </a:lnSpc>
              <a:buFont typeface="Arial" panose="020B0604020202020204" pitchFamily="34" charset="0"/>
              <a:buChar char="•"/>
            </a:pPr>
            <a:r>
              <a:rPr lang="en-US" sz="2400" dirty="0"/>
              <a:t>Personal circumstances such as illness, family responsibilities, or financial constraints</a:t>
            </a:r>
          </a:p>
          <a:p>
            <a:pPr marL="742950" lvl="1" indent="-285750">
              <a:lnSpc>
                <a:spcPct val="110000"/>
              </a:lnSpc>
              <a:buFont typeface="Arial" panose="020B0604020202020204" pitchFamily="34" charset="0"/>
              <a:buChar char="•"/>
            </a:pPr>
            <a:r>
              <a:rPr lang="en-US" sz="2400" dirty="0"/>
              <a:t>Research, internships, or other educational experiences</a:t>
            </a:r>
          </a:p>
          <a:p>
            <a:pPr>
              <a:lnSpc>
                <a:spcPct val="110000"/>
              </a:lnSpc>
            </a:pPr>
            <a:r>
              <a:rPr lang="en-US" sz="2600" dirty="0"/>
              <a:t>Note: Some reasons for deferment may not be eligible depending on the college. Contact the college for eligible reasons to </a:t>
            </a:r>
            <a:r>
              <a:rPr lang="en-US" sz="2600"/>
              <a:t>defer attendance.</a:t>
            </a:r>
            <a:endParaRPr lang="en-US" sz="1400" dirty="0"/>
          </a:p>
          <a:p>
            <a:pPr>
              <a:lnSpc>
                <a:spcPct val="110000"/>
              </a:lnSpc>
            </a:pPr>
            <a:r>
              <a:rPr lang="en-US" sz="2600" b="1" dirty="0"/>
              <a:t>Inform the college or university about plans to defer admission and scholarships</a:t>
            </a:r>
          </a:p>
        </p:txBody>
      </p:sp>
      <p:pic>
        <p:nvPicPr>
          <p:cNvPr id="7" name="Picture 6" descr="A person holding a globe&#10;&#10;Description automatically generated">
            <a:extLst>
              <a:ext uri="{FF2B5EF4-FFF2-40B4-BE49-F238E27FC236}">
                <a16:creationId xmlns:a16="http://schemas.microsoft.com/office/drawing/2014/main" id="{6DB93349-D8C6-ADA7-3F69-1E867FAF4037}"/>
              </a:ext>
            </a:extLst>
          </p:cNvPr>
          <p:cNvPicPr>
            <a:picLocks noChangeAspect="1"/>
          </p:cNvPicPr>
          <p:nvPr/>
        </p:nvPicPr>
        <p:blipFill rotWithShape="1">
          <a:blip r:embed="rId2"/>
          <a:srcRect l="9980" r="39696" b="2"/>
          <a:stretch/>
        </p:blipFill>
        <p:spPr>
          <a:xfrm>
            <a:off x="-1" y="10"/>
            <a:ext cx="5151179" cy="6857990"/>
          </a:xfrm>
          <a:prstGeom prst="rect">
            <a:avLst/>
          </a:prstGeom>
        </p:spPr>
      </p:pic>
    </p:spTree>
    <p:extLst>
      <p:ext uri="{BB962C8B-B14F-4D97-AF65-F5344CB8AC3E}">
        <p14:creationId xmlns:p14="http://schemas.microsoft.com/office/powerpoint/2010/main" val="1351219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80D-A1CB-5D9D-8D6D-4625E1BDF88D}"/>
              </a:ext>
            </a:extLst>
          </p:cNvPr>
          <p:cNvSpPr>
            <a:spLocks noGrp="1"/>
          </p:cNvSpPr>
          <p:nvPr>
            <p:ph type="title"/>
          </p:nvPr>
        </p:nvSpPr>
        <p:spPr>
          <a:xfrm>
            <a:off x="465041" y="314672"/>
            <a:ext cx="5240433" cy="1340069"/>
          </a:xfrm>
        </p:spPr>
        <p:txBody>
          <a:bodyPr anchor="ctr">
            <a:normAutofit/>
          </a:bodyPr>
          <a:lstStyle/>
          <a:p>
            <a:r>
              <a:rPr lang="en-US" sz="4400" dirty="0"/>
              <a:t>Deferment continued</a:t>
            </a:r>
          </a:p>
        </p:txBody>
      </p:sp>
      <p:sp>
        <p:nvSpPr>
          <p:cNvPr id="3" name="Content Placeholder 2">
            <a:extLst>
              <a:ext uri="{FF2B5EF4-FFF2-40B4-BE49-F238E27FC236}">
                <a16:creationId xmlns:a16="http://schemas.microsoft.com/office/drawing/2014/main" id="{B2D2E529-ECCE-2911-A9E3-F24A58B1D463}"/>
              </a:ext>
            </a:extLst>
          </p:cNvPr>
          <p:cNvSpPr>
            <a:spLocks noGrp="1"/>
          </p:cNvSpPr>
          <p:nvPr>
            <p:ph idx="1"/>
          </p:nvPr>
        </p:nvSpPr>
        <p:spPr>
          <a:xfrm>
            <a:off x="465041" y="1654741"/>
            <a:ext cx="6214690" cy="5081725"/>
          </a:xfrm>
        </p:spPr>
        <p:txBody>
          <a:bodyPr vert="horz" lIns="91440" tIns="45720" rIns="91440" bIns="45720" rtlCol="0" anchor="t">
            <a:normAutofit fontScale="62500" lnSpcReduction="20000"/>
          </a:bodyPr>
          <a:lstStyle/>
          <a:p>
            <a:pPr marL="0" indent="0">
              <a:lnSpc>
                <a:spcPct val="100000"/>
              </a:lnSpc>
              <a:buNone/>
            </a:pPr>
            <a:r>
              <a:rPr lang="en-US" sz="2800" dirty="0"/>
              <a:t>Some colleges may require students to apply, be admitted, and accept their offer before deferring enrollment. Contact your college to review their deferment process.</a:t>
            </a:r>
          </a:p>
          <a:p>
            <a:pPr marL="0" indent="0">
              <a:lnSpc>
                <a:spcPct val="100000"/>
              </a:lnSpc>
              <a:buNone/>
            </a:pPr>
            <a:endParaRPr lang="en-US" sz="2000" dirty="0"/>
          </a:p>
          <a:p>
            <a:pPr marL="0" indent="0">
              <a:lnSpc>
                <a:spcPct val="100000"/>
              </a:lnSpc>
              <a:buNone/>
            </a:pPr>
            <a:r>
              <a:rPr lang="en-US" sz="2800" dirty="0"/>
              <a:t>Although federal financial aid such as grants, work-study, and student loans CANNOT be deferred, we recommend that students still complete the FAFSA and apply for scholarships.</a:t>
            </a:r>
          </a:p>
          <a:p>
            <a:pPr marL="0" indent="0">
              <a:lnSpc>
                <a:spcPct val="100000"/>
              </a:lnSpc>
              <a:buNone/>
            </a:pPr>
            <a:r>
              <a:rPr lang="en-US" sz="2800" b="1" dirty="0"/>
              <a:t>Why?</a:t>
            </a:r>
          </a:p>
          <a:p>
            <a:pPr lvl="1">
              <a:lnSpc>
                <a:spcPct val="100000"/>
              </a:lnSpc>
            </a:pPr>
            <a:r>
              <a:rPr lang="en-US" sz="2900" dirty="0"/>
              <a:t>Having a backup plan is crucial</a:t>
            </a:r>
          </a:p>
          <a:p>
            <a:pPr lvl="1">
              <a:lnSpc>
                <a:spcPct val="100000"/>
              </a:lnSpc>
            </a:pPr>
            <a:r>
              <a:rPr lang="en-US" sz="2900" dirty="0"/>
              <a:t>Some deferrable scholarships require FAFSA completion, such as the Opportunity Scholarship</a:t>
            </a:r>
          </a:p>
          <a:p>
            <a:pPr lvl="1">
              <a:lnSpc>
                <a:spcPct val="100000"/>
              </a:lnSpc>
            </a:pPr>
            <a:r>
              <a:rPr lang="en-US" sz="2900" dirty="0"/>
              <a:t>Filling out the FAFSA early simplifies the process later on, as some information will be saved in the system</a:t>
            </a:r>
            <a:endParaRPr lang="en-US" sz="2900" dirty="0">
              <a:ea typeface="Calibri"/>
              <a:cs typeface="Calibri"/>
            </a:endParaRPr>
          </a:p>
          <a:p>
            <a:pPr lvl="1">
              <a:lnSpc>
                <a:spcPct val="100000"/>
              </a:lnSpc>
            </a:pPr>
            <a:r>
              <a:rPr lang="en-US" sz="2900" dirty="0"/>
              <a:t>Learning how to apply to college and file the FAFSA while still in high school equips students with valuable skills for the future</a:t>
            </a:r>
            <a:endParaRPr lang="en-US" dirty="0"/>
          </a:p>
        </p:txBody>
      </p:sp>
      <p:sp>
        <p:nvSpPr>
          <p:cNvPr id="4" name="Text Placeholder 3">
            <a:extLst>
              <a:ext uri="{FF2B5EF4-FFF2-40B4-BE49-F238E27FC236}">
                <a16:creationId xmlns:a16="http://schemas.microsoft.com/office/drawing/2014/main" id="{D29EE3FE-0858-9422-5EAE-13EEDD5A1C2C}"/>
              </a:ext>
            </a:extLst>
          </p:cNvPr>
          <p:cNvSpPr>
            <a:spLocks noGrp="1"/>
          </p:cNvSpPr>
          <p:nvPr>
            <p:ph type="body" sz="half" idx="2"/>
          </p:nvPr>
        </p:nvSpPr>
        <p:spPr>
          <a:xfrm>
            <a:off x="6888076" y="4698374"/>
            <a:ext cx="4776137" cy="918616"/>
          </a:xfrm>
        </p:spPr>
        <p:txBody>
          <a:bodyPr>
            <a:normAutofit/>
          </a:bodyPr>
          <a:lstStyle/>
          <a:p>
            <a:r>
              <a:rPr lang="en-US" sz="1800" i="1" dirty="0"/>
              <a:t>*Each college has different policies and procedures. The examples above may not be or could be deferred depending on the institution. </a:t>
            </a:r>
          </a:p>
        </p:txBody>
      </p:sp>
      <p:grpSp>
        <p:nvGrpSpPr>
          <p:cNvPr id="12" name="Group 11">
            <a:extLst>
              <a:ext uri="{FF2B5EF4-FFF2-40B4-BE49-F238E27FC236}">
                <a16:creationId xmlns:a16="http://schemas.microsoft.com/office/drawing/2014/main" id="{3FBF80D3-1D9E-36FD-7C0E-FD420CA009A6}"/>
              </a:ext>
            </a:extLst>
          </p:cNvPr>
          <p:cNvGrpSpPr/>
          <p:nvPr/>
        </p:nvGrpSpPr>
        <p:grpSpPr>
          <a:xfrm>
            <a:off x="6888076" y="1662286"/>
            <a:ext cx="4776137" cy="2692275"/>
            <a:chOff x="465042" y="2019926"/>
            <a:chExt cx="4776137" cy="2692275"/>
          </a:xfrm>
        </p:grpSpPr>
        <p:sp>
          <p:nvSpPr>
            <p:cNvPr id="5" name="Rectangle 4">
              <a:extLst>
                <a:ext uri="{FF2B5EF4-FFF2-40B4-BE49-F238E27FC236}">
                  <a16:creationId xmlns:a16="http://schemas.microsoft.com/office/drawing/2014/main" id="{839E3E8F-07C2-CA83-7EA3-4D388BBBBB64}"/>
                </a:ext>
              </a:extLst>
            </p:cNvPr>
            <p:cNvSpPr/>
            <p:nvPr/>
          </p:nvSpPr>
          <p:spPr>
            <a:xfrm>
              <a:off x="465042" y="2021543"/>
              <a:ext cx="2340864" cy="1170432"/>
            </a:xfrm>
            <a:prstGeom prst="rect">
              <a:avLst/>
            </a:prstGeom>
            <a:solidFill>
              <a:schemeClr val="bg1"/>
            </a:solidFill>
            <a:ln w="57150">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might*</a:t>
              </a:r>
              <a:br>
                <a:rPr lang="en-US" sz="2400" dirty="0">
                  <a:solidFill>
                    <a:schemeClr val="tx1"/>
                  </a:solidFill>
                </a:rPr>
              </a:br>
              <a:r>
                <a:rPr lang="en-US" sz="2400" dirty="0">
                  <a:solidFill>
                    <a:schemeClr val="tx1"/>
                  </a:solidFill>
                </a:rPr>
                <a:t>be deferable?</a:t>
              </a:r>
            </a:p>
          </p:txBody>
        </p:sp>
        <p:sp>
          <p:nvSpPr>
            <p:cNvPr id="9" name="Rectangle 8">
              <a:extLst>
                <a:ext uri="{FF2B5EF4-FFF2-40B4-BE49-F238E27FC236}">
                  <a16:creationId xmlns:a16="http://schemas.microsoft.com/office/drawing/2014/main" id="{393F1803-CC32-A036-A1C4-8852D0C01716}"/>
                </a:ext>
              </a:extLst>
            </p:cNvPr>
            <p:cNvSpPr/>
            <p:nvPr/>
          </p:nvSpPr>
          <p:spPr>
            <a:xfrm>
              <a:off x="2900315" y="2019926"/>
              <a:ext cx="2340864" cy="1170432"/>
            </a:xfrm>
            <a:prstGeom prst="rect">
              <a:avLst/>
            </a:prstGeom>
            <a:solidFill>
              <a:schemeClr val="bg1"/>
            </a:solidFill>
            <a:ln w="57150">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CANNOT be deferred?</a:t>
              </a:r>
            </a:p>
          </p:txBody>
        </p:sp>
        <p:sp>
          <p:nvSpPr>
            <p:cNvPr id="10" name="Rectangle 9">
              <a:extLst>
                <a:ext uri="{FF2B5EF4-FFF2-40B4-BE49-F238E27FC236}">
                  <a16:creationId xmlns:a16="http://schemas.microsoft.com/office/drawing/2014/main" id="{910C59A1-3D49-325E-E723-215EBCFED2BA}"/>
                </a:ext>
              </a:extLst>
            </p:cNvPr>
            <p:cNvSpPr/>
            <p:nvPr/>
          </p:nvSpPr>
          <p:spPr>
            <a:xfrm>
              <a:off x="465042" y="3285737"/>
              <a:ext cx="2340864" cy="1426464"/>
            </a:xfrm>
            <a:prstGeom prst="rect">
              <a:avLst/>
            </a:prstGeom>
            <a:solidFill>
              <a:schemeClr val="bg1"/>
            </a:solidFill>
            <a:ln w="57150">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Enrollment and admissions</a:t>
              </a:r>
            </a:p>
            <a:p>
              <a:pPr marL="342900" indent="-342900">
                <a:buFont typeface="Arial" panose="020B0604020202020204" pitchFamily="34" charset="0"/>
                <a:buChar char="•"/>
              </a:pPr>
              <a:r>
                <a:rPr lang="en-US" sz="2000" dirty="0">
                  <a:solidFill>
                    <a:schemeClr val="tx1"/>
                  </a:solidFill>
                </a:rPr>
                <a:t>Scholarships</a:t>
              </a:r>
            </a:p>
            <a:p>
              <a:pPr marL="342900" indent="-342900">
                <a:buFont typeface="Arial" panose="020B0604020202020204" pitchFamily="34" charset="0"/>
                <a:buChar char="•"/>
              </a:pPr>
              <a:r>
                <a:rPr lang="en-US" sz="2000" dirty="0">
                  <a:solidFill>
                    <a:schemeClr val="tx1"/>
                  </a:solidFill>
                </a:rPr>
                <a:t>Housing </a:t>
              </a:r>
            </a:p>
          </p:txBody>
        </p:sp>
        <p:sp>
          <p:nvSpPr>
            <p:cNvPr id="11" name="Rectangle 10">
              <a:extLst>
                <a:ext uri="{FF2B5EF4-FFF2-40B4-BE49-F238E27FC236}">
                  <a16:creationId xmlns:a16="http://schemas.microsoft.com/office/drawing/2014/main" id="{E00B72EC-5A0E-5893-9BAE-F4B3D790F419}"/>
                </a:ext>
              </a:extLst>
            </p:cNvPr>
            <p:cNvSpPr/>
            <p:nvPr/>
          </p:nvSpPr>
          <p:spPr>
            <a:xfrm>
              <a:off x="2900315" y="3285737"/>
              <a:ext cx="2340864" cy="1426464"/>
            </a:xfrm>
            <a:prstGeom prst="rect">
              <a:avLst/>
            </a:prstGeom>
            <a:solidFill>
              <a:schemeClr val="bg1"/>
            </a:solidFill>
            <a:ln w="57150">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Federal aid</a:t>
              </a:r>
            </a:p>
            <a:p>
              <a:pPr marL="342900" indent="-342900">
                <a:buFont typeface="Arial" panose="020B0604020202020204" pitchFamily="34" charset="0"/>
                <a:buChar char="•"/>
              </a:pPr>
              <a:r>
                <a:rPr lang="en-US" sz="2000" dirty="0">
                  <a:solidFill>
                    <a:schemeClr val="tx1"/>
                  </a:solidFill>
                </a:rPr>
                <a:t>Deadlines for aid or scholarships</a:t>
              </a:r>
            </a:p>
          </p:txBody>
        </p:sp>
      </p:grpSp>
    </p:spTree>
    <p:extLst>
      <p:ext uri="{BB962C8B-B14F-4D97-AF65-F5344CB8AC3E}">
        <p14:creationId xmlns:p14="http://schemas.microsoft.com/office/powerpoint/2010/main" val="3336095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4C04-45B2-C57C-BD12-BC667C18D164}"/>
              </a:ext>
            </a:extLst>
          </p:cNvPr>
          <p:cNvSpPr>
            <a:spLocks noGrp="1"/>
          </p:cNvSpPr>
          <p:nvPr>
            <p:ph type="title"/>
          </p:nvPr>
        </p:nvSpPr>
        <p:spPr>
          <a:xfrm>
            <a:off x="842147" y="1606765"/>
            <a:ext cx="10515600" cy="2852737"/>
          </a:xfrm>
        </p:spPr>
        <p:txBody>
          <a:bodyPr>
            <a:normAutofit/>
          </a:bodyPr>
          <a:lstStyle/>
          <a:p>
            <a:r>
              <a:rPr lang="en-US" dirty="0">
                <a:ea typeface="+mn-lt"/>
                <a:cs typeface="+mn-lt"/>
              </a:rPr>
              <a:t>Who is Eligible to Submit a FAFSA?</a:t>
            </a:r>
            <a:endParaRPr lang="en-US" dirty="0">
              <a:ea typeface="Calibri"/>
              <a:cs typeface="Calibri"/>
            </a:endParaRPr>
          </a:p>
        </p:txBody>
      </p:sp>
      <p:grpSp>
        <p:nvGrpSpPr>
          <p:cNvPr id="5" name="Group 4">
            <a:extLst>
              <a:ext uri="{FF2B5EF4-FFF2-40B4-BE49-F238E27FC236}">
                <a16:creationId xmlns:a16="http://schemas.microsoft.com/office/drawing/2014/main" id="{C976B48B-FFA7-3CAA-F02A-8D4343B9AAB4}"/>
              </a:ext>
            </a:extLst>
          </p:cNvPr>
          <p:cNvGrpSpPr/>
          <p:nvPr/>
        </p:nvGrpSpPr>
        <p:grpSpPr>
          <a:xfrm>
            <a:off x="270782" y="4878100"/>
            <a:ext cx="2494188" cy="1828800"/>
            <a:chOff x="270782" y="4878100"/>
            <a:chExt cx="2494188" cy="1828800"/>
          </a:xfrm>
        </p:grpSpPr>
        <p:pic>
          <p:nvPicPr>
            <p:cNvPr id="3" name="Graphic 2" descr="Document with solid fill">
              <a:hlinkClick r:id="rId2"/>
              <a:extLst>
                <a:ext uri="{FF2B5EF4-FFF2-40B4-BE49-F238E27FC236}">
                  <a16:creationId xmlns:a16="http://schemas.microsoft.com/office/drawing/2014/main" id="{4169C4EB-602B-D804-410B-291018F2C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914" y="4878100"/>
              <a:ext cx="914400" cy="914400"/>
            </a:xfrm>
            <a:prstGeom prst="rect">
              <a:avLst/>
            </a:prstGeom>
          </p:spPr>
        </p:pic>
        <p:sp>
          <p:nvSpPr>
            <p:cNvPr id="4" name="Text Placeholder 3">
              <a:hlinkClick r:id="rId2"/>
              <a:extLst>
                <a:ext uri="{FF2B5EF4-FFF2-40B4-BE49-F238E27FC236}">
                  <a16:creationId xmlns:a16="http://schemas.microsoft.com/office/drawing/2014/main" id="{34ED7AFD-D470-3ED5-21B2-13240857EAF3}"/>
                </a:ext>
              </a:extLst>
            </p:cNvPr>
            <p:cNvSpPr txBox="1">
              <a:spLocks/>
            </p:cNvSpPr>
            <p:nvPr/>
          </p:nvSpPr>
          <p:spPr>
            <a:xfrm>
              <a:off x="270782" y="5792500"/>
              <a:ext cx="2494188" cy="914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500" dirty="0">
                  <a:hlinkClick r:id="rId2">
                    <a:extLst>
                      <a:ext uri="{A12FA001-AC4F-418D-AE19-62706E023703}">
                        <ahyp:hlinkClr xmlns:ahyp="http://schemas.microsoft.com/office/drawing/2018/hyperlinkcolor" val="tx"/>
                      </a:ext>
                    </a:extLst>
                  </a:hlinkClick>
                </a:rPr>
                <a:t>Who is Eligible to </a:t>
              </a:r>
              <a:br>
                <a:rPr lang="en-US" sz="1500" dirty="0">
                  <a:hlinkClick r:id="rId2">
                    <a:extLst>
                      <a:ext uri="{A12FA001-AC4F-418D-AE19-62706E023703}">
                        <ahyp:hlinkClr xmlns:ahyp="http://schemas.microsoft.com/office/drawing/2018/hyperlinkcolor" val="tx"/>
                      </a:ext>
                    </a:extLst>
                  </a:hlinkClick>
                </a:rPr>
              </a:br>
              <a:r>
                <a:rPr lang="en-US" sz="1500" dirty="0">
                  <a:hlinkClick r:id="rId2">
                    <a:extLst>
                      <a:ext uri="{A12FA001-AC4F-418D-AE19-62706E023703}">
                        <ahyp:hlinkClr xmlns:ahyp="http://schemas.microsoft.com/office/drawing/2018/hyperlinkcolor" val="tx"/>
                      </a:ext>
                    </a:extLst>
                  </a:hlinkClick>
                </a:rPr>
                <a:t>Submit a FAFSA?</a:t>
              </a:r>
              <a:br>
                <a:rPr lang="en-US" sz="1500" dirty="0">
                  <a:hlinkClick r:id="rId2">
                    <a:extLst>
                      <a:ext uri="{A12FA001-AC4F-418D-AE19-62706E023703}">
                        <ahyp:hlinkClr xmlns:ahyp="http://schemas.microsoft.com/office/drawing/2018/hyperlinkcolor" val="tx"/>
                      </a:ext>
                    </a:extLst>
                  </a:hlinkClick>
                </a:rPr>
              </a:br>
              <a:r>
                <a:rPr lang="en-US" sz="1500" dirty="0">
                  <a:hlinkClick r:id="rId2">
                    <a:extLst>
                      <a:ext uri="{A12FA001-AC4F-418D-AE19-62706E023703}">
                        <ahyp:hlinkClr xmlns:ahyp="http://schemas.microsoft.com/office/drawing/2018/hyperlinkcolor" val="tx"/>
                      </a:ext>
                    </a:extLst>
                  </a:hlinkClick>
                </a:rPr>
                <a:t>Handout</a:t>
              </a:r>
              <a:endParaRPr lang="en-US" sz="1500" dirty="0"/>
            </a:p>
          </p:txBody>
        </p:sp>
      </p:grpSp>
    </p:spTree>
    <p:extLst>
      <p:ext uri="{BB962C8B-B14F-4D97-AF65-F5344CB8AC3E}">
        <p14:creationId xmlns:p14="http://schemas.microsoft.com/office/powerpoint/2010/main" val="1821718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C1C8-5ED8-A989-16E5-3EBDD46B7491}"/>
              </a:ext>
            </a:extLst>
          </p:cNvPr>
          <p:cNvSpPr>
            <a:spLocks noGrp="1"/>
          </p:cNvSpPr>
          <p:nvPr>
            <p:ph type="title"/>
          </p:nvPr>
        </p:nvSpPr>
        <p:spPr>
          <a:xfrm>
            <a:off x="838200" y="18255"/>
            <a:ext cx="10515600" cy="1325563"/>
          </a:xfrm>
        </p:spPr>
        <p:txBody>
          <a:bodyPr/>
          <a:lstStyle/>
          <a:p>
            <a:r>
              <a:rPr lang="en-US" dirty="0"/>
              <a:t>FAFSA citizenship terminology</a:t>
            </a:r>
          </a:p>
        </p:txBody>
      </p:sp>
      <p:sp>
        <p:nvSpPr>
          <p:cNvPr id="3" name="Content Placeholder 2">
            <a:extLst>
              <a:ext uri="{FF2B5EF4-FFF2-40B4-BE49-F238E27FC236}">
                <a16:creationId xmlns:a16="http://schemas.microsoft.com/office/drawing/2014/main" id="{BC8011E1-0F98-F3FB-4EE7-503D9012D87C}"/>
              </a:ext>
            </a:extLst>
          </p:cNvPr>
          <p:cNvSpPr>
            <a:spLocks noGrp="1"/>
          </p:cNvSpPr>
          <p:nvPr>
            <p:ph idx="1"/>
          </p:nvPr>
        </p:nvSpPr>
        <p:spPr>
          <a:xfrm>
            <a:off x="838200" y="1343818"/>
            <a:ext cx="10789227" cy="5307353"/>
          </a:xfrm>
        </p:spPr>
        <p:txBody>
          <a:bodyPr>
            <a:normAutofit fontScale="92500" lnSpcReduction="20000"/>
          </a:bodyPr>
          <a:lstStyle/>
          <a:p>
            <a:pPr marL="0" indent="0">
              <a:lnSpc>
                <a:spcPct val="100000"/>
              </a:lnSpc>
              <a:buNone/>
            </a:pPr>
            <a:r>
              <a:rPr lang="en-US" sz="2700" b="1" dirty="0"/>
              <a:t>U.S. Citizens:</a:t>
            </a:r>
          </a:p>
          <a:p>
            <a:pPr lvl="1">
              <a:lnSpc>
                <a:spcPct val="100000"/>
              </a:lnSpc>
            </a:pPr>
            <a:r>
              <a:rPr lang="en-US" sz="2300" dirty="0"/>
              <a:t>Includes naturalized citizens and those born as citizens</a:t>
            </a:r>
          </a:p>
          <a:p>
            <a:pPr lvl="1">
              <a:lnSpc>
                <a:spcPct val="100000"/>
              </a:lnSpc>
            </a:pPr>
            <a:r>
              <a:rPr lang="en-US" sz="2300" dirty="0"/>
              <a:t>U.S. Citizen students are eligible for federal aid from the FAFSA</a:t>
            </a:r>
          </a:p>
          <a:p>
            <a:pPr marL="0" indent="0">
              <a:lnSpc>
                <a:spcPct val="100000"/>
              </a:lnSpc>
              <a:buNone/>
            </a:pPr>
            <a:r>
              <a:rPr lang="en-US" sz="2700" b="1" dirty="0"/>
              <a:t>Eligible Non-Citizens:</a:t>
            </a:r>
          </a:p>
          <a:p>
            <a:pPr lvl="1">
              <a:lnSpc>
                <a:spcPct val="100000"/>
              </a:lnSpc>
            </a:pPr>
            <a:r>
              <a:rPr lang="en-US" sz="2300" dirty="0"/>
              <a:t>Students with documentation that Federal Student Aid considers "eligible" for federal aid</a:t>
            </a:r>
          </a:p>
          <a:p>
            <a:pPr lvl="1">
              <a:lnSpc>
                <a:spcPct val="100000"/>
              </a:lnSpc>
            </a:pPr>
            <a:r>
              <a:rPr lang="en-US" sz="2300" dirty="0"/>
              <a:t>Examples include Permanent Residents (Green Card holders), Refugees, Asylum Grantees, etc.</a:t>
            </a:r>
          </a:p>
          <a:p>
            <a:pPr marL="0" indent="0">
              <a:lnSpc>
                <a:spcPct val="100000"/>
              </a:lnSpc>
              <a:buNone/>
            </a:pPr>
            <a:r>
              <a:rPr lang="en-US" sz="2700" b="1" dirty="0"/>
              <a:t>Neither U.S. Citizens Nor Eligible Non-Citizens:</a:t>
            </a:r>
          </a:p>
          <a:p>
            <a:pPr lvl="1">
              <a:lnSpc>
                <a:spcPct val="100000"/>
              </a:lnSpc>
            </a:pPr>
            <a:r>
              <a:rPr lang="en-US" sz="2300" dirty="0"/>
              <a:t>Students with documentation that Federal Student Aid considers "ineligible" for federal aid, or those without documentation</a:t>
            </a:r>
          </a:p>
          <a:p>
            <a:pPr lvl="1">
              <a:lnSpc>
                <a:spcPct val="100000"/>
              </a:lnSpc>
            </a:pPr>
            <a:r>
              <a:rPr lang="en-US" sz="2300" dirty="0"/>
              <a:t>Examples include students without a Social Security Number (SSN), DACA recipients, TPS recipients, DED recipients, etc. </a:t>
            </a:r>
          </a:p>
          <a:p>
            <a:pPr marL="0" indent="0">
              <a:lnSpc>
                <a:spcPct val="100000"/>
              </a:lnSpc>
              <a:buNone/>
            </a:pPr>
            <a:r>
              <a:rPr lang="en-US" sz="2700" b="1" dirty="0"/>
              <a:t>International Students:</a:t>
            </a:r>
          </a:p>
          <a:p>
            <a:pPr lvl="1">
              <a:lnSpc>
                <a:spcPct val="100000"/>
              </a:lnSpc>
            </a:pPr>
            <a:r>
              <a:rPr lang="en-US" sz="2300" dirty="0"/>
              <a:t>Foreign students attending or planning to attend college in the United States</a:t>
            </a:r>
          </a:p>
          <a:p>
            <a:pPr lvl="1">
              <a:lnSpc>
                <a:spcPct val="100000"/>
              </a:lnSpc>
            </a:pPr>
            <a:r>
              <a:rPr lang="en-US" sz="2300" dirty="0"/>
              <a:t>International students are ineligible for federal aid through the FAFSA</a:t>
            </a:r>
          </a:p>
        </p:txBody>
      </p:sp>
    </p:spTree>
    <p:extLst>
      <p:ext uri="{BB962C8B-B14F-4D97-AF65-F5344CB8AC3E}">
        <p14:creationId xmlns:p14="http://schemas.microsoft.com/office/powerpoint/2010/main" val="318751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BA67-AEBC-E380-20F4-787EDAE841CB}"/>
              </a:ext>
            </a:extLst>
          </p:cNvPr>
          <p:cNvSpPr>
            <a:spLocks noGrp="1"/>
          </p:cNvSpPr>
          <p:nvPr>
            <p:ph type="title"/>
          </p:nvPr>
        </p:nvSpPr>
        <p:spPr>
          <a:xfrm>
            <a:off x="838200" y="365125"/>
            <a:ext cx="8088086" cy="1325563"/>
          </a:xfrm>
        </p:spPr>
        <p:txBody>
          <a:bodyPr/>
          <a:lstStyle/>
          <a:p>
            <a:r>
              <a:rPr lang="en-US" dirty="0"/>
              <a:t>FAFSA eligibility for students with parents without SSNs</a:t>
            </a:r>
          </a:p>
        </p:txBody>
      </p:sp>
      <p:sp>
        <p:nvSpPr>
          <p:cNvPr id="3" name="Content Placeholder 2">
            <a:extLst>
              <a:ext uri="{FF2B5EF4-FFF2-40B4-BE49-F238E27FC236}">
                <a16:creationId xmlns:a16="http://schemas.microsoft.com/office/drawing/2014/main" id="{3E95D41E-DF17-2C24-60B7-9A226A446B8A}"/>
              </a:ext>
            </a:extLst>
          </p:cNvPr>
          <p:cNvSpPr>
            <a:spLocks noGrp="1"/>
          </p:cNvSpPr>
          <p:nvPr>
            <p:ph sz="half" idx="1"/>
          </p:nvPr>
        </p:nvSpPr>
        <p:spPr>
          <a:xfrm>
            <a:off x="872836" y="1778579"/>
            <a:ext cx="10567555" cy="1504950"/>
          </a:xfrm>
        </p:spPr>
        <p:txBody>
          <a:bodyPr vert="horz" lIns="91440" tIns="45720" rIns="91440" bIns="45720" rtlCol="0" anchor="t">
            <a:noAutofit/>
          </a:bodyPr>
          <a:lstStyle/>
          <a:p>
            <a:pPr marL="0" indent="0">
              <a:lnSpc>
                <a:spcPct val="100000"/>
              </a:lnSpc>
              <a:buNone/>
            </a:pPr>
            <a:r>
              <a:rPr lang="en-US" sz="2600" b="1" dirty="0"/>
              <a:t>Question:</a:t>
            </a:r>
            <a:endParaRPr lang="en-US" sz="2600" b="1" dirty="0">
              <a:ea typeface="Calibri"/>
              <a:cs typeface="Calibri"/>
            </a:endParaRPr>
          </a:p>
          <a:p>
            <a:pPr>
              <a:lnSpc>
                <a:spcPct val="100000"/>
              </a:lnSpc>
            </a:pPr>
            <a:r>
              <a:rPr lang="en-US" sz="2600" dirty="0"/>
              <a:t>Can a student complete the FAFSA if they are a U.S. citizen or an eligible non-citizen, but their parent does not have a Social Security Number (SSN)?</a:t>
            </a:r>
            <a:endParaRPr lang="en-US" sz="2600" dirty="0">
              <a:ea typeface="Calibri"/>
              <a:cs typeface="Calibri"/>
            </a:endParaRPr>
          </a:p>
        </p:txBody>
      </p:sp>
      <p:sp>
        <p:nvSpPr>
          <p:cNvPr id="4" name="Content Placeholder 3">
            <a:extLst>
              <a:ext uri="{FF2B5EF4-FFF2-40B4-BE49-F238E27FC236}">
                <a16:creationId xmlns:a16="http://schemas.microsoft.com/office/drawing/2014/main" id="{5CABE2F3-2202-D78C-ACE6-7AFCFC90835C}"/>
              </a:ext>
            </a:extLst>
          </p:cNvPr>
          <p:cNvSpPr>
            <a:spLocks noGrp="1"/>
          </p:cNvSpPr>
          <p:nvPr>
            <p:ph sz="half" idx="2"/>
          </p:nvPr>
        </p:nvSpPr>
        <p:spPr>
          <a:xfrm>
            <a:off x="872836" y="3429000"/>
            <a:ext cx="10446327" cy="3304309"/>
          </a:xfrm>
        </p:spPr>
        <p:txBody>
          <a:bodyPr vert="horz" lIns="91440" tIns="45720" rIns="91440" bIns="45720" rtlCol="0" anchor="t">
            <a:normAutofit fontScale="77500" lnSpcReduction="20000"/>
          </a:bodyPr>
          <a:lstStyle/>
          <a:p>
            <a:pPr marL="0" indent="0">
              <a:lnSpc>
                <a:spcPct val="100000"/>
              </a:lnSpc>
              <a:buNone/>
            </a:pPr>
            <a:r>
              <a:rPr lang="en-US" sz="3500" b="1" dirty="0"/>
              <a:t>Answer:</a:t>
            </a:r>
          </a:p>
          <a:p>
            <a:pPr>
              <a:lnSpc>
                <a:spcPct val="100000"/>
              </a:lnSpc>
            </a:pPr>
            <a:r>
              <a:rPr lang="en-US" sz="3400" b="1" dirty="0"/>
              <a:t>Yes</a:t>
            </a:r>
            <a:r>
              <a:rPr lang="en-US" sz="3400" dirty="0"/>
              <a:t>. The student's parent(s) or adoptive parent(s) will need to create a StudentAid.Gov Account and provide consent on the student’s FAFSA to qualify for any aid. </a:t>
            </a:r>
          </a:p>
          <a:p>
            <a:pPr>
              <a:lnSpc>
                <a:spcPct val="100000"/>
              </a:lnSpc>
            </a:pPr>
            <a:r>
              <a:rPr lang="en-US" sz="3400" dirty="0"/>
              <a:t>If parents are hesitant about sharing personal information, please know that FAFSA data is protected (encrypted) by federal law and prohibits any use of FAFSA data except to calculate federal and state financial aid.</a:t>
            </a:r>
          </a:p>
          <a:p>
            <a:pPr lvl="1">
              <a:lnSpc>
                <a:spcPct val="100000"/>
              </a:lnSpc>
            </a:pPr>
            <a:r>
              <a:rPr lang="en-US" sz="2300" dirty="0">
                <a:hlinkClick r:id="rId2"/>
              </a:rPr>
              <a:t>edtrust.org/the-equity-line/2024-25-better-fafsa-advocacy-faqs/</a:t>
            </a:r>
            <a:endParaRPr lang="en-US" sz="2300" dirty="0"/>
          </a:p>
          <a:p>
            <a:pPr lvl="1">
              <a:lnSpc>
                <a:spcPct val="100000"/>
              </a:lnSpc>
            </a:pPr>
            <a:r>
              <a:rPr lang="en-US" sz="2300" dirty="0">
                <a:hlinkClick r:id="rId3"/>
              </a:rPr>
              <a:t>law.cornell.edu/uscode/text/20/1090</a:t>
            </a:r>
            <a:r>
              <a:rPr lang="en-US" sz="2300" dirty="0"/>
              <a:t> </a:t>
            </a:r>
            <a:endParaRPr lang="en-US" sz="2300" dirty="0">
              <a:ea typeface="Calibri"/>
              <a:cs typeface="Calibri"/>
            </a:endParaRPr>
          </a:p>
        </p:txBody>
      </p:sp>
    </p:spTree>
    <p:extLst>
      <p:ext uri="{BB962C8B-B14F-4D97-AF65-F5344CB8AC3E}">
        <p14:creationId xmlns:p14="http://schemas.microsoft.com/office/powerpoint/2010/main" val="2633951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B47C-524B-EF60-AFCF-8F09CDE08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73AF2-5B9C-6D10-2EE3-D5E36983E39B}"/>
              </a:ext>
            </a:extLst>
          </p:cNvPr>
          <p:cNvSpPr>
            <a:spLocks noGrp="1"/>
          </p:cNvSpPr>
          <p:nvPr>
            <p:ph type="title"/>
          </p:nvPr>
        </p:nvSpPr>
        <p:spPr>
          <a:xfrm>
            <a:off x="838199" y="365125"/>
            <a:ext cx="9002487" cy="1325563"/>
          </a:xfrm>
        </p:spPr>
        <p:txBody>
          <a:bodyPr>
            <a:normAutofit/>
          </a:bodyPr>
          <a:lstStyle/>
          <a:p>
            <a:r>
              <a:rPr lang="en-US" dirty="0"/>
              <a:t>FAFSA eligibility for students considered as an eligible non-citizen</a:t>
            </a:r>
          </a:p>
        </p:txBody>
      </p:sp>
      <p:sp>
        <p:nvSpPr>
          <p:cNvPr id="3" name="Content Placeholder 2">
            <a:extLst>
              <a:ext uri="{FF2B5EF4-FFF2-40B4-BE49-F238E27FC236}">
                <a16:creationId xmlns:a16="http://schemas.microsoft.com/office/drawing/2014/main" id="{1E7201FF-B214-2C94-C6A1-54427A0A2E72}"/>
              </a:ext>
            </a:extLst>
          </p:cNvPr>
          <p:cNvSpPr>
            <a:spLocks noGrp="1"/>
          </p:cNvSpPr>
          <p:nvPr>
            <p:ph sz="half" idx="1"/>
          </p:nvPr>
        </p:nvSpPr>
        <p:spPr>
          <a:xfrm>
            <a:off x="838200" y="1959429"/>
            <a:ext cx="4441371" cy="4217533"/>
          </a:xfrm>
        </p:spPr>
        <p:txBody>
          <a:bodyPr>
            <a:normAutofit fontScale="85000" lnSpcReduction="20000"/>
          </a:bodyPr>
          <a:lstStyle/>
          <a:p>
            <a:pPr marL="0" indent="0">
              <a:lnSpc>
                <a:spcPct val="100000"/>
              </a:lnSpc>
              <a:buNone/>
            </a:pPr>
            <a:r>
              <a:rPr lang="en-US" sz="3500" b="1" dirty="0"/>
              <a:t>Question:</a:t>
            </a:r>
          </a:p>
          <a:p>
            <a:pPr>
              <a:lnSpc>
                <a:spcPct val="100000"/>
              </a:lnSpc>
            </a:pPr>
            <a:r>
              <a:rPr lang="en-US" sz="3100" dirty="0"/>
              <a:t>How can we determine if a student is considered an "eligible non-citizen"? </a:t>
            </a:r>
          </a:p>
          <a:p>
            <a:pPr>
              <a:lnSpc>
                <a:spcPct val="100000"/>
              </a:lnSpc>
            </a:pPr>
            <a:r>
              <a:rPr lang="en-US" sz="3100" dirty="0"/>
              <a:t>Can an “eligible non-citizen” complete the FAFSA?</a:t>
            </a:r>
          </a:p>
        </p:txBody>
      </p:sp>
      <p:sp>
        <p:nvSpPr>
          <p:cNvPr id="4" name="Content Placeholder 3">
            <a:extLst>
              <a:ext uri="{FF2B5EF4-FFF2-40B4-BE49-F238E27FC236}">
                <a16:creationId xmlns:a16="http://schemas.microsoft.com/office/drawing/2014/main" id="{6F37429C-6D39-AEBD-949E-02B84EC272B2}"/>
              </a:ext>
            </a:extLst>
          </p:cNvPr>
          <p:cNvSpPr>
            <a:spLocks noGrp="1"/>
          </p:cNvSpPr>
          <p:nvPr>
            <p:ph sz="half" idx="2"/>
          </p:nvPr>
        </p:nvSpPr>
        <p:spPr>
          <a:xfrm>
            <a:off x="5464629" y="1959430"/>
            <a:ext cx="6008914" cy="4702627"/>
          </a:xfrm>
        </p:spPr>
        <p:txBody>
          <a:bodyPr vert="horz" lIns="91440" tIns="45720" rIns="91440" bIns="45720" rtlCol="0" anchor="t">
            <a:normAutofit fontScale="85000" lnSpcReduction="20000"/>
          </a:bodyPr>
          <a:lstStyle/>
          <a:p>
            <a:pPr marL="0" indent="0">
              <a:lnSpc>
                <a:spcPct val="100000"/>
              </a:lnSpc>
              <a:buNone/>
            </a:pPr>
            <a:r>
              <a:rPr lang="en-US" sz="3500" b="1" dirty="0"/>
              <a:t>Answer:</a:t>
            </a:r>
          </a:p>
          <a:p>
            <a:pPr>
              <a:lnSpc>
                <a:spcPct val="100000"/>
              </a:lnSpc>
            </a:pPr>
            <a:r>
              <a:rPr lang="en-US" sz="3100" b="1" dirty="0"/>
              <a:t>Yes. </a:t>
            </a:r>
            <a:r>
              <a:rPr lang="en-US" sz="3100" dirty="0"/>
              <a:t>Eligible non-citizens should complete the FAFSA, they are required to provide their "Alien Registration Number" and Social Security Number on the form</a:t>
            </a:r>
            <a:endParaRPr lang="en-US" sz="3100" b="1" dirty="0"/>
          </a:p>
          <a:p>
            <a:pPr>
              <a:lnSpc>
                <a:spcPct val="100000"/>
              </a:lnSpc>
            </a:pPr>
            <a:r>
              <a:rPr lang="en-US" sz="3100" dirty="0"/>
              <a:t>Examples of eligible categories include </a:t>
            </a:r>
            <a:r>
              <a:rPr lang="en-US" sz="3100" b="1" dirty="0"/>
              <a:t>U.S. permanent residents (Green Card holders), refugees, or asylum grantees</a:t>
            </a:r>
            <a:endParaRPr lang="en-US" sz="3100" dirty="0"/>
          </a:p>
          <a:p>
            <a:pPr>
              <a:lnSpc>
                <a:spcPct val="100000"/>
              </a:lnSpc>
            </a:pPr>
            <a:r>
              <a:rPr lang="en-US" sz="3100" dirty="0"/>
              <a:t>Please review what documentation is considered “eligible” by Federal Student Aid on their website:</a:t>
            </a:r>
          </a:p>
          <a:p>
            <a:pPr marL="685800" lvl="1" indent="-228600">
              <a:buFont typeface="Arial" panose="020B0604020202020204" pitchFamily="34" charset="0"/>
              <a:buChar char="•"/>
            </a:pPr>
            <a:r>
              <a:rPr lang="en-US" sz="1900" dirty="0">
                <a:hlinkClick r:id="rId2"/>
              </a:rPr>
              <a:t>studentaid.gov/understand-aid/eligibility/requirements/non-us-citizens</a:t>
            </a:r>
            <a:endParaRPr lang="en-US" sz="1900" dirty="0"/>
          </a:p>
        </p:txBody>
      </p:sp>
    </p:spTree>
    <p:extLst>
      <p:ext uri="{BB962C8B-B14F-4D97-AF65-F5344CB8AC3E}">
        <p14:creationId xmlns:p14="http://schemas.microsoft.com/office/powerpoint/2010/main" val="576069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6F35-35C7-9C9E-797E-6201BEFE2273}"/>
              </a:ext>
            </a:extLst>
          </p:cNvPr>
          <p:cNvSpPr>
            <a:spLocks noGrp="1"/>
          </p:cNvSpPr>
          <p:nvPr>
            <p:ph type="title"/>
          </p:nvPr>
        </p:nvSpPr>
        <p:spPr>
          <a:xfrm>
            <a:off x="639429" y="457199"/>
            <a:ext cx="3932237" cy="1491343"/>
          </a:xfrm>
        </p:spPr>
        <p:txBody>
          <a:bodyPr anchor="ctr">
            <a:normAutofit fontScale="90000"/>
          </a:bodyPr>
          <a:lstStyle/>
          <a:p>
            <a:r>
              <a:rPr lang="en-US" sz="3600" dirty="0"/>
              <a:t>Scholarship resources for refugee and asylee students</a:t>
            </a:r>
          </a:p>
        </p:txBody>
      </p:sp>
      <p:sp>
        <p:nvSpPr>
          <p:cNvPr id="4" name="Text Placeholder 3">
            <a:extLst>
              <a:ext uri="{FF2B5EF4-FFF2-40B4-BE49-F238E27FC236}">
                <a16:creationId xmlns:a16="http://schemas.microsoft.com/office/drawing/2014/main" id="{DB5F103E-731C-2EDE-1CE0-45F8CF69D044}"/>
              </a:ext>
            </a:extLst>
          </p:cNvPr>
          <p:cNvSpPr>
            <a:spLocks noGrp="1"/>
          </p:cNvSpPr>
          <p:nvPr>
            <p:ph type="body" sz="half" idx="2"/>
          </p:nvPr>
        </p:nvSpPr>
        <p:spPr>
          <a:xfrm>
            <a:off x="639430" y="2085474"/>
            <a:ext cx="4141118" cy="4108496"/>
          </a:xfrm>
        </p:spPr>
        <p:txBody>
          <a:bodyPr>
            <a:normAutofit fontScale="92500"/>
          </a:bodyPr>
          <a:lstStyle/>
          <a:p>
            <a:pPr marL="285750" indent="-285750">
              <a:buFont typeface="Arial" panose="020B0604020202020204" pitchFamily="34" charset="0"/>
              <a:buChar char="•"/>
            </a:pPr>
            <a:r>
              <a:rPr lang="en-US" sz="2400" b="1" dirty="0"/>
              <a:t>One Refugee </a:t>
            </a:r>
            <a:r>
              <a:rPr lang="en-US" sz="2400" dirty="0"/>
              <a:t>– onerefugee.org</a:t>
            </a:r>
          </a:p>
          <a:p>
            <a:pPr marL="285750" indent="-285750">
              <a:buFont typeface="Arial" panose="020B0604020202020204" pitchFamily="34" charset="0"/>
              <a:buChar char="•"/>
            </a:pPr>
            <a:r>
              <a:rPr lang="en-US" sz="2400" b="1" dirty="0"/>
              <a:t>Immigrants Rising </a:t>
            </a:r>
            <a:r>
              <a:rPr lang="en-US" sz="2400" dirty="0"/>
              <a:t>– </a:t>
            </a:r>
            <a:r>
              <a:rPr lang="en-US" sz="2400" dirty="0">
                <a:cs typeface="Arial" panose="020B0604020202020204" pitchFamily="34" charset="0"/>
              </a:rPr>
              <a:t>immigrantsrising.org/resource/overview/</a:t>
            </a:r>
          </a:p>
          <a:p>
            <a:pPr marL="285750" indent="-285750">
              <a:buFont typeface="Arial" panose="020B0604020202020204" pitchFamily="34" charset="0"/>
              <a:buChar char="•"/>
            </a:pPr>
            <a:r>
              <a:rPr lang="en-US" sz="2400" b="1" dirty="0"/>
              <a:t>University Alliance for Refugees and At-Risk Migrants (UARRM)</a:t>
            </a:r>
            <a:r>
              <a:rPr lang="en-US" sz="2400" dirty="0"/>
              <a:t> – </a:t>
            </a:r>
            <a:r>
              <a:rPr lang="en-US" sz="2400" dirty="0">
                <a:cs typeface="Arial" panose="020B0604020202020204" pitchFamily="34" charset="0"/>
              </a:rPr>
              <a:t>uarrm.org/toolkit</a:t>
            </a:r>
          </a:p>
          <a:p>
            <a:pPr marL="285750" indent="-285750">
              <a:buFont typeface="Arial" panose="020B0604020202020204" pitchFamily="34" charset="0"/>
              <a:buChar char="•"/>
            </a:pPr>
            <a:r>
              <a:rPr lang="en-US" sz="2400" b="1" dirty="0"/>
              <a:t>Opportunity Scholarship &amp; Financial Aid Estimator </a:t>
            </a:r>
            <a:r>
              <a:rPr lang="en-US" sz="2400" dirty="0"/>
              <a:t>- </a:t>
            </a:r>
            <a:r>
              <a:rPr lang="en-US" sz="2400" dirty="0">
                <a:cs typeface="Arial" panose="020B0604020202020204" pitchFamily="34" charset="0"/>
              </a:rPr>
              <a:t>studentaid.gov/aid-estimator/</a:t>
            </a:r>
          </a:p>
          <a:p>
            <a:pPr marL="285750" indent="-285750">
              <a:buFont typeface="Arial" panose="020B0604020202020204" pitchFamily="34" charset="0"/>
              <a:buChar char="•"/>
            </a:pPr>
            <a:r>
              <a:rPr lang="en-US" sz="2400" dirty="0"/>
              <a:t>thedream.us</a:t>
            </a:r>
          </a:p>
        </p:txBody>
      </p:sp>
      <p:pic>
        <p:nvPicPr>
          <p:cNvPr id="6" name="Picture 5" descr="A refugee signing a document">
            <a:extLst>
              <a:ext uri="{FF2B5EF4-FFF2-40B4-BE49-F238E27FC236}">
                <a16:creationId xmlns:a16="http://schemas.microsoft.com/office/drawing/2014/main" id="{6567DAAA-0F93-951E-2394-8CAB971B8854}"/>
              </a:ext>
            </a:extLst>
          </p:cNvPr>
          <p:cNvPicPr>
            <a:picLocks noChangeAspect="1"/>
          </p:cNvPicPr>
          <p:nvPr/>
        </p:nvPicPr>
        <p:blipFill rotWithShape="1">
          <a:blip r:embed="rId2"/>
          <a:srcRect l="16064" r="19688"/>
          <a:stretch/>
        </p:blipFill>
        <p:spPr>
          <a:xfrm>
            <a:off x="5214257" y="0"/>
            <a:ext cx="6977743" cy="6858000"/>
          </a:xfrm>
          <a:prstGeom prst="rect">
            <a:avLst/>
          </a:prstGeom>
        </p:spPr>
      </p:pic>
    </p:spTree>
    <p:extLst>
      <p:ext uri="{BB962C8B-B14F-4D97-AF65-F5344CB8AC3E}">
        <p14:creationId xmlns:p14="http://schemas.microsoft.com/office/powerpoint/2010/main" val="3708794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A4A9-9533-8B22-6F20-BB8C9E2A59BD}"/>
              </a:ext>
            </a:extLst>
          </p:cNvPr>
          <p:cNvSpPr>
            <a:spLocks noGrp="1"/>
          </p:cNvSpPr>
          <p:nvPr>
            <p:ph type="title"/>
          </p:nvPr>
        </p:nvSpPr>
        <p:spPr>
          <a:xfrm>
            <a:off x="838200" y="284915"/>
            <a:ext cx="10685318" cy="1325563"/>
          </a:xfrm>
        </p:spPr>
        <p:txBody>
          <a:bodyPr>
            <a:normAutofit/>
          </a:bodyPr>
          <a:lstStyle/>
          <a:p>
            <a:r>
              <a:rPr lang="en-US" dirty="0"/>
              <a:t>Funding alternatives for students who are neither U.S. citizens nor eligible non-citizens</a:t>
            </a:r>
          </a:p>
        </p:txBody>
      </p:sp>
      <p:sp>
        <p:nvSpPr>
          <p:cNvPr id="3" name="Content Placeholder 2">
            <a:extLst>
              <a:ext uri="{FF2B5EF4-FFF2-40B4-BE49-F238E27FC236}">
                <a16:creationId xmlns:a16="http://schemas.microsoft.com/office/drawing/2014/main" id="{D91EC37F-72EB-DAC5-CAEE-1B2725337FFA}"/>
              </a:ext>
            </a:extLst>
          </p:cNvPr>
          <p:cNvSpPr>
            <a:spLocks noGrp="1"/>
          </p:cNvSpPr>
          <p:nvPr>
            <p:ph idx="1"/>
          </p:nvPr>
        </p:nvSpPr>
        <p:spPr>
          <a:xfrm>
            <a:off x="838200" y="1729372"/>
            <a:ext cx="11065042" cy="4843713"/>
          </a:xfrm>
        </p:spPr>
        <p:txBody>
          <a:bodyPr>
            <a:normAutofit fontScale="92500" lnSpcReduction="20000"/>
          </a:bodyPr>
          <a:lstStyle/>
          <a:p>
            <a:pPr marL="0" indent="0">
              <a:lnSpc>
                <a:spcPct val="100000"/>
              </a:lnSpc>
              <a:buNone/>
            </a:pPr>
            <a:r>
              <a:rPr lang="en-US" sz="3200" b="1" dirty="0"/>
              <a:t>Question:</a:t>
            </a:r>
          </a:p>
          <a:p>
            <a:pPr>
              <a:lnSpc>
                <a:spcPct val="100000"/>
              </a:lnSpc>
            </a:pPr>
            <a:r>
              <a:rPr lang="en-US" sz="3000" dirty="0"/>
              <a:t>If a student is </a:t>
            </a:r>
            <a:r>
              <a:rPr lang="en-US" sz="3000" b="1" dirty="0"/>
              <a:t>ineligible</a:t>
            </a:r>
            <a:r>
              <a:rPr lang="en-US" sz="3000" dirty="0"/>
              <a:t> for federal student aid (grants, work-study, student loans), what options do they have to pay for college?</a:t>
            </a:r>
          </a:p>
          <a:p>
            <a:pPr>
              <a:lnSpc>
                <a:spcPct val="100000"/>
              </a:lnSpc>
            </a:pPr>
            <a:endParaRPr lang="en-US" sz="1700" dirty="0"/>
          </a:p>
          <a:p>
            <a:pPr marL="0" indent="0">
              <a:lnSpc>
                <a:spcPct val="100000"/>
              </a:lnSpc>
              <a:buNone/>
            </a:pPr>
            <a:r>
              <a:rPr lang="en-US" sz="3200" b="1" dirty="0"/>
              <a:t>Answer:</a:t>
            </a:r>
          </a:p>
          <a:p>
            <a:pPr>
              <a:lnSpc>
                <a:spcPct val="100000"/>
              </a:lnSpc>
            </a:pPr>
            <a:r>
              <a:rPr lang="en-US" sz="3000" dirty="0"/>
              <a:t>Private scholarships are always an option</a:t>
            </a:r>
          </a:p>
          <a:p>
            <a:pPr>
              <a:lnSpc>
                <a:spcPct val="100000"/>
              </a:lnSpc>
            </a:pPr>
            <a:r>
              <a:rPr lang="en-US" sz="3000" dirty="0"/>
              <a:t>If a student needs to complete the FAFSA to qualify for a scholarship, they should work with their college’s financial aid office or Dream Centers (</a:t>
            </a:r>
            <a:r>
              <a:rPr lang="en-US" sz="3000" dirty="0" err="1"/>
              <a:t>UofU</a:t>
            </a:r>
            <a:r>
              <a:rPr lang="en-US" sz="3000" dirty="0"/>
              <a:t>/SLCC)</a:t>
            </a:r>
          </a:p>
          <a:p>
            <a:pPr>
              <a:lnSpc>
                <a:spcPct val="100000"/>
              </a:lnSpc>
            </a:pPr>
            <a:r>
              <a:rPr lang="en-US" sz="3000" dirty="0"/>
              <a:t>In-state tuition may also be an option. Encourage students to inquire with their college or university if they qualify under House Bill 144</a:t>
            </a:r>
          </a:p>
        </p:txBody>
      </p:sp>
    </p:spTree>
    <p:extLst>
      <p:ext uri="{BB962C8B-B14F-4D97-AF65-F5344CB8AC3E}">
        <p14:creationId xmlns:p14="http://schemas.microsoft.com/office/powerpoint/2010/main" val="3778269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65AA-CFAA-C6CE-C5CB-DBA7E75CFCDD}"/>
              </a:ext>
            </a:extLst>
          </p:cNvPr>
          <p:cNvSpPr>
            <a:spLocks noGrp="1"/>
          </p:cNvSpPr>
          <p:nvPr>
            <p:ph type="title"/>
          </p:nvPr>
        </p:nvSpPr>
        <p:spPr>
          <a:xfrm>
            <a:off x="839788" y="252662"/>
            <a:ext cx="5727267" cy="1163053"/>
          </a:xfrm>
        </p:spPr>
        <p:txBody>
          <a:bodyPr anchor="ctr">
            <a:normAutofit fontScale="90000"/>
          </a:bodyPr>
          <a:lstStyle/>
          <a:p>
            <a:r>
              <a:rPr lang="en-US" dirty="0"/>
              <a:t>Scholarship resources for students who are neither U.S. citizens or eligible non-citizens</a:t>
            </a:r>
          </a:p>
        </p:txBody>
      </p:sp>
      <p:sp>
        <p:nvSpPr>
          <p:cNvPr id="4" name="Text Placeholder 3">
            <a:extLst>
              <a:ext uri="{FF2B5EF4-FFF2-40B4-BE49-F238E27FC236}">
                <a16:creationId xmlns:a16="http://schemas.microsoft.com/office/drawing/2014/main" id="{CE6B4671-EBCA-C978-2A5D-C535993DAB4F}"/>
              </a:ext>
            </a:extLst>
          </p:cNvPr>
          <p:cNvSpPr>
            <a:spLocks noGrp="1"/>
          </p:cNvSpPr>
          <p:nvPr>
            <p:ph type="body" sz="half" idx="2"/>
          </p:nvPr>
        </p:nvSpPr>
        <p:spPr>
          <a:xfrm>
            <a:off x="839788" y="1652337"/>
            <a:ext cx="5519448" cy="5021179"/>
          </a:xfrm>
        </p:spPr>
        <p:txBody>
          <a:bodyPr vert="horz" lIns="91440" tIns="45720" rIns="91440" bIns="45720" rtlCol="0" anchor="t">
            <a:normAutofit/>
          </a:bodyPr>
          <a:lstStyle/>
          <a:p>
            <a:pPr marL="228600" indent="-228600">
              <a:buFont typeface="Arial" panose="020B0604020202020204" pitchFamily="34" charset="0"/>
              <a:buChar char="•"/>
            </a:pPr>
            <a:r>
              <a:rPr lang="en-US" sz="1800" b="1" dirty="0"/>
              <a:t>University of Utah Dream Center: </a:t>
            </a:r>
            <a:r>
              <a:rPr lang="en-US" sz="1800" u="sng" dirty="0"/>
              <a:t>dream.utah.edu</a:t>
            </a:r>
          </a:p>
          <a:p>
            <a:pPr marL="228600" indent="-228600">
              <a:buFont typeface="Arial" panose="020B0604020202020204" pitchFamily="34" charset="0"/>
              <a:buChar char="•"/>
            </a:pPr>
            <a:r>
              <a:rPr lang="en-US" sz="1800" b="1" dirty="0"/>
              <a:t>Salt Lake Community College Dream Center: </a:t>
            </a:r>
            <a:r>
              <a:rPr lang="en-US" sz="1800" u="sng" dirty="0"/>
              <a:t>slcc.edu/</a:t>
            </a:r>
            <a:r>
              <a:rPr lang="en-US" sz="1800" u="sng" dirty="0" err="1"/>
              <a:t>dreamcenter</a:t>
            </a:r>
            <a:r>
              <a:rPr lang="en-US" sz="1800" u="sng" dirty="0"/>
              <a:t>/</a:t>
            </a:r>
            <a:endParaRPr lang="en-US" sz="1800" u="sng" dirty="0">
              <a:cs typeface="Calibri"/>
            </a:endParaRPr>
          </a:p>
          <a:p>
            <a:pPr marL="228600" indent="-228600">
              <a:buFont typeface="Arial" panose="020B0604020202020204" pitchFamily="34" charset="0"/>
              <a:buChar char="•"/>
            </a:pPr>
            <a:r>
              <a:rPr lang="en-US" sz="1800" b="1" dirty="0"/>
              <a:t>Utah State University: </a:t>
            </a:r>
            <a:r>
              <a:rPr lang="en-US" sz="1800" u="sng" dirty="0"/>
              <a:t>usu.edu/financial-support/undocumented-student-resources</a:t>
            </a:r>
            <a:endParaRPr lang="en-US" sz="1800" u="sng" dirty="0">
              <a:cs typeface="Calibri"/>
            </a:endParaRPr>
          </a:p>
          <a:p>
            <a:pPr marL="228600" indent="-228600">
              <a:buFont typeface="Arial" panose="020B0604020202020204" pitchFamily="34" charset="0"/>
              <a:buChar char="•"/>
            </a:pPr>
            <a:r>
              <a:rPr lang="en-US" sz="1800" b="1" dirty="0"/>
              <a:t>Weber State University: </a:t>
            </a:r>
            <a:r>
              <a:rPr lang="en-US" sz="1800" u="sng" dirty="0"/>
              <a:t>weber.edu/undocumented/scholarships.html</a:t>
            </a:r>
            <a:endParaRPr lang="en-US" sz="1800" u="sng" dirty="0">
              <a:cs typeface="Calibri"/>
            </a:endParaRPr>
          </a:p>
          <a:p>
            <a:pPr marL="228600" indent="-228600">
              <a:buFont typeface="Arial" panose="020B0604020202020204" pitchFamily="34" charset="0"/>
              <a:buChar char="•"/>
            </a:pPr>
            <a:r>
              <a:rPr lang="en-US" sz="1800" b="1" dirty="0"/>
              <a:t>Utah Tech University: </a:t>
            </a:r>
            <a:r>
              <a:rPr lang="en-US" sz="1800" u="sng" dirty="0"/>
              <a:t>scholarships.utahtech.edu/non-resident-freshman-scholarships-2/</a:t>
            </a:r>
            <a:endParaRPr lang="en-US" sz="1800" u="sng" dirty="0">
              <a:cs typeface="Calibri"/>
            </a:endParaRPr>
          </a:p>
          <a:p>
            <a:pPr marL="228600" indent="-228600">
              <a:buFont typeface="Arial" panose="020B0604020202020204" pitchFamily="34" charset="0"/>
              <a:buChar char="•"/>
            </a:pPr>
            <a:r>
              <a:rPr lang="en-US" sz="1800" b="1" dirty="0"/>
              <a:t>Southern Utah University: </a:t>
            </a:r>
            <a:r>
              <a:rPr lang="en-US" sz="1800" u="sng" dirty="0">
                <a:hlinkClick r:id="rId2">
                  <a:extLst>
                    <a:ext uri="{A12FA001-AC4F-418D-AE19-62706E023703}">
                      <ahyp:hlinkClr xmlns:ahyp="http://schemas.microsoft.com/office/drawing/2018/hyperlinkcolor" val="tx"/>
                    </a:ext>
                  </a:extLst>
                </a:hlinkClick>
              </a:rPr>
              <a:t>https://www.suu.edu/finaid/scholarships.html</a:t>
            </a:r>
            <a:r>
              <a:rPr lang="en-US" sz="1800" u="sng" dirty="0"/>
              <a:t> </a:t>
            </a:r>
          </a:p>
          <a:p>
            <a:pPr marL="228600" indent="-228600">
              <a:buFont typeface="Arial" panose="020B0604020202020204" pitchFamily="34" charset="0"/>
              <a:buChar char="•"/>
            </a:pPr>
            <a:r>
              <a:rPr lang="en-US" sz="1800" b="1" dirty="0"/>
              <a:t>Davis Technical College: </a:t>
            </a:r>
            <a:r>
              <a:rPr lang="en-US" sz="1800" u="sng" dirty="0"/>
              <a:t>davistech.edu/scholarships</a:t>
            </a:r>
            <a:endParaRPr lang="en-US" sz="1800" u="sng" dirty="0">
              <a:cs typeface="Calibri"/>
            </a:endParaRPr>
          </a:p>
          <a:p>
            <a:pPr marL="228600" indent="-228600">
              <a:buFont typeface="Arial" panose="020B0604020202020204" pitchFamily="34" charset="0"/>
              <a:buChar char="•"/>
            </a:pPr>
            <a:r>
              <a:rPr lang="en-US" sz="1800" b="1" dirty="0"/>
              <a:t>Utah Valley University: </a:t>
            </a:r>
            <a:r>
              <a:rPr lang="en-US" sz="1800" u="sng" dirty="0"/>
              <a:t>uvu.edu/</a:t>
            </a:r>
            <a:r>
              <a:rPr lang="en-US" sz="1800" u="sng" dirty="0" err="1"/>
              <a:t>studentaffairs</a:t>
            </a:r>
            <a:r>
              <a:rPr lang="en-US" sz="1800" u="sng" dirty="0"/>
              <a:t>/initiatives/</a:t>
            </a:r>
            <a:endParaRPr lang="en-US" sz="1800" u="sng" dirty="0">
              <a:cs typeface="Calibri"/>
            </a:endParaRPr>
          </a:p>
          <a:p>
            <a:pPr marL="228600" indent="-228600"/>
            <a:endParaRPr lang="en-US" sz="1800" dirty="0"/>
          </a:p>
        </p:txBody>
      </p:sp>
      <p:pic>
        <p:nvPicPr>
          <p:cNvPr id="6" name="Picture 5" descr="A graduation cap and money">
            <a:extLst>
              <a:ext uri="{FF2B5EF4-FFF2-40B4-BE49-F238E27FC236}">
                <a16:creationId xmlns:a16="http://schemas.microsoft.com/office/drawing/2014/main" id="{70597666-5F19-D369-693D-FACBF208F57C}"/>
              </a:ext>
            </a:extLst>
          </p:cNvPr>
          <p:cNvPicPr>
            <a:picLocks noChangeAspect="1"/>
          </p:cNvPicPr>
          <p:nvPr/>
        </p:nvPicPr>
        <p:blipFill>
          <a:blip r:embed="rId3"/>
          <a:stretch>
            <a:fillRect/>
          </a:stretch>
        </p:blipFill>
        <p:spPr>
          <a:xfrm>
            <a:off x="6479806" y="1623518"/>
            <a:ext cx="5419789" cy="3610963"/>
          </a:xfrm>
          <a:prstGeom prst="rect">
            <a:avLst/>
          </a:prstGeom>
        </p:spPr>
      </p:pic>
    </p:spTree>
    <p:extLst>
      <p:ext uri="{BB962C8B-B14F-4D97-AF65-F5344CB8AC3E}">
        <p14:creationId xmlns:p14="http://schemas.microsoft.com/office/powerpoint/2010/main" val="65805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DB5-2C6B-E006-6FD9-3A296421211D}"/>
              </a:ext>
            </a:extLst>
          </p:cNvPr>
          <p:cNvSpPr>
            <a:spLocks noGrp="1"/>
          </p:cNvSpPr>
          <p:nvPr>
            <p:ph type="title"/>
          </p:nvPr>
        </p:nvSpPr>
        <p:spPr/>
        <p:txBody>
          <a:bodyPr/>
          <a:lstStyle/>
          <a:p>
            <a:pPr algn="ctr"/>
            <a:r>
              <a:rPr lang="en-US" dirty="0"/>
              <a:t>Where should I start?</a:t>
            </a:r>
          </a:p>
        </p:txBody>
      </p:sp>
      <p:pic>
        <p:nvPicPr>
          <p:cNvPr id="4" name="Content Placeholder 16" descr="Confused person">
            <a:extLst>
              <a:ext uri="{FF2B5EF4-FFF2-40B4-BE49-F238E27FC236}">
                <a16:creationId xmlns:a16="http://schemas.microsoft.com/office/drawing/2014/main" id="{564ACA7F-788F-3A8C-C71A-F25A8C65F55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54730" y="2913167"/>
            <a:ext cx="4771583" cy="4771583"/>
          </a:xfrm>
        </p:spPr>
      </p:pic>
      <p:pic>
        <p:nvPicPr>
          <p:cNvPr id="5" name="Graphic 4" descr="Question mark">
            <a:extLst>
              <a:ext uri="{FF2B5EF4-FFF2-40B4-BE49-F238E27FC236}">
                <a16:creationId xmlns:a16="http://schemas.microsoft.com/office/drawing/2014/main" id="{2E7602B0-1AA1-77CF-AA6E-6647B2865E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0720" y="1690688"/>
            <a:ext cx="1222479" cy="1222479"/>
          </a:xfrm>
          <a:prstGeom prst="rect">
            <a:avLst/>
          </a:prstGeom>
        </p:spPr>
      </p:pic>
    </p:spTree>
    <p:extLst>
      <p:ext uri="{BB962C8B-B14F-4D97-AF65-F5344CB8AC3E}">
        <p14:creationId xmlns:p14="http://schemas.microsoft.com/office/powerpoint/2010/main" val="1818455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6137-A9DE-9A67-90CE-02CA45B06D1E}"/>
              </a:ext>
            </a:extLst>
          </p:cNvPr>
          <p:cNvSpPr>
            <a:spLocks noGrp="1"/>
          </p:cNvSpPr>
          <p:nvPr>
            <p:ph type="title"/>
          </p:nvPr>
        </p:nvSpPr>
        <p:spPr>
          <a:xfrm>
            <a:off x="796636" y="218212"/>
            <a:ext cx="6321136" cy="1203902"/>
          </a:xfrm>
        </p:spPr>
        <p:txBody>
          <a:bodyPr/>
          <a:lstStyle/>
          <a:p>
            <a:r>
              <a:rPr lang="en-US" dirty="0"/>
              <a:t>Legislation    </a:t>
            </a:r>
          </a:p>
        </p:txBody>
      </p:sp>
      <p:sp>
        <p:nvSpPr>
          <p:cNvPr id="3" name="Content Placeholder 2">
            <a:extLst>
              <a:ext uri="{FF2B5EF4-FFF2-40B4-BE49-F238E27FC236}">
                <a16:creationId xmlns:a16="http://schemas.microsoft.com/office/drawing/2014/main" id="{8E6F4752-A646-9AF5-4121-5C6DF9B79208}"/>
              </a:ext>
            </a:extLst>
          </p:cNvPr>
          <p:cNvSpPr>
            <a:spLocks noGrp="1"/>
          </p:cNvSpPr>
          <p:nvPr>
            <p:ph idx="1"/>
          </p:nvPr>
        </p:nvSpPr>
        <p:spPr>
          <a:xfrm>
            <a:off x="796637" y="1422114"/>
            <a:ext cx="6321136" cy="5276088"/>
          </a:xfrm>
        </p:spPr>
        <p:txBody>
          <a:bodyPr vert="horz" lIns="91440" tIns="45720" rIns="91440" bIns="45720" rtlCol="0" anchor="t">
            <a:normAutofit fontScale="70000" lnSpcReduction="20000"/>
          </a:bodyPr>
          <a:lstStyle/>
          <a:p>
            <a:pPr marL="0" indent="0">
              <a:lnSpc>
                <a:spcPct val="100000"/>
              </a:lnSpc>
              <a:buNone/>
            </a:pPr>
            <a:r>
              <a:rPr lang="en-US" sz="3400" b="1" dirty="0"/>
              <a:t>House Bill (HB) 144</a:t>
            </a:r>
            <a:br>
              <a:rPr lang="en-US" dirty="0"/>
            </a:br>
            <a:r>
              <a:rPr lang="en-US" dirty="0"/>
              <a:t>Utah law allows students to pay in-state tuition if the student:</a:t>
            </a:r>
          </a:p>
          <a:p>
            <a:pPr>
              <a:lnSpc>
                <a:spcPct val="100000"/>
              </a:lnSpc>
            </a:pPr>
            <a:r>
              <a:rPr lang="en-US" sz="2900" dirty="0"/>
              <a:t>Attended a Utah high school for at least three years</a:t>
            </a:r>
            <a:endParaRPr lang="en-US" sz="2900" dirty="0">
              <a:ea typeface="Calibri"/>
              <a:cs typeface="Calibri"/>
            </a:endParaRPr>
          </a:p>
          <a:p>
            <a:pPr>
              <a:lnSpc>
                <a:spcPct val="100000"/>
              </a:lnSpc>
            </a:pPr>
            <a:r>
              <a:rPr lang="en-US" sz="2900" dirty="0"/>
              <a:t>Has a Utah high school diploma or Utah GED</a:t>
            </a:r>
          </a:p>
          <a:p>
            <a:pPr lvl="1">
              <a:lnSpc>
                <a:spcPct val="100000"/>
              </a:lnSpc>
            </a:pPr>
            <a:r>
              <a:rPr lang="en-US" sz="2900" dirty="0"/>
              <a:t>Submit a high school transcript with graduation date listed</a:t>
            </a:r>
          </a:p>
          <a:p>
            <a:pPr>
              <a:lnSpc>
                <a:spcPct val="100000"/>
              </a:lnSpc>
            </a:pPr>
            <a:r>
              <a:rPr lang="en-US" sz="2900" dirty="0"/>
              <a:t>Signs and submits an HB 144 affidavit</a:t>
            </a:r>
            <a:br>
              <a:rPr lang="en-US" dirty="0"/>
            </a:br>
            <a:endParaRPr lang="en-US" dirty="0"/>
          </a:p>
          <a:p>
            <a:pPr marL="0" indent="0">
              <a:lnSpc>
                <a:spcPct val="100000"/>
              </a:lnSpc>
              <a:buNone/>
            </a:pPr>
            <a:r>
              <a:rPr lang="en-US" sz="3400" b="1" dirty="0"/>
              <a:t>House Bill (HB) 118</a:t>
            </a:r>
          </a:p>
          <a:p>
            <a:pPr>
              <a:lnSpc>
                <a:spcPct val="100000"/>
              </a:lnSpc>
            </a:pPr>
            <a:r>
              <a:rPr lang="en-US" sz="2900" dirty="0"/>
              <a:t>For students who are foreign nationals or legally admitted into the United States with F-1, H-4, or J-1 visas</a:t>
            </a:r>
            <a:br>
              <a:rPr lang="en-US" dirty="0"/>
            </a:br>
            <a:endParaRPr lang="en-US" dirty="0"/>
          </a:p>
          <a:p>
            <a:pPr marL="0" indent="0">
              <a:lnSpc>
                <a:spcPct val="100000"/>
              </a:lnSpc>
              <a:buNone/>
            </a:pPr>
            <a:r>
              <a:rPr lang="en-US" sz="3400" b="1" dirty="0"/>
              <a:t>House Bill (HB) 102</a:t>
            </a:r>
          </a:p>
          <a:p>
            <a:pPr>
              <a:lnSpc>
                <a:spcPct val="100000"/>
              </a:lnSpc>
            </a:pPr>
            <a:r>
              <a:rPr lang="en-US" sz="2900" dirty="0"/>
              <a:t>Provides earlier access to in-state tuition depending on the student’s immigration status</a:t>
            </a:r>
          </a:p>
        </p:txBody>
      </p:sp>
      <p:pic>
        <p:nvPicPr>
          <p:cNvPr id="7" name="Picture 6" descr="Utah's Capitol Building">
            <a:extLst>
              <a:ext uri="{FF2B5EF4-FFF2-40B4-BE49-F238E27FC236}">
                <a16:creationId xmlns:a16="http://schemas.microsoft.com/office/drawing/2014/main" id="{F96F16B8-6085-ABB3-B867-1EBAA1B0C436}"/>
              </a:ext>
            </a:extLst>
          </p:cNvPr>
          <p:cNvPicPr>
            <a:picLocks noChangeAspect="1"/>
          </p:cNvPicPr>
          <p:nvPr/>
        </p:nvPicPr>
        <p:blipFill rotWithShape="1">
          <a:blip r:embed="rId2"/>
          <a:srcRect l="9635" r="32044"/>
          <a:stretch/>
        </p:blipFill>
        <p:spPr>
          <a:xfrm>
            <a:off x="7117772" y="790956"/>
            <a:ext cx="4769428" cy="5276088"/>
          </a:xfrm>
          <a:prstGeom prst="rect">
            <a:avLst/>
          </a:prstGeom>
        </p:spPr>
      </p:pic>
    </p:spTree>
    <p:extLst>
      <p:ext uri="{BB962C8B-B14F-4D97-AF65-F5344CB8AC3E}">
        <p14:creationId xmlns:p14="http://schemas.microsoft.com/office/powerpoint/2010/main" val="2835380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CE0FA-CEF0-E646-0C1E-4EC7A6795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BA021-BB4F-CB1C-F078-22574FBB572F}"/>
              </a:ext>
            </a:extLst>
          </p:cNvPr>
          <p:cNvSpPr>
            <a:spLocks noGrp="1"/>
          </p:cNvSpPr>
          <p:nvPr>
            <p:ph type="title"/>
          </p:nvPr>
        </p:nvSpPr>
        <p:spPr>
          <a:xfrm>
            <a:off x="838199" y="284915"/>
            <a:ext cx="10082645" cy="1325563"/>
          </a:xfrm>
        </p:spPr>
        <p:txBody>
          <a:bodyPr>
            <a:normAutofit/>
          </a:bodyPr>
          <a:lstStyle/>
          <a:p>
            <a:r>
              <a:rPr lang="en-US" dirty="0"/>
              <a:t>FAFSA eligibility for international students</a:t>
            </a:r>
          </a:p>
        </p:txBody>
      </p:sp>
      <p:sp>
        <p:nvSpPr>
          <p:cNvPr id="3" name="Content Placeholder 2">
            <a:extLst>
              <a:ext uri="{FF2B5EF4-FFF2-40B4-BE49-F238E27FC236}">
                <a16:creationId xmlns:a16="http://schemas.microsoft.com/office/drawing/2014/main" id="{59B652E1-3AAE-E700-1FE9-BEF8E8350168}"/>
              </a:ext>
            </a:extLst>
          </p:cNvPr>
          <p:cNvSpPr>
            <a:spLocks noGrp="1"/>
          </p:cNvSpPr>
          <p:nvPr>
            <p:ph idx="1"/>
          </p:nvPr>
        </p:nvSpPr>
        <p:spPr>
          <a:xfrm>
            <a:off x="838200" y="1729372"/>
            <a:ext cx="11065042" cy="5032376"/>
          </a:xfrm>
        </p:spPr>
        <p:txBody>
          <a:bodyPr>
            <a:normAutofit/>
          </a:bodyPr>
          <a:lstStyle/>
          <a:p>
            <a:pPr marL="0" indent="0">
              <a:lnSpc>
                <a:spcPct val="100000"/>
              </a:lnSpc>
              <a:buNone/>
            </a:pPr>
            <a:r>
              <a:rPr lang="en-US" sz="3000" b="1" dirty="0"/>
              <a:t>Question:</a:t>
            </a:r>
          </a:p>
          <a:p>
            <a:pPr>
              <a:lnSpc>
                <a:spcPct val="100000"/>
              </a:lnSpc>
            </a:pPr>
            <a:r>
              <a:rPr lang="en-US" dirty="0"/>
              <a:t>Can an international student file the FAFSA?</a:t>
            </a:r>
          </a:p>
          <a:p>
            <a:pPr marL="0" indent="0">
              <a:lnSpc>
                <a:spcPct val="100000"/>
              </a:lnSpc>
              <a:buNone/>
            </a:pPr>
            <a:endParaRPr lang="en-US" sz="2000" b="1" dirty="0"/>
          </a:p>
          <a:p>
            <a:pPr marL="0" indent="0">
              <a:lnSpc>
                <a:spcPct val="100000"/>
              </a:lnSpc>
              <a:buNone/>
            </a:pPr>
            <a:r>
              <a:rPr lang="en-US" b="1" dirty="0"/>
              <a:t>Answer:</a:t>
            </a:r>
          </a:p>
          <a:p>
            <a:pPr>
              <a:lnSpc>
                <a:spcPct val="100000"/>
              </a:lnSpc>
            </a:pPr>
            <a:r>
              <a:rPr lang="en-US" dirty="0"/>
              <a:t>Most foreign citizens are not eligible for federal aid and will need a student visa to study in the U.S. </a:t>
            </a:r>
          </a:p>
          <a:p>
            <a:pPr>
              <a:lnSpc>
                <a:spcPct val="100000"/>
              </a:lnSpc>
            </a:pPr>
            <a:r>
              <a:rPr lang="en-US" dirty="0"/>
              <a:t>For more information, contact the college's International Student Services office.</a:t>
            </a:r>
          </a:p>
        </p:txBody>
      </p:sp>
    </p:spTree>
    <p:extLst>
      <p:ext uri="{BB962C8B-B14F-4D97-AF65-F5344CB8AC3E}">
        <p14:creationId xmlns:p14="http://schemas.microsoft.com/office/powerpoint/2010/main" val="1756022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753F-8B4F-8393-0295-A6441225E70F}"/>
              </a:ext>
            </a:extLst>
          </p:cNvPr>
          <p:cNvSpPr>
            <a:spLocks noGrp="1"/>
          </p:cNvSpPr>
          <p:nvPr>
            <p:ph type="title"/>
          </p:nvPr>
        </p:nvSpPr>
        <p:spPr>
          <a:xfrm>
            <a:off x="838200" y="188478"/>
            <a:ext cx="10515600" cy="1154920"/>
          </a:xfrm>
        </p:spPr>
        <p:txBody>
          <a:bodyPr/>
          <a:lstStyle/>
          <a:p>
            <a:r>
              <a:rPr lang="en-US" dirty="0"/>
              <a:t>Institution International Student Services</a:t>
            </a:r>
          </a:p>
        </p:txBody>
      </p:sp>
      <p:sp>
        <p:nvSpPr>
          <p:cNvPr id="3" name="Content Placeholder 2">
            <a:extLst>
              <a:ext uri="{FF2B5EF4-FFF2-40B4-BE49-F238E27FC236}">
                <a16:creationId xmlns:a16="http://schemas.microsoft.com/office/drawing/2014/main" id="{4A63E253-2F83-F0CA-9719-0EE760071C2D}"/>
              </a:ext>
            </a:extLst>
          </p:cNvPr>
          <p:cNvSpPr>
            <a:spLocks noGrp="1"/>
          </p:cNvSpPr>
          <p:nvPr>
            <p:ph idx="1"/>
          </p:nvPr>
        </p:nvSpPr>
        <p:spPr>
          <a:xfrm>
            <a:off x="838200" y="1200089"/>
            <a:ext cx="5687568" cy="502920"/>
          </a:xfrm>
        </p:spPr>
        <p:txBody>
          <a:bodyPr/>
          <a:lstStyle/>
          <a:p>
            <a:pPr marL="0" indent="0">
              <a:buNone/>
            </a:pPr>
            <a:r>
              <a:rPr lang="en-US" b="1" i="1" dirty="0"/>
              <a:t>Public Colleges and Universities</a:t>
            </a:r>
          </a:p>
        </p:txBody>
      </p:sp>
      <p:pic>
        <p:nvPicPr>
          <p:cNvPr id="4" name="Picture 3" descr="Westminster College's logo. ">
            <a:hlinkClick r:id="rId2"/>
            <a:extLst>
              <a:ext uri="{FF2B5EF4-FFF2-40B4-BE49-F238E27FC236}">
                <a16:creationId xmlns:a16="http://schemas.microsoft.com/office/drawing/2014/main" id="{6CEDF02F-D58B-E097-39CD-E8A773753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pic>
        <p:nvPicPr>
          <p:cNvPr id="5" name="Picture 4" descr="Ensign College's logo.">
            <a:hlinkClick r:id="rId4"/>
            <a:extLst>
              <a:ext uri="{FF2B5EF4-FFF2-40B4-BE49-F238E27FC236}">
                <a16:creationId xmlns:a16="http://schemas.microsoft.com/office/drawing/2014/main" id="{49D8A003-8BB6-7469-F612-9D6D5A6520D1}"/>
              </a:ext>
            </a:extLst>
          </p:cNvPr>
          <p:cNvPicPr>
            <a:picLocks noChangeAspect="1"/>
          </p:cNvPicPr>
          <p:nvPr/>
        </p:nvPicPr>
        <p:blipFill rotWithShape="1">
          <a:blip r:embed="rId5">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pic>
        <p:nvPicPr>
          <p:cNvPr id="6" name="Picture 5" descr="Brigham Young University's logo.">
            <a:hlinkClick r:id="rId6"/>
            <a:extLst>
              <a:ext uri="{FF2B5EF4-FFF2-40B4-BE49-F238E27FC236}">
                <a16:creationId xmlns:a16="http://schemas.microsoft.com/office/drawing/2014/main" id="{752E8FDF-AD3B-1277-93F9-135DDF4BD606}"/>
              </a:ext>
            </a:extLst>
          </p:cNvPr>
          <p:cNvPicPr>
            <a:picLocks noChangeAspect="1"/>
          </p:cNvPicPr>
          <p:nvPr/>
        </p:nvPicPr>
        <p:blipFill>
          <a:blip r:embed="rId7"/>
          <a:stretch>
            <a:fillRect/>
          </a:stretch>
        </p:blipFill>
        <p:spPr>
          <a:xfrm>
            <a:off x="6859730" y="5236773"/>
            <a:ext cx="1216152" cy="1216152"/>
          </a:xfrm>
          <a:prstGeom prst="rect">
            <a:avLst/>
          </a:prstGeom>
        </p:spPr>
      </p:pic>
      <p:sp>
        <p:nvSpPr>
          <p:cNvPr id="7" name="Content Placeholder 3">
            <a:extLst>
              <a:ext uri="{FF2B5EF4-FFF2-40B4-BE49-F238E27FC236}">
                <a16:creationId xmlns:a16="http://schemas.microsoft.com/office/drawing/2014/main" id="{FDB1FBEB-5EE2-774B-A090-9698BB9DF691}"/>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effectLst/>
                <a:uLnTx/>
                <a:uFillTx/>
                <a:latin typeface="Calibri" panose="020F0502020204030204"/>
                <a:ea typeface="+mn-ea"/>
                <a:cs typeface="+mn-cs"/>
              </a:rPr>
              <a:t>Private Institutions</a:t>
            </a:r>
          </a:p>
        </p:txBody>
      </p:sp>
      <p:grpSp>
        <p:nvGrpSpPr>
          <p:cNvPr id="8" name="Group 7">
            <a:extLst>
              <a:ext uri="{FF2B5EF4-FFF2-40B4-BE49-F238E27FC236}">
                <a16:creationId xmlns:a16="http://schemas.microsoft.com/office/drawing/2014/main" id="{7833F92C-4A7B-BBCD-EC50-BBF5283FA20E}"/>
              </a:ext>
              <a:ext uri="{C183D7F6-B498-43B3-948B-1728B52AA6E4}">
                <adec:decorative xmlns:adec="http://schemas.microsoft.com/office/drawing/2017/decorative" val="1"/>
              </a:ext>
            </a:extLst>
          </p:cNvPr>
          <p:cNvGrpSpPr/>
          <p:nvPr/>
        </p:nvGrpSpPr>
        <p:grpSpPr>
          <a:xfrm flipH="1">
            <a:off x="6719710" y="4416844"/>
            <a:ext cx="5176599" cy="2098860"/>
            <a:chOff x="539979" y="3808821"/>
            <a:chExt cx="5338429" cy="2098860"/>
          </a:xfrm>
        </p:grpSpPr>
        <p:cxnSp>
          <p:nvCxnSpPr>
            <p:cNvPr id="9" name="Straight Connector 8">
              <a:extLst>
                <a:ext uri="{FF2B5EF4-FFF2-40B4-BE49-F238E27FC236}">
                  <a16:creationId xmlns:a16="http://schemas.microsoft.com/office/drawing/2014/main" id="{B736F136-EEFF-DA36-3EE3-3F2EBB1A0AFB}"/>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D29B19-C2DF-D930-6BDA-02229BC53E0A}"/>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11" name="Picture 10" descr="Weber State University's logo.">
            <a:hlinkClick r:id="rId8"/>
            <a:extLst>
              <a:ext uri="{FF2B5EF4-FFF2-40B4-BE49-F238E27FC236}">
                <a16:creationId xmlns:a16="http://schemas.microsoft.com/office/drawing/2014/main" id="{69656478-86AB-8B01-251B-A59AB13166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2" name="Picture 11" descr="Utah Valley University's logo.">
            <a:hlinkClick r:id="rId10"/>
            <a:extLst>
              <a:ext uri="{FF2B5EF4-FFF2-40B4-BE49-F238E27FC236}">
                <a16:creationId xmlns:a16="http://schemas.microsoft.com/office/drawing/2014/main" id="{01FA906A-AAF0-B7A7-7CBF-6C97AD38A5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13" name="Picture 12" descr="Utah Tech University's logo.">
            <a:hlinkClick r:id="rId12"/>
            <a:extLst>
              <a:ext uri="{FF2B5EF4-FFF2-40B4-BE49-F238E27FC236}">
                <a16:creationId xmlns:a16="http://schemas.microsoft.com/office/drawing/2014/main" id="{141EA278-CDF5-D6DB-C349-60F4F7A8B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14" name="Picture 13" descr="Utah State University's logo.">
            <a:hlinkClick r:id="rId14"/>
            <a:extLst>
              <a:ext uri="{FF2B5EF4-FFF2-40B4-BE49-F238E27FC236}">
                <a16:creationId xmlns:a16="http://schemas.microsoft.com/office/drawing/2014/main" id="{D7AC97A3-BE62-BFE8-2174-B41EC6F656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15" name="Picture 14" descr="The University of Utah's logo.">
            <a:hlinkClick r:id="rId16"/>
            <a:extLst>
              <a:ext uri="{FF2B5EF4-FFF2-40B4-BE49-F238E27FC236}">
                <a16:creationId xmlns:a16="http://schemas.microsoft.com/office/drawing/2014/main" id="{CC5B671C-4C83-765E-68EC-FA493B341B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16" name="Picture 15" descr="Uintah Basin Technical College's logo.">
            <a:hlinkClick r:id="rId18"/>
            <a:extLst>
              <a:ext uri="{FF2B5EF4-FFF2-40B4-BE49-F238E27FC236}">
                <a16:creationId xmlns:a16="http://schemas.microsoft.com/office/drawing/2014/main" id="{C6A747A1-3CFB-7B33-2450-B599A21BD7BB}"/>
              </a:ext>
            </a:extLst>
          </p:cNvPr>
          <p:cNvPicPr>
            <a:picLocks noChangeAspect="1"/>
          </p:cNvPicPr>
          <p:nvPr/>
        </p:nvPicPr>
        <p:blipFill>
          <a:blip r:embed="rId19"/>
          <a:stretch>
            <a:fillRect/>
          </a:stretch>
        </p:blipFill>
        <p:spPr>
          <a:xfrm>
            <a:off x="10182340" y="3001146"/>
            <a:ext cx="1465653" cy="1005840"/>
          </a:xfrm>
          <a:prstGeom prst="rect">
            <a:avLst/>
          </a:prstGeom>
        </p:spPr>
      </p:pic>
      <p:pic>
        <p:nvPicPr>
          <p:cNvPr id="17" name="Picture 16" descr="Tooele Technical College's logo.">
            <a:hlinkClick r:id="rId20"/>
            <a:extLst>
              <a:ext uri="{FF2B5EF4-FFF2-40B4-BE49-F238E27FC236}">
                <a16:creationId xmlns:a16="http://schemas.microsoft.com/office/drawing/2014/main" id="{660F0F97-3209-A166-F346-1255CD1BCB8A}"/>
              </a:ext>
            </a:extLst>
          </p:cNvPr>
          <p:cNvPicPr>
            <a:picLocks noChangeAspect="1"/>
          </p:cNvPicPr>
          <p:nvPr/>
        </p:nvPicPr>
        <p:blipFill>
          <a:blip r:embed="rId21"/>
          <a:stretch>
            <a:fillRect/>
          </a:stretch>
        </p:blipFill>
        <p:spPr>
          <a:xfrm>
            <a:off x="8690466" y="2914278"/>
            <a:ext cx="1250305" cy="1179576"/>
          </a:xfrm>
          <a:prstGeom prst="rect">
            <a:avLst/>
          </a:prstGeom>
        </p:spPr>
      </p:pic>
      <p:pic>
        <p:nvPicPr>
          <p:cNvPr id="18" name="Picture 17" descr="Southwest Technical College's logo.">
            <a:hlinkClick r:id="rId22"/>
            <a:extLst>
              <a:ext uri="{FF2B5EF4-FFF2-40B4-BE49-F238E27FC236}">
                <a16:creationId xmlns:a16="http://schemas.microsoft.com/office/drawing/2014/main" id="{EB019AF4-8543-3E97-1206-57B6A293C2EF}"/>
              </a:ext>
            </a:extLst>
          </p:cNvPr>
          <p:cNvPicPr>
            <a:picLocks noChangeAspect="1"/>
          </p:cNvPicPr>
          <p:nvPr/>
        </p:nvPicPr>
        <p:blipFill>
          <a:blip r:embed="rId23"/>
          <a:stretch>
            <a:fillRect/>
          </a:stretch>
        </p:blipFill>
        <p:spPr>
          <a:xfrm>
            <a:off x="6002948" y="3202314"/>
            <a:ext cx="2445950" cy="603504"/>
          </a:xfrm>
          <a:prstGeom prst="rect">
            <a:avLst/>
          </a:prstGeom>
        </p:spPr>
      </p:pic>
      <p:pic>
        <p:nvPicPr>
          <p:cNvPr id="19" name="Picture 18" descr="Southern Utah University's logo.">
            <a:hlinkClick r:id="rId24"/>
            <a:extLst>
              <a:ext uri="{FF2B5EF4-FFF2-40B4-BE49-F238E27FC236}">
                <a16:creationId xmlns:a16="http://schemas.microsoft.com/office/drawing/2014/main" id="{0CC15587-79FD-BB89-F6E6-5D55CEC1D49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20" name="Picture 19" descr="Snow College's logo">
            <a:hlinkClick r:id="rId26"/>
            <a:extLst>
              <a:ext uri="{FF2B5EF4-FFF2-40B4-BE49-F238E27FC236}">
                <a16:creationId xmlns:a16="http://schemas.microsoft.com/office/drawing/2014/main" id="{713015D1-6923-0CA1-4E5F-401CF0ECAE7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21" name="Picture 20" descr="Salt Lake Community College's logo.">
            <a:hlinkClick r:id="rId28"/>
            <a:extLst>
              <a:ext uri="{FF2B5EF4-FFF2-40B4-BE49-F238E27FC236}">
                <a16:creationId xmlns:a16="http://schemas.microsoft.com/office/drawing/2014/main" id="{9625924A-6F87-BBD7-1C0F-998826D7053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22" name="Picture 21" descr="Ogden-Weber Technical College's logo.">
            <a:hlinkClick r:id="rId30"/>
            <a:extLst>
              <a:ext uri="{FF2B5EF4-FFF2-40B4-BE49-F238E27FC236}">
                <a16:creationId xmlns:a16="http://schemas.microsoft.com/office/drawing/2014/main" id="{5E744BD9-3B84-73AD-1B4C-426222FDAC4E}"/>
              </a:ext>
            </a:extLst>
          </p:cNvPr>
          <p:cNvPicPr>
            <a:picLocks noChangeAspect="1"/>
          </p:cNvPicPr>
          <p:nvPr/>
        </p:nvPicPr>
        <p:blipFill>
          <a:blip r:embed="rId31"/>
          <a:stretch>
            <a:fillRect/>
          </a:stretch>
        </p:blipFill>
        <p:spPr>
          <a:xfrm>
            <a:off x="7786902" y="1844263"/>
            <a:ext cx="1645920" cy="899928"/>
          </a:xfrm>
          <a:prstGeom prst="rect">
            <a:avLst/>
          </a:prstGeom>
        </p:spPr>
      </p:pic>
      <p:pic>
        <p:nvPicPr>
          <p:cNvPr id="23" name="Picture 22">
            <a:hlinkClick r:id="rId32"/>
            <a:extLst>
              <a:ext uri="{FF2B5EF4-FFF2-40B4-BE49-F238E27FC236}">
                <a16:creationId xmlns:a16="http://schemas.microsoft.com/office/drawing/2014/main" id="{D29CB078-B5A4-120C-5599-BB66387F9C64}"/>
              </a:ext>
            </a:extLst>
          </p:cNvPr>
          <p:cNvPicPr>
            <a:picLocks noChangeAspect="1"/>
          </p:cNvPicPr>
          <p:nvPr/>
        </p:nvPicPr>
        <p:blipFill rotWithShape="1">
          <a:blip r:embed="rId33"/>
          <a:srcRect t="129" b="129"/>
          <a:stretch/>
        </p:blipFill>
        <p:spPr>
          <a:xfrm>
            <a:off x="4344108" y="1832893"/>
            <a:ext cx="1609344" cy="922669"/>
          </a:xfrm>
          <a:prstGeom prst="rect">
            <a:avLst/>
          </a:prstGeom>
        </p:spPr>
      </p:pic>
      <p:pic>
        <p:nvPicPr>
          <p:cNvPr id="24" name="Picture 23" descr="Davis Technical College's logo. ">
            <a:hlinkClick r:id="rId34"/>
            <a:extLst>
              <a:ext uri="{FF2B5EF4-FFF2-40B4-BE49-F238E27FC236}">
                <a16:creationId xmlns:a16="http://schemas.microsoft.com/office/drawing/2014/main" id="{F6C5B60F-E31F-F398-F175-B02B963F17B5}"/>
              </a:ext>
            </a:extLst>
          </p:cNvPr>
          <p:cNvPicPr>
            <a:picLocks noChangeAspect="1"/>
          </p:cNvPicPr>
          <p:nvPr/>
        </p:nvPicPr>
        <p:blipFill>
          <a:blip r:embed="rId35"/>
          <a:stretch>
            <a:fillRect/>
          </a:stretch>
        </p:blipFill>
        <p:spPr>
          <a:xfrm>
            <a:off x="2792746" y="1837027"/>
            <a:ext cx="1320437" cy="914400"/>
          </a:xfrm>
          <a:prstGeom prst="rect">
            <a:avLst/>
          </a:prstGeom>
        </p:spPr>
      </p:pic>
      <p:pic>
        <p:nvPicPr>
          <p:cNvPr id="25" name="Picture 24" descr="Bridgerland Technical College's logo.">
            <a:hlinkClick r:id="rId36"/>
            <a:extLst>
              <a:ext uri="{FF2B5EF4-FFF2-40B4-BE49-F238E27FC236}">
                <a16:creationId xmlns:a16="http://schemas.microsoft.com/office/drawing/2014/main" id="{7C4BCF4A-C323-659E-67FC-6AEF8FD98CDF}"/>
              </a:ext>
            </a:extLst>
          </p:cNvPr>
          <p:cNvPicPr>
            <a:picLocks noChangeAspect="1"/>
          </p:cNvPicPr>
          <p:nvPr/>
        </p:nvPicPr>
        <p:blipFill>
          <a:blip r:embed="rId37"/>
          <a:stretch>
            <a:fillRect/>
          </a:stretch>
        </p:blipFill>
        <p:spPr>
          <a:xfrm>
            <a:off x="550141" y="1922776"/>
            <a:ext cx="2011680" cy="742903"/>
          </a:xfrm>
          <a:prstGeom prst="rect">
            <a:avLst/>
          </a:prstGeom>
        </p:spPr>
      </p:pic>
      <p:pic>
        <p:nvPicPr>
          <p:cNvPr id="26" name="Picture 25">
            <a:hlinkClick r:id="rId38"/>
            <a:extLst>
              <a:ext uri="{FF2B5EF4-FFF2-40B4-BE49-F238E27FC236}">
                <a16:creationId xmlns:a16="http://schemas.microsoft.com/office/drawing/2014/main" id="{DBDE6C32-C113-25B2-2DAC-B3B3EC315080}"/>
              </a:ext>
            </a:extLst>
          </p:cNvPr>
          <p:cNvPicPr>
            <a:picLocks noChangeAspect="1"/>
          </p:cNvPicPr>
          <p:nvPr/>
        </p:nvPicPr>
        <p:blipFill>
          <a:blip r:embed="rId39"/>
          <a:srcRect t="10447" b="10447"/>
          <a:stretch/>
        </p:blipFill>
        <p:spPr>
          <a:xfrm>
            <a:off x="6096000" y="1737254"/>
            <a:ext cx="1459979" cy="1154920"/>
          </a:xfrm>
          <a:prstGeom prst="rect">
            <a:avLst/>
          </a:prstGeom>
        </p:spPr>
      </p:pic>
    </p:spTree>
    <p:extLst>
      <p:ext uri="{BB962C8B-B14F-4D97-AF65-F5344CB8AC3E}">
        <p14:creationId xmlns:p14="http://schemas.microsoft.com/office/powerpoint/2010/main" val="86986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E921-5369-2FAF-4650-D0259476EC82}"/>
              </a:ext>
            </a:extLst>
          </p:cNvPr>
          <p:cNvSpPr>
            <a:spLocks noGrp="1"/>
          </p:cNvSpPr>
          <p:nvPr>
            <p:ph type="title"/>
          </p:nvPr>
        </p:nvSpPr>
        <p:spPr/>
        <p:txBody>
          <a:bodyPr>
            <a:normAutofit fontScale="90000"/>
          </a:bodyPr>
          <a:lstStyle/>
          <a:p>
            <a:r>
              <a:rPr lang="en-US" dirty="0"/>
              <a:t>Students Who Are Citizens/Members of Federally Designated Native American Tribes </a:t>
            </a:r>
          </a:p>
        </p:txBody>
      </p:sp>
      <p:grpSp>
        <p:nvGrpSpPr>
          <p:cNvPr id="5" name="Group 4">
            <a:extLst>
              <a:ext uri="{FF2B5EF4-FFF2-40B4-BE49-F238E27FC236}">
                <a16:creationId xmlns:a16="http://schemas.microsoft.com/office/drawing/2014/main" id="{01DD463E-792C-EC6E-82D1-9D4D512E522B}"/>
              </a:ext>
            </a:extLst>
          </p:cNvPr>
          <p:cNvGrpSpPr/>
          <p:nvPr/>
        </p:nvGrpSpPr>
        <p:grpSpPr>
          <a:xfrm>
            <a:off x="270782" y="4878100"/>
            <a:ext cx="2494188" cy="1828800"/>
            <a:chOff x="270782" y="4878100"/>
            <a:chExt cx="2494188" cy="1828800"/>
          </a:xfrm>
        </p:grpSpPr>
        <p:pic>
          <p:nvPicPr>
            <p:cNvPr id="3" name="Graphic 2" descr="Document with solid fill">
              <a:hlinkClick r:id="rId2"/>
              <a:extLst>
                <a:ext uri="{FF2B5EF4-FFF2-40B4-BE49-F238E27FC236}">
                  <a16:creationId xmlns:a16="http://schemas.microsoft.com/office/drawing/2014/main" id="{07C809C1-D64C-8112-B341-CB23C8993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914" y="4878100"/>
              <a:ext cx="914400" cy="914400"/>
            </a:xfrm>
            <a:prstGeom prst="rect">
              <a:avLst/>
            </a:prstGeom>
          </p:spPr>
        </p:pic>
        <p:sp>
          <p:nvSpPr>
            <p:cNvPr id="4" name="Text Placeholder 3">
              <a:hlinkClick r:id="rId2"/>
              <a:extLst>
                <a:ext uri="{FF2B5EF4-FFF2-40B4-BE49-F238E27FC236}">
                  <a16:creationId xmlns:a16="http://schemas.microsoft.com/office/drawing/2014/main" id="{80A64681-4044-9CFF-83EF-F77B4EF39C15}"/>
                </a:ext>
              </a:extLst>
            </p:cNvPr>
            <p:cNvSpPr txBox="1">
              <a:spLocks/>
            </p:cNvSpPr>
            <p:nvPr/>
          </p:nvSpPr>
          <p:spPr>
            <a:xfrm>
              <a:off x="270782" y="5792500"/>
              <a:ext cx="2494188" cy="914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500" dirty="0">
                  <a:hlinkClick r:id="rId2">
                    <a:extLst>
                      <a:ext uri="{A12FA001-AC4F-418D-AE19-62706E023703}">
                        <ahyp:hlinkClr xmlns:ahyp="http://schemas.microsoft.com/office/drawing/2018/hyperlinkcolor" val="tx"/>
                      </a:ext>
                    </a:extLst>
                  </a:hlinkClick>
                </a:rPr>
                <a:t>Tribal Citizen/Member Handout</a:t>
              </a:r>
              <a:endParaRPr lang="en-US" sz="1500" dirty="0"/>
            </a:p>
          </p:txBody>
        </p:sp>
      </p:grpSp>
    </p:spTree>
    <p:extLst>
      <p:ext uri="{BB962C8B-B14F-4D97-AF65-F5344CB8AC3E}">
        <p14:creationId xmlns:p14="http://schemas.microsoft.com/office/powerpoint/2010/main" val="3409876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72BD-2ED5-DE71-3CBF-12CD67438BB0}"/>
              </a:ext>
            </a:extLst>
          </p:cNvPr>
          <p:cNvSpPr>
            <a:spLocks noGrp="1"/>
          </p:cNvSpPr>
          <p:nvPr>
            <p:ph type="title"/>
          </p:nvPr>
        </p:nvSpPr>
        <p:spPr/>
        <p:txBody>
          <a:bodyPr>
            <a:normAutofit/>
          </a:bodyPr>
          <a:lstStyle/>
          <a:p>
            <a:r>
              <a:rPr lang="en-US" dirty="0"/>
              <a:t>Students Who Are Citizens/Members of Federally Designated Native American Tribes</a:t>
            </a:r>
          </a:p>
        </p:txBody>
      </p:sp>
      <p:sp>
        <p:nvSpPr>
          <p:cNvPr id="3" name="Content Placeholder 2">
            <a:extLst>
              <a:ext uri="{FF2B5EF4-FFF2-40B4-BE49-F238E27FC236}">
                <a16:creationId xmlns:a16="http://schemas.microsoft.com/office/drawing/2014/main" id="{876F250E-996B-D6DA-9817-EE5CA5582DF9}"/>
              </a:ext>
            </a:extLst>
          </p:cNvPr>
          <p:cNvSpPr>
            <a:spLocks noGrp="1"/>
          </p:cNvSpPr>
          <p:nvPr>
            <p:ph idx="1"/>
          </p:nvPr>
        </p:nvSpPr>
        <p:spPr>
          <a:xfrm>
            <a:off x="838200" y="1825625"/>
            <a:ext cx="10515600" cy="4907684"/>
          </a:xfrm>
        </p:spPr>
        <p:txBody>
          <a:bodyPr vert="horz" lIns="91440" tIns="45720" rIns="91440" bIns="45720" rtlCol="0" anchor="t">
            <a:normAutofit/>
          </a:bodyPr>
          <a:lstStyle/>
          <a:p>
            <a:pPr marL="0" indent="0">
              <a:buNone/>
            </a:pPr>
            <a:r>
              <a:rPr lang="en-US" b="1" dirty="0"/>
              <a:t>In-State Tuition Residency Tribal Access</a:t>
            </a:r>
          </a:p>
          <a:p>
            <a:pPr marL="0" indent="0">
              <a:buNone/>
            </a:pPr>
            <a:r>
              <a:rPr lang="en-US" dirty="0">
                <a:ea typeface="+mn-lt"/>
                <a:cs typeface="+mn-lt"/>
              </a:rPr>
              <a:t>Board Policy R512, Resident Student Status:</a:t>
            </a:r>
          </a:p>
          <a:p>
            <a:pPr marL="0" indent="0">
              <a:buNone/>
            </a:pPr>
            <a:r>
              <a:rPr lang="en-US" dirty="0">
                <a:hlinkClick r:id="rId2"/>
              </a:rPr>
              <a:t>https://public.powerdms.com/Uta7295/tree/documents/2022238</a:t>
            </a:r>
            <a:endParaRPr lang="en-US" dirty="0">
              <a:ea typeface="+mn-lt"/>
              <a:cs typeface="+mn-lt"/>
            </a:endParaRPr>
          </a:p>
          <a:p>
            <a:r>
              <a:rPr lang="en-US" dirty="0">
                <a:ea typeface="+mn-lt"/>
                <a:cs typeface="+mn-lt"/>
              </a:rPr>
              <a:t>In-state tuition may be available to American Indians if they meet the following criteria for resident student status: </a:t>
            </a:r>
          </a:p>
          <a:p>
            <a:pPr lvl="1"/>
            <a:r>
              <a:rPr lang="en-US" dirty="0"/>
              <a:t>They are enrolled on the tribal rolls of a tribe whose reservation or trust lands lie partly or wholly within Utah or whose border is at any point contiguous with the border of Utah; or</a:t>
            </a:r>
          </a:p>
          <a:p>
            <a:pPr lvl="1"/>
            <a:r>
              <a:rPr lang="en-US" dirty="0"/>
              <a:t>They are a member of a federally recognized or known Utah tribe and has graduated from a Utah high school.</a:t>
            </a:r>
          </a:p>
          <a:p>
            <a:r>
              <a:rPr lang="en-US" dirty="0"/>
              <a:t>For more details talk to your college’s residency office </a:t>
            </a:r>
          </a:p>
        </p:txBody>
      </p:sp>
    </p:spTree>
    <p:extLst>
      <p:ext uri="{BB962C8B-B14F-4D97-AF65-F5344CB8AC3E}">
        <p14:creationId xmlns:p14="http://schemas.microsoft.com/office/powerpoint/2010/main" val="484161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3738-26E9-BAB9-9B64-6625FCAFA155}"/>
              </a:ext>
            </a:extLst>
          </p:cNvPr>
          <p:cNvSpPr>
            <a:spLocks noGrp="1"/>
          </p:cNvSpPr>
          <p:nvPr>
            <p:ph type="title"/>
          </p:nvPr>
        </p:nvSpPr>
        <p:spPr/>
        <p:txBody>
          <a:bodyPr/>
          <a:lstStyle/>
          <a:p>
            <a:r>
              <a:rPr lang="en-US" dirty="0"/>
              <a:t>Students with Disabilities</a:t>
            </a:r>
          </a:p>
        </p:txBody>
      </p:sp>
      <p:pic>
        <p:nvPicPr>
          <p:cNvPr id="4" name="Graphic 3" descr="Document with solid fill">
            <a:hlinkClick r:id="rId2"/>
            <a:extLst>
              <a:ext uri="{FF2B5EF4-FFF2-40B4-BE49-F238E27FC236}">
                <a16:creationId xmlns:a16="http://schemas.microsoft.com/office/drawing/2014/main" id="{980DFA6F-8A5D-6450-0F53-1AA2D1F85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914" y="4878100"/>
            <a:ext cx="914400" cy="914400"/>
          </a:xfrm>
          <a:prstGeom prst="rect">
            <a:avLst/>
          </a:prstGeom>
        </p:spPr>
      </p:pic>
      <p:sp>
        <p:nvSpPr>
          <p:cNvPr id="5" name="Text Placeholder 3">
            <a:hlinkClick r:id="rId2"/>
            <a:extLst>
              <a:ext uri="{FF2B5EF4-FFF2-40B4-BE49-F238E27FC236}">
                <a16:creationId xmlns:a16="http://schemas.microsoft.com/office/drawing/2014/main" id="{B83BDE3F-6102-445D-9AE0-3889E8626426}"/>
              </a:ext>
            </a:extLst>
          </p:cNvPr>
          <p:cNvSpPr txBox="1">
            <a:spLocks/>
          </p:cNvSpPr>
          <p:nvPr/>
        </p:nvSpPr>
        <p:spPr>
          <a:xfrm>
            <a:off x="270782" y="5792500"/>
            <a:ext cx="2494188" cy="914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500" dirty="0">
                <a:hlinkClick r:id="rId2">
                  <a:extLst>
                    <a:ext uri="{A12FA001-AC4F-418D-AE19-62706E023703}">
                      <ahyp:hlinkClr xmlns:ahyp="http://schemas.microsoft.com/office/drawing/2018/hyperlinkcolor" val="tx"/>
                    </a:ext>
                  </a:extLst>
                </a:hlinkClick>
              </a:rPr>
              <a:t>Students with Disabilities Handout</a:t>
            </a:r>
            <a:endParaRPr lang="en-US" sz="1500" dirty="0"/>
          </a:p>
        </p:txBody>
      </p:sp>
    </p:spTree>
    <p:extLst>
      <p:ext uri="{BB962C8B-B14F-4D97-AF65-F5344CB8AC3E}">
        <p14:creationId xmlns:p14="http://schemas.microsoft.com/office/powerpoint/2010/main" val="3558423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F824-6CDC-1F40-66C9-8E0331868BBE}"/>
              </a:ext>
            </a:extLst>
          </p:cNvPr>
          <p:cNvSpPr>
            <a:spLocks noGrp="1"/>
          </p:cNvSpPr>
          <p:nvPr>
            <p:ph type="title"/>
          </p:nvPr>
        </p:nvSpPr>
        <p:spPr/>
        <p:txBody>
          <a:bodyPr/>
          <a:lstStyle/>
          <a:p>
            <a:r>
              <a:rPr lang="en-US" dirty="0"/>
              <a:t>Modifications vs. Accommodations</a:t>
            </a:r>
          </a:p>
        </p:txBody>
      </p:sp>
      <p:sp>
        <p:nvSpPr>
          <p:cNvPr id="3" name="Text Placeholder 2">
            <a:extLst>
              <a:ext uri="{FF2B5EF4-FFF2-40B4-BE49-F238E27FC236}">
                <a16:creationId xmlns:a16="http://schemas.microsoft.com/office/drawing/2014/main" id="{78427A4A-58FB-E24F-50C7-E8C09A06B1A0}"/>
              </a:ext>
            </a:extLst>
          </p:cNvPr>
          <p:cNvSpPr>
            <a:spLocks noGrp="1"/>
          </p:cNvSpPr>
          <p:nvPr>
            <p:ph type="body" idx="1"/>
          </p:nvPr>
        </p:nvSpPr>
        <p:spPr>
          <a:xfrm>
            <a:off x="839788" y="1681163"/>
            <a:ext cx="5157787" cy="552882"/>
          </a:xfrm>
        </p:spPr>
        <p:txBody>
          <a:bodyPr/>
          <a:lstStyle/>
          <a:p>
            <a:r>
              <a:rPr lang="en-US" dirty="0"/>
              <a:t>Modifications: K-12</a:t>
            </a:r>
          </a:p>
        </p:txBody>
      </p:sp>
      <p:sp>
        <p:nvSpPr>
          <p:cNvPr id="4" name="Content Placeholder 3">
            <a:extLst>
              <a:ext uri="{FF2B5EF4-FFF2-40B4-BE49-F238E27FC236}">
                <a16:creationId xmlns:a16="http://schemas.microsoft.com/office/drawing/2014/main" id="{08B3FC64-7125-0CED-B9E1-39715BBF0F3E}"/>
              </a:ext>
            </a:extLst>
          </p:cNvPr>
          <p:cNvSpPr>
            <a:spLocks noGrp="1"/>
          </p:cNvSpPr>
          <p:nvPr>
            <p:ph sz="half" idx="2"/>
          </p:nvPr>
        </p:nvSpPr>
        <p:spPr>
          <a:xfrm>
            <a:off x="839788" y="2358736"/>
            <a:ext cx="5157787" cy="4229100"/>
          </a:xfrm>
        </p:spPr>
        <p:txBody>
          <a:bodyPr>
            <a:normAutofit fontScale="92500" lnSpcReduction="10000"/>
          </a:bodyPr>
          <a:lstStyle/>
          <a:p>
            <a:pPr>
              <a:lnSpc>
                <a:spcPct val="100000"/>
              </a:lnSpc>
            </a:pPr>
            <a:r>
              <a:rPr lang="en-US" dirty="0"/>
              <a:t>Modifications are made to assignments and the curriculum to meet the Free Appropriate Public Education (FAPE) requirements in secondary education</a:t>
            </a:r>
          </a:p>
          <a:p>
            <a:pPr>
              <a:lnSpc>
                <a:spcPct val="100000"/>
              </a:lnSpc>
            </a:pPr>
            <a:r>
              <a:rPr lang="en-US" dirty="0"/>
              <a:t>Examples include:</a:t>
            </a:r>
          </a:p>
          <a:p>
            <a:pPr lvl="1">
              <a:lnSpc>
                <a:spcPct val="100000"/>
              </a:lnSpc>
            </a:pPr>
            <a:r>
              <a:rPr lang="en-US" dirty="0"/>
              <a:t>Reduced number of questions on assignments</a:t>
            </a:r>
          </a:p>
          <a:p>
            <a:pPr lvl="1">
              <a:lnSpc>
                <a:spcPct val="100000"/>
              </a:lnSpc>
            </a:pPr>
            <a:r>
              <a:rPr lang="en-US" dirty="0"/>
              <a:t>Fewer topics covered in class</a:t>
            </a:r>
          </a:p>
          <a:p>
            <a:pPr lvl="1">
              <a:lnSpc>
                <a:spcPct val="100000"/>
              </a:lnSpc>
            </a:pPr>
            <a:r>
              <a:rPr lang="en-US" dirty="0"/>
              <a:t>Use of a word list or list of math formulas</a:t>
            </a:r>
          </a:p>
        </p:txBody>
      </p:sp>
      <p:sp>
        <p:nvSpPr>
          <p:cNvPr id="5" name="Text Placeholder 4">
            <a:extLst>
              <a:ext uri="{FF2B5EF4-FFF2-40B4-BE49-F238E27FC236}">
                <a16:creationId xmlns:a16="http://schemas.microsoft.com/office/drawing/2014/main" id="{A55AF471-3E6E-76E1-F64C-481F9E5AC25F}"/>
              </a:ext>
            </a:extLst>
          </p:cNvPr>
          <p:cNvSpPr>
            <a:spLocks noGrp="1"/>
          </p:cNvSpPr>
          <p:nvPr>
            <p:ph type="body" sz="quarter" idx="3"/>
          </p:nvPr>
        </p:nvSpPr>
        <p:spPr>
          <a:xfrm>
            <a:off x="6172200" y="1681163"/>
            <a:ext cx="5183188" cy="552882"/>
          </a:xfrm>
        </p:spPr>
        <p:txBody>
          <a:bodyPr/>
          <a:lstStyle/>
          <a:p>
            <a:r>
              <a:rPr lang="en-US" dirty="0"/>
              <a:t>Accommodations: Higher Education</a:t>
            </a:r>
          </a:p>
        </p:txBody>
      </p:sp>
      <p:sp>
        <p:nvSpPr>
          <p:cNvPr id="6" name="Content Placeholder 5">
            <a:extLst>
              <a:ext uri="{FF2B5EF4-FFF2-40B4-BE49-F238E27FC236}">
                <a16:creationId xmlns:a16="http://schemas.microsoft.com/office/drawing/2014/main" id="{DEDFA777-A826-EE8D-9D36-8DF67E906242}"/>
              </a:ext>
            </a:extLst>
          </p:cNvPr>
          <p:cNvSpPr>
            <a:spLocks noGrp="1"/>
          </p:cNvSpPr>
          <p:nvPr>
            <p:ph sz="quarter" idx="4"/>
          </p:nvPr>
        </p:nvSpPr>
        <p:spPr>
          <a:xfrm>
            <a:off x="6172199" y="2358735"/>
            <a:ext cx="5704609" cy="4229101"/>
          </a:xfrm>
        </p:spPr>
        <p:txBody>
          <a:bodyPr>
            <a:normAutofit fontScale="92500" lnSpcReduction="10000"/>
          </a:bodyPr>
          <a:lstStyle/>
          <a:p>
            <a:r>
              <a:rPr lang="en-US" dirty="0"/>
              <a:t>Accommodations are made on college campuses to create accessibility for students with disabilities, but adjustments are not made to the course requirements or the curriculum</a:t>
            </a:r>
          </a:p>
          <a:p>
            <a:r>
              <a:rPr lang="en-US" dirty="0"/>
              <a:t>Examples include:</a:t>
            </a:r>
          </a:p>
          <a:p>
            <a:pPr lvl="1"/>
            <a:r>
              <a:rPr lang="en-US" dirty="0"/>
              <a:t>Specialized tutoring</a:t>
            </a:r>
          </a:p>
          <a:p>
            <a:pPr lvl="1"/>
            <a:r>
              <a:rPr lang="en-US" dirty="0"/>
              <a:t>Recorded/audiobooks</a:t>
            </a:r>
          </a:p>
          <a:p>
            <a:pPr lvl="1"/>
            <a:r>
              <a:rPr lang="en-US" dirty="0"/>
              <a:t>Class notetakers</a:t>
            </a:r>
          </a:p>
          <a:p>
            <a:pPr lvl="1"/>
            <a:r>
              <a:rPr lang="en-US" dirty="0"/>
              <a:t>Preferential seating</a:t>
            </a:r>
          </a:p>
          <a:p>
            <a:pPr lvl="1"/>
            <a:r>
              <a:rPr lang="en-US" dirty="0"/>
              <a:t>Lecture notes</a:t>
            </a:r>
          </a:p>
          <a:p>
            <a:pPr lvl="1"/>
            <a:r>
              <a:rPr lang="en-US" dirty="0"/>
              <a:t>Study guides</a:t>
            </a:r>
          </a:p>
        </p:txBody>
      </p:sp>
      <p:sp>
        <p:nvSpPr>
          <p:cNvPr id="8" name="TextBox 7">
            <a:extLst>
              <a:ext uri="{FF2B5EF4-FFF2-40B4-BE49-F238E27FC236}">
                <a16:creationId xmlns:a16="http://schemas.microsoft.com/office/drawing/2014/main" id="{027F3434-99A7-D6F5-6DAC-28005AE0D0D3}"/>
              </a:ext>
            </a:extLst>
          </p:cNvPr>
          <p:cNvSpPr txBox="1"/>
          <p:nvPr/>
        </p:nvSpPr>
        <p:spPr>
          <a:xfrm>
            <a:off x="6194427" y="6412119"/>
            <a:ext cx="6094268" cy="369332"/>
          </a:xfrm>
          <a:prstGeom prst="rect">
            <a:avLst/>
          </a:prstGeom>
          <a:noFill/>
        </p:spPr>
        <p:txBody>
          <a:bodyPr wrap="square">
            <a:spAutoFit/>
          </a:bodyPr>
          <a:lstStyle/>
          <a:p>
            <a:pPr marL="0" indent="0">
              <a:buNone/>
            </a:pPr>
            <a:r>
              <a:rPr lang="en-US" i="1" dirty="0"/>
              <a:t>Source: </a:t>
            </a:r>
            <a:r>
              <a:rPr lang="en-US" i="1" dirty="0">
                <a:hlinkClick r:id="rId2"/>
              </a:rPr>
              <a:t>Parent Center Hub</a:t>
            </a:r>
            <a:endParaRPr lang="en-US" i="1" dirty="0"/>
          </a:p>
        </p:txBody>
      </p:sp>
    </p:spTree>
    <p:extLst>
      <p:ext uri="{BB962C8B-B14F-4D97-AF65-F5344CB8AC3E}">
        <p14:creationId xmlns:p14="http://schemas.microsoft.com/office/powerpoint/2010/main" val="2452311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BA30-EF34-DBA7-90EF-7968592F2221}"/>
              </a:ext>
            </a:extLst>
          </p:cNvPr>
          <p:cNvSpPr>
            <a:spLocks noGrp="1"/>
          </p:cNvSpPr>
          <p:nvPr>
            <p:ph type="title"/>
          </p:nvPr>
        </p:nvSpPr>
        <p:spPr>
          <a:xfrm>
            <a:off x="838200" y="261217"/>
            <a:ext cx="10515600" cy="1016866"/>
          </a:xfrm>
        </p:spPr>
        <p:txBody>
          <a:bodyPr/>
          <a:lstStyle/>
          <a:p>
            <a:r>
              <a:rPr lang="en-US" dirty="0"/>
              <a:t>Student Information Release Form (FERPA)</a:t>
            </a:r>
          </a:p>
        </p:txBody>
      </p:sp>
      <p:sp>
        <p:nvSpPr>
          <p:cNvPr id="3" name="Content Placeholder 2">
            <a:extLst>
              <a:ext uri="{FF2B5EF4-FFF2-40B4-BE49-F238E27FC236}">
                <a16:creationId xmlns:a16="http://schemas.microsoft.com/office/drawing/2014/main" id="{90249622-DA1E-33B8-E6EA-A99D01213F14}"/>
              </a:ext>
            </a:extLst>
          </p:cNvPr>
          <p:cNvSpPr>
            <a:spLocks noGrp="1"/>
          </p:cNvSpPr>
          <p:nvPr>
            <p:ph idx="1"/>
          </p:nvPr>
        </p:nvSpPr>
        <p:spPr>
          <a:xfrm>
            <a:off x="838200" y="1463673"/>
            <a:ext cx="10515600" cy="5247410"/>
          </a:xfrm>
        </p:spPr>
        <p:txBody>
          <a:bodyPr vert="horz" lIns="91440" tIns="45720" rIns="91440" bIns="45720" rtlCol="0" anchor="t">
            <a:normAutofit fontScale="92500" lnSpcReduction="20000"/>
          </a:bodyPr>
          <a:lstStyle/>
          <a:p>
            <a:pPr marL="0" indent="0">
              <a:buNone/>
            </a:pPr>
            <a:r>
              <a:rPr lang="en-US" b="1" i="1" dirty="0"/>
              <a:t>“FERPA gives parents certain rights with respect to their children's education records. These rights transfer to the student when he or she reaches the age of 18 or attends a school beyond the high school level.”</a:t>
            </a:r>
            <a:r>
              <a:rPr lang="en-US" b="1" dirty="0"/>
              <a:t> – U.S. Department of Education</a:t>
            </a:r>
          </a:p>
          <a:p>
            <a:pPr marL="0" indent="0">
              <a:buNone/>
            </a:pPr>
            <a:endParaRPr lang="en-US" sz="1900" dirty="0"/>
          </a:p>
          <a:p>
            <a:r>
              <a:rPr lang="en-US" dirty="0"/>
              <a:t>The student must request the FERPA form. A parent cannot.</a:t>
            </a:r>
            <a:endParaRPr lang="en-US" dirty="0">
              <a:ea typeface="Calibri"/>
              <a:cs typeface="Calibri"/>
            </a:endParaRPr>
          </a:p>
          <a:p>
            <a:pPr lvl="1"/>
            <a:r>
              <a:rPr lang="en-US" sz="2600" dirty="0"/>
              <a:t>The student must agree to who is listed as the recipient in order to release records if it’s an individual other than the student with access to records</a:t>
            </a:r>
          </a:p>
          <a:p>
            <a:endParaRPr lang="en-US" sz="1900" dirty="0"/>
          </a:p>
          <a:p>
            <a:r>
              <a:rPr lang="en-US" dirty="0"/>
              <a:t>This can be beneficial if the student is deferring enrollment or taking a gap year for reasons such as military service, ecclesiastical mission, humanitarian service, etc.</a:t>
            </a:r>
          </a:p>
          <a:p>
            <a:pPr marL="0" indent="0">
              <a:buNone/>
            </a:pPr>
            <a:endParaRPr lang="en-US" sz="1900" dirty="0"/>
          </a:p>
          <a:p>
            <a:r>
              <a:rPr lang="en-US" dirty="0"/>
              <a:t>If students want a trusted adult involved with their college information, meetings, and conversations, make sure this form is signed</a:t>
            </a:r>
          </a:p>
        </p:txBody>
      </p:sp>
      <p:sp>
        <p:nvSpPr>
          <p:cNvPr id="5" name="TextBox 4">
            <a:extLst>
              <a:ext uri="{FF2B5EF4-FFF2-40B4-BE49-F238E27FC236}">
                <a16:creationId xmlns:a16="http://schemas.microsoft.com/office/drawing/2014/main" id="{793A9EF4-DD1A-0091-9C50-A5353A0E6336}"/>
              </a:ext>
            </a:extLst>
          </p:cNvPr>
          <p:cNvSpPr txBox="1"/>
          <p:nvPr/>
        </p:nvSpPr>
        <p:spPr>
          <a:xfrm>
            <a:off x="5320145" y="6341751"/>
            <a:ext cx="66579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800" b="0" i="1" u="sng" strike="noStrike" kern="1200" cap="none" spc="0" normalizeH="0" baseline="0" noProof="0" dirty="0">
                <a:ln>
                  <a:noFill/>
                </a:ln>
                <a:solidFill>
                  <a:srgbClr val="2200CC"/>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https://www2.ed.gov/policy/gen/guid/fpco/ferpa/index.html</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586339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339B9-32ED-8F35-AB31-E311CC77A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88CEC-0332-323D-118C-CABED8D393E4}"/>
              </a:ext>
            </a:extLst>
          </p:cNvPr>
          <p:cNvSpPr>
            <a:spLocks noGrp="1"/>
          </p:cNvSpPr>
          <p:nvPr>
            <p:ph type="title"/>
          </p:nvPr>
        </p:nvSpPr>
        <p:spPr>
          <a:xfrm>
            <a:off x="838200" y="188478"/>
            <a:ext cx="10515600" cy="1154920"/>
          </a:xfrm>
        </p:spPr>
        <p:txBody>
          <a:bodyPr/>
          <a:lstStyle/>
          <a:p>
            <a:r>
              <a:rPr lang="en-US" dirty="0"/>
              <a:t>Institution Disability Resource Centers</a:t>
            </a:r>
          </a:p>
        </p:txBody>
      </p:sp>
      <p:sp>
        <p:nvSpPr>
          <p:cNvPr id="3" name="Content Placeholder 2">
            <a:extLst>
              <a:ext uri="{FF2B5EF4-FFF2-40B4-BE49-F238E27FC236}">
                <a16:creationId xmlns:a16="http://schemas.microsoft.com/office/drawing/2014/main" id="{57B16C6F-4547-8A9A-9F88-62BBE6B93EC0}"/>
              </a:ext>
            </a:extLst>
          </p:cNvPr>
          <p:cNvSpPr>
            <a:spLocks noGrp="1"/>
          </p:cNvSpPr>
          <p:nvPr>
            <p:ph idx="1"/>
          </p:nvPr>
        </p:nvSpPr>
        <p:spPr>
          <a:xfrm>
            <a:off x="838200" y="1200089"/>
            <a:ext cx="5687568" cy="502920"/>
          </a:xfrm>
        </p:spPr>
        <p:txBody>
          <a:bodyPr/>
          <a:lstStyle/>
          <a:p>
            <a:pPr marL="0" indent="0">
              <a:buNone/>
            </a:pPr>
            <a:r>
              <a:rPr lang="en-US" b="1" i="1" dirty="0"/>
              <a:t>Public Colleges and Universities</a:t>
            </a:r>
          </a:p>
        </p:txBody>
      </p:sp>
      <p:pic>
        <p:nvPicPr>
          <p:cNvPr id="27" name="Picture 26" descr="Westminster College's logo.">
            <a:hlinkClick r:id="rId2"/>
            <a:extLst>
              <a:ext uri="{FF2B5EF4-FFF2-40B4-BE49-F238E27FC236}">
                <a16:creationId xmlns:a16="http://schemas.microsoft.com/office/drawing/2014/main" id="{465FA04E-9F6B-5F74-46C2-8CAF41DBF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pic>
        <p:nvPicPr>
          <p:cNvPr id="28" name="Picture 27" descr="Ensign College's logo.">
            <a:hlinkClick r:id="rId4"/>
            <a:extLst>
              <a:ext uri="{FF2B5EF4-FFF2-40B4-BE49-F238E27FC236}">
                <a16:creationId xmlns:a16="http://schemas.microsoft.com/office/drawing/2014/main" id="{7823AE05-4479-8D06-98BC-9C878C0FB642}"/>
              </a:ext>
            </a:extLst>
          </p:cNvPr>
          <p:cNvPicPr>
            <a:picLocks noChangeAspect="1"/>
          </p:cNvPicPr>
          <p:nvPr/>
        </p:nvPicPr>
        <p:blipFill rotWithShape="1">
          <a:blip r:embed="rId5">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pic>
        <p:nvPicPr>
          <p:cNvPr id="29" name="Picture 28" descr="Brigham Young University's logo. ">
            <a:hlinkClick r:id="rId6"/>
            <a:extLst>
              <a:ext uri="{FF2B5EF4-FFF2-40B4-BE49-F238E27FC236}">
                <a16:creationId xmlns:a16="http://schemas.microsoft.com/office/drawing/2014/main" id="{AB728FC5-F422-A0D5-4419-6BCD0778CEA3}"/>
              </a:ext>
            </a:extLst>
          </p:cNvPr>
          <p:cNvPicPr>
            <a:picLocks noChangeAspect="1"/>
          </p:cNvPicPr>
          <p:nvPr/>
        </p:nvPicPr>
        <p:blipFill>
          <a:blip r:embed="rId7"/>
          <a:stretch>
            <a:fillRect/>
          </a:stretch>
        </p:blipFill>
        <p:spPr>
          <a:xfrm>
            <a:off x="6859730" y="5236773"/>
            <a:ext cx="1216152" cy="1216152"/>
          </a:xfrm>
          <a:prstGeom prst="rect">
            <a:avLst/>
          </a:prstGeom>
        </p:spPr>
      </p:pic>
      <p:sp>
        <p:nvSpPr>
          <p:cNvPr id="30" name="Content Placeholder 3">
            <a:extLst>
              <a:ext uri="{FF2B5EF4-FFF2-40B4-BE49-F238E27FC236}">
                <a16:creationId xmlns:a16="http://schemas.microsoft.com/office/drawing/2014/main" id="{9E0E15DD-5B9D-D23E-95AB-B1767A8319D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effectLst/>
                <a:uLnTx/>
                <a:uFillTx/>
                <a:latin typeface="Calibri" panose="020F0502020204030204"/>
                <a:ea typeface="+mn-ea"/>
                <a:cs typeface="+mn-cs"/>
              </a:rPr>
              <a:t>Private Institutions</a:t>
            </a:r>
          </a:p>
        </p:txBody>
      </p:sp>
      <p:grpSp>
        <p:nvGrpSpPr>
          <p:cNvPr id="31" name="Group 30">
            <a:extLst>
              <a:ext uri="{FF2B5EF4-FFF2-40B4-BE49-F238E27FC236}">
                <a16:creationId xmlns:a16="http://schemas.microsoft.com/office/drawing/2014/main" id="{137F75ED-DC77-FF7A-554B-25B0E9CF7EF4}"/>
              </a:ext>
              <a:ext uri="{C183D7F6-B498-43B3-948B-1728B52AA6E4}">
                <adec:decorative xmlns:adec="http://schemas.microsoft.com/office/drawing/2017/decorative" val="1"/>
              </a:ext>
            </a:extLst>
          </p:cNvPr>
          <p:cNvGrpSpPr/>
          <p:nvPr/>
        </p:nvGrpSpPr>
        <p:grpSpPr>
          <a:xfrm flipH="1">
            <a:off x="6719710" y="4416844"/>
            <a:ext cx="5176599" cy="2098860"/>
            <a:chOff x="539979" y="3808821"/>
            <a:chExt cx="5338429" cy="2098860"/>
          </a:xfrm>
        </p:grpSpPr>
        <p:cxnSp>
          <p:nvCxnSpPr>
            <p:cNvPr id="32" name="Straight Connector 31">
              <a:extLst>
                <a:ext uri="{FF2B5EF4-FFF2-40B4-BE49-F238E27FC236}">
                  <a16:creationId xmlns:a16="http://schemas.microsoft.com/office/drawing/2014/main" id="{4B3CDDFC-713E-BA38-91BA-F99F683CE52B}"/>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D5BEB6-6A98-7CE6-1466-668D1F255E2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34" name="Picture 33" descr="Weber State University's logo.">
            <a:hlinkClick r:id="rId8"/>
            <a:extLst>
              <a:ext uri="{FF2B5EF4-FFF2-40B4-BE49-F238E27FC236}">
                <a16:creationId xmlns:a16="http://schemas.microsoft.com/office/drawing/2014/main" id="{8276ACC5-E8B6-8F2D-412E-64074B501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35" name="Picture 34" descr="Utah Valley University's logo.">
            <a:hlinkClick r:id="rId10"/>
            <a:extLst>
              <a:ext uri="{FF2B5EF4-FFF2-40B4-BE49-F238E27FC236}">
                <a16:creationId xmlns:a16="http://schemas.microsoft.com/office/drawing/2014/main" id="{1A2679C9-B8E9-1C62-FCF8-070DAADCEA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36" name="Picture 35" descr="Utah Tech University's logo.">
            <a:hlinkClick r:id="rId12"/>
            <a:extLst>
              <a:ext uri="{FF2B5EF4-FFF2-40B4-BE49-F238E27FC236}">
                <a16:creationId xmlns:a16="http://schemas.microsoft.com/office/drawing/2014/main" id="{E0917CE7-A162-D3D3-EB4D-F59264A9BC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37" name="Picture 36" descr="Utah State University's Logo.">
            <a:hlinkClick r:id="rId14"/>
            <a:extLst>
              <a:ext uri="{FF2B5EF4-FFF2-40B4-BE49-F238E27FC236}">
                <a16:creationId xmlns:a16="http://schemas.microsoft.com/office/drawing/2014/main" id="{FAAFF15A-766A-34E9-5807-068C3FEA0F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38" name="Picture 37" descr="The University of Utah's logo.">
            <a:hlinkClick r:id="rId16"/>
            <a:extLst>
              <a:ext uri="{FF2B5EF4-FFF2-40B4-BE49-F238E27FC236}">
                <a16:creationId xmlns:a16="http://schemas.microsoft.com/office/drawing/2014/main" id="{0E0F17B6-B313-D56D-AFA2-E1BB05EE310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39" name="Picture 38" descr="Uintah-Basin Technical College's logo. ">
            <a:hlinkClick r:id="rId18"/>
            <a:extLst>
              <a:ext uri="{FF2B5EF4-FFF2-40B4-BE49-F238E27FC236}">
                <a16:creationId xmlns:a16="http://schemas.microsoft.com/office/drawing/2014/main" id="{E80622B2-7527-CA90-BF00-961E9F929A57}"/>
              </a:ext>
            </a:extLst>
          </p:cNvPr>
          <p:cNvPicPr>
            <a:picLocks noChangeAspect="1"/>
          </p:cNvPicPr>
          <p:nvPr/>
        </p:nvPicPr>
        <p:blipFill>
          <a:blip r:embed="rId19"/>
          <a:stretch>
            <a:fillRect/>
          </a:stretch>
        </p:blipFill>
        <p:spPr>
          <a:xfrm>
            <a:off x="10182340" y="3001146"/>
            <a:ext cx="1465653" cy="1005840"/>
          </a:xfrm>
          <a:prstGeom prst="rect">
            <a:avLst/>
          </a:prstGeom>
        </p:spPr>
      </p:pic>
      <p:pic>
        <p:nvPicPr>
          <p:cNvPr id="40" name="Picture 39" descr="Tooele Technical College's logo. ">
            <a:hlinkClick r:id="rId20"/>
            <a:extLst>
              <a:ext uri="{FF2B5EF4-FFF2-40B4-BE49-F238E27FC236}">
                <a16:creationId xmlns:a16="http://schemas.microsoft.com/office/drawing/2014/main" id="{B41CC1D4-D03C-20D5-0D45-B48195AED93E}"/>
              </a:ext>
            </a:extLst>
          </p:cNvPr>
          <p:cNvPicPr>
            <a:picLocks noChangeAspect="1"/>
          </p:cNvPicPr>
          <p:nvPr/>
        </p:nvPicPr>
        <p:blipFill>
          <a:blip r:embed="rId21"/>
          <a:stretch>
            <a:fillRect/>
          </a:stretch>
        </p:blipFill>
        <p:spPr>
          <a:xfrm>
            <a:off x="8690466" y="2914278"/>
            <a:ext cx="1250305" cy="1179576"/>
          </a:xfrm>
          <a:prstGeom prst="rect">
            <a:avLst/>
          </a:prstGeom>
        </p:spPr>
      </p:pic>
      <p:pic>
        <p:nvPicPr>
          <p:cNvPr id="41" name="Picture 40" descr="Southwest Technical College's logo. ">
            <a:hlinkClick r:id="rId22"/>
            <a:extLst>
              <a:ext uri="{FF2B5EF4-FFF2-40B4-BE49-F238E27FC236}">
                <a16:creationId xmlns:a16="http://schemas.microsoft.com/office/drawing/2014/main" id="{61AFB458-9047-C70B-7AE5-358C4B0DE5C7}"/>
              </a:ext>
            </a:extLst>
          </p:cNvPr>
          <p:cNvPicPr>
            <a:picLocks noChangeAspect="1"/>
          </p:cNvPicPr>
          <p:nvPr/>
        </p:nvPicPr>
        <p:blipFill>
          <a:blip r:embed="rId23"/>
          <a:stretch>
            <a:fillRect/>
          </a:stretch>
        </p:blipFill>
        <p:spPr>
          <a:xfrm>
            <a:off x="6002948" y="3202314"/>
            <a:ext cx="2445950" cy="603504"/>
          </a:xfrm>
          <a:prstGeom prst="rect">
            <a:avLst/>
          </a:prstGeom>
        </p:spPr>
      </p:pic>
      <p:pic>
        <p:nvPicPr>
          <p:cNvPr id="42" name="Picture 41" descr="Southern Utah University's logo.">
            <a:hlinkClick r:id="rId24"/>
            <a:extLst>
              <a:ext uri="{FF2B5EF4-FFF2-40B4-BE49-F238E27FC236}">
                <a16:creationId xmlns:a16="http://schemas.microsoft.com/office/drawing/2014/main" id="{E32AE350-0BFC-EF3A-BFF5-D3A2B50A76D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43" name="Picture 42" descr="Snow College's logo.">
            <a:hlinkClick r:id="rId26"/>
            <a:extLst>
              <a:ext uri="{FF2B5EF4-FFF2-40B4-BE49-F238E27FC236}">
                <a16:creationId xmlns:a16="http://schemas.microsoft.com/office/drawing/2014/main" id="{DDD61D22-5D3B-0D3C-B637-1E345740EF4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44" name="Picture 43" descr="Salt Lake Community College's logo.">
            <a:hlinkClick r:id="rId28"/>
            <a:extLst>
              <a:ext uri="{FF2B5EF4-FFF2-40B4-BE49-F238E27FC236}">
                <a16:creationId xmlns:a16="http://schemas.microsoft.com/office/drawing/2014/main" id="{A61687D9-DF34-5AAD-BC23-31E580801BC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45" name="Picture 44" descr="Ogden-Weber Technical College's logo. ">
            <a:hlinkClick r:id="rId30"/>
            <a:extLst>
              <a:ext uri="{FF2B5EF4-FFF2-40B4-BE49-F238E27FC236}">
                <a16:creationId xmlns:a16="http://schemas.microsoft.com/office/drawing/2014/main" id="{349476A8-4993-0000-E013-3332A6FC7783}"/>
              </a:ext>
            </a:extLst>
          </p:cNvPr>
          <p:cNvPicPr>
            <a:picLocks noChangeAspect="1"/>
          </p:cNvPicPr>
          <p:nvPr/>
        </p:nvPicPr>
        <p:blipFill>
          <a:blip r:embed="rId31"/>
          <a:stretch>
            <a:fillRect/>
          </a:stretch>
        </p:blipFill>
        <p:spPr>
          <a:xfrm>
            <a:off x="7786902" y="1844263"/>
            <a:ext cx="1645920" cy="899928"/>
          </a:xfrm>
          <a:prstGeom prst="rect">
            <a:avLst/>
          </a:prstGeom>
        </p:spPr>
      </p:pic>
      <p:pic>
        <p:nvPicPr>
          <p:cNvPr id="46" name="Picture 45">
            <a:hlinkClick r:id="rId32"/>
            <a:extLst>
              <a:ext uri="{FF2B5EF4-FFF2-40B4-BE49-F238E27FC236}">
                <a16:creationId xmlns:a16="http://schemas.microsoft.com/office/drawing/2014/main" id="{22614525-F7D1-408B-CE1C-6393B6C4C161}"/>
              </a:ext>
            </a:extLst>
          </p:cNvPr>
          <p:cNvPicPr>
            <a:picLocks noChangeAspect="1"/>
          </p:cNvPicPr>
          <p:nvPr/>
        </p:nvPicPr>
        <p:blipFill>
          <a:blip r:embed="rId33"/>
          <a:srcRect t="10447" b="10447"/>
          <a:stretch/>
        </p:blipFill>
        <p:spPr>
          <a:xfrm>
            <a:off x="6184377" y="1751723"/>
            <a:ext cx="1371600" cy="1085008"/>
          </a:xfrm>
          <a:prstGeom prst="rect">
            <a:avLst/>
          </a:prstGeom>
        </p:spPr>
      </p:pic>
      <p:pic>
        <p:nvPicPr>
          <p:cNvPr id="47" name="Picture 46">
            <a:hlinkClick r:id="rId34"/>
            <a:extLst>
              <a:ext uri="{FF2B5EF4-FFF2-40B4-BE49-F238E27FC236}">
                <a16:creationId xmlns:a16="http://schemas.microsoft.com/office/drawing/2014/main" id="{8475C888-43BF-ED9C-CD24-0A659D77E5B5}"/>
              </a:ext>
            </a:extLst>
          </p:cNvPr>
          <p:cNvPicPr>
            <a:picLocks noChangeAspect="1"/>
          </p:cNvPicPr>
          <p:nvPr/>
        </p:nvPicPr>
        <p:blipFill>
          <a:blip r:embed="rId35"/>
          <a:srcRect l="944" r="944"/>
          <a:stretch/>
        </p:blipFill>
        <p:spPr>
          <a:xfrm>
            <a:off x="4344108" y="1832893"/>
            <a:ext cx="1609344" cy="922669"/>
          </a:xfrm>
          <a:prstGeom prst="rect">
            <a:avLst/>
          </a:prstGeom>
        </p:spPr>
      </p:pic>
      <p:pic>
        <p:nvPicPr>
          <p:cNvPr id="48" name="Picture 47" descr="Davis Technical College's logo.">
            <a:hlinkClick r:id="rId36"/>
            <a:extLst>
              <a:ext uri="{FF2B5EF4-FFF2-40B4-BE49-F238E27FC236}">
                <a16:creationId xmlns:a16="http://schemas.microsoft.com/office/drawing/2014/main" id="{6E80298A-FA67-0356-453C-323C81F2DBCE}"/>
              </a:ext>
            </a:extLst>
          </p:cNvPr>
          <p:cNvPicPr>
            <a:picLocks noChangeAspect="1"/>
          </p:cNvPicPr>
          <p:nvPr/>
        </p:nvPicPr>
        <p:blipFill>
          <a:blip r:embed="rId37"/>
          <a:stretch>
            <a:fillRect/>
          </a:stretch>
        </p:blipFill>
        <p:spPr>
          <a:xfrm>
            <a:off x="2792746" y="1837027"/>
            <a:ext cx="1320437" cy="914400"/>
          </a:xfrm>
          <a:prstGeom prst="rect">
            <a:avLst/>
          </a:prstGeom>
        </p:spPr>
      </p:pic>
      <p:pic>
        <p:nvPicPr>
          <p:cNvPr id="49" name="Picture 48" descr="Bridgerland Technical College's logo. ">
            <a:hlinkClick r:id="rId38"/>
            <a:extLst>
              <a:ext uri="{FF2B5EF4-FFF2-40B4-BE49-F238E27FC236}">
                <a16:creationId xmlns:a16="http://schemas.microsoft.com/office/drawing/2014/main" id="{3C2F9AA2-4885-5078-967E-3FC9E414F7CC}"/>
              </a:ext>
            </a:extLst>
          </p:cNvPr>
          <p:cNvPicPr>
            <a:picLocks noChangeAspect="1"/>
          </p:cNvPicPr>
          <p:nvPr/>
        </p:nvPicPr>
        <p:blipFill>
          <a:blip r:embed="rId39"/>
          <a:stretch>
            <a:fillRect/>
          </a:stretch>
        </p:blipFill>
        <p:spPr>
          <a:xfrm>
            <a:off x="550141" y="1922776"/>
            <a:ext cx="2011680" cy="742903"/>
          </a:xfrm>
          <a:prstGeom prst="rect">
            <a:avLst/>
          </a:prstGeom>
        </p:spPr>
      </p:pic>
    </p:spTree>
    <p:extLst>
      <p:ext uri="{BB962C8B-B14F-4D97-AF65-F5344CB8AC3E}">
        <p14:creationId xmlns:p14="http://schemas.microsoft.com/office/powerpoint/2010/main" val="1055642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FCF8-7162-5BAA-6AE7-E72441966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D7632-5C1B-6235-937E-8149EB4A6957}"/>
              </a:ext>
            </a:extLst>
          </p:cNvPr>
          <p:cNvSpPr>
            <a:spLocks noGrp="1"/>
          </p:cNvSpPr>
          <p:nvPr>
            <p:ph type="title"/>
          </p:nvPr>
        </p:nvSpPr>
        <p:spPr/>
        <p:txBody>
          <a:bodyPr/>
          <a:lstStyle/>
          <a:p>
            <a:pPr algn="ctr"/>
            <a:r>
              <a:rPr lang="en-US" dirty="0"/>
              <a:t>Paying for College Student Bundle</a:t>
            </a:r>
          </a:p>
        </p:txBody>
      </p:sp>
      <p:pic>
        <p:nvPicPr>
          <p:cNvPr id="5" name="Graphic 4" descr="Dollar">
            <a:extLst>
              <a:ext uri="{FF2B5EF4-FFF2-40B4-BE49-F238E27FC236}">
                <a16:creationId xmlns:a16="http://schemas.microsoft.com/office/drawing/2014/main" id="{3E8D0C31-F8AB-09C6-931A-C23E490F58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99783B71-533C-FABA-310B-DDCDC1181D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FD94BC95-F113-7984-60B9-CFE4C3D71A6B}"/>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D8CB2815-61FA-37C2-2F5D-9D6972BD6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B485C4D9-C3D5-21CE-9810-0DEB60934897}"/>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AFD78664-19A2-71C0-7509-533DBF80D661}"/>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70C18C79-D504-2199-CDC1-A753B3B433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F97C885D-EB94-C039-B0DD-073D3BBEC23E}"/>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289FAD7D-E0E6-9E1B-2D15-33B70F41CEF1}"/>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02A9E5AD-63EC-6799-BDDE-5DD5EEAF35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AB9E6AEE-219E-6D47-0995-1419583F1320}"/>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0B710DDF-66FE-08A6-3962-5042C0827A8E}"/>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AEA93E1E-876D-9641-CE61-028497885F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4FD74F2B-57E4-C7FF-6F98-8C8A4EA54B5D}"/>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E39CE80C-26D1-5258-CDE5-082AA13F4FCB}"/>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502A2A22-BCB4-EB17-1601-05F69EE70F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842C1C00-194D-EEA8-02FA-A1F787594DB4}"/>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2BB54940-D76B-0391-1C6B-BF44313D9937}"/>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E34D614E-147C-CE05-C834-CF3C566AC78B}"/>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25" name="Content Placeholder 16" descr="Confused person">
            <a:extLst>
              <a:ext uri="{FF2B5EF4-FFF2-40B4-BE49-F238E27FC236}">
                <a16:creationId xmlns:a16="http://schemas.microsoft.com/office/drawing/2014/main" id="{F12EDFE1-A4A3-F81D-1B2E-600D5BFBC65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24" y="2404660"/>
            <a:ext cx="3569087" cy="3569087"/>
          </a:xfrm>
          <a:prstGeom prst="rect">
            <a:avLst/>
          </a:prstGeom>
        </p:spPr>
      </p:pic>
      <p:sp>
        <p:nvSpPr>
          <p:cNvPr id="26" name="Arrow: Right 25">
            <a:extLst>
              <a:ext uri="{FF2B5EF4-FFF2-40B4-BE49-F238E27FC236}">
                <a16:creationId xmlns:a16="http://schemas.microsoft.com/office/drawing/2014/main" id="{7910C56A-C439-EABC-46F1-931E26807C00}"/>
              </a:ext>
            </a:extLst>
          </p:cNvPr>
          <p:cNvSpPr/>
          <p:nvPr/>
        </p:nvSpPr>
        <p:spPr>
          <a:xfrm rot="19847689">
            <a:off x="6928698" y="2503767"/>
            <a:ext cx="524010" cy="387878"/>
          </a:xfrm>
          <a:prstGeom prst="rightArrow">
            <a:avLst/>
          </a:prstGeom>
          <a:solidFill>
            <a:srgbClr val="FFC84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27BA9D84-1AFC-2832-FD79-5B7FE60EBF4B}"/>
              </a:ext>
            </a:extLst>
          </p:cNvPr>
          <p:cNvSpPr/>
          <p:nvPr/>
        </p:nvSpPr>
        <p:spPr>
          <a:xfrm rot="2670378">
            <a:off x="9134690" y="2478921"/>
            <a:ext cx="524010" cy="387878"/>
          </a:xfrm>
          <a:prstGeom prst="rightArrow">
            <a:avLst/>
          </a:prstGeom>
          <a:solidFill>
            <a:srgbClr val="00AF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BEE60F3-7865-A4B4-CF43-89DDC6493E3A}"/>
              </a:ext>
            </a:extLst>
          </p:cNvPr>
          <p:cNvSpPr/>
          <p:nvPr/>
        </p:nvSpPr>
        <p:spPr>
          <a:xfrm rot="6727336">
            <a:off x="9709493" y="4484843"/>
            <a:ext cx="524010" cy="387878"/>
          </a:xfrm>
          <a:prstGeom prst="rightArrow">
            <a:avLst/>
          </a:prstGeom>
          <a:solidFill>
            <a:srgbClr val="40C1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F6FF4895-A0E0-B84D-1F8B-F20FB6C24435}"/>
              </a:ext>
            </a:extLst>
          </p:cNvPr>
          <p:cNvSpPr/>
          <p:nvPr/>
        </p:nvSpPr>
        <p:spPr>
          <a:xfrm rot="10800000">
            <a:off x="7993633" y="5427211"/>
            <a:ext cx="524010" cy="387878"/>
          </a:xfrm>
          <a:prstGeom prst="rightArrow">
            <a:avLst/>
          </a:prstGeom>
          <a:solidFill>
            <a:srgbClr val="DC440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CF69158F-5268-39ED-490E-D6DFA977667E}"/>
              </a:ext>
            </a:extLst>
          </p:cNvPr>
          <p:cNvSpPr/>
          <p:nvPr/>
        </p:nvSpPr>
        <p:spPr>
          <a:xfrm rot="15482895">
            <a:off x="6324118" y="4478580"/>
            <a:ext cx="524010" cy="387878"/>
          </a:xfrm>
          <a:prstGeom prst="rightArrow">
            <a:avLst/>
          </a:prstGeom>
          <a:solidFill>
            <a:srgbClr val="00AFD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91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347-2F7E-5BD5-4FA3-DBEE7BBBBBC0}"/>
              </a:ext>
            </a:extLst>
          </p:cNvPr>
          <p:cNvSpPr>
            <a:spLocks noGrp="1"/>
          </p:cNvSpPr>
          <p:nvPr>
            <p:ph type="title"/>
          </p:nvPr>
        </p:nvSpPr>
        <p:spPr/>
        <p:txBody>
          <a:bodyPr/>
          <a:lstStyle/>
          <a:p>
            <a:pPr algn="ctr"/>
            <a:r>
              <a:rPr lang="en-US" dirty="0"/>
              <a:t>Paying for College Student Bundle</a:t>
            </a:r>
          </a:p>
        </p:txBody>
      </p:sp>
      <p:pic>
        <p:nvPicPr>
          <p:cNvPr id="4" name="Content Placeholder 16" descr="Confused person">
            <a:extLst>
              <a:ext uri="{FF2B5EF4-FFF2-40B4-BE49-F238E27FC236}">
                <a16:creationId xmlns:a16="http://schemas.microsoft.com/office/drawing/2014/main" id="{5D54A9E4-2BA3-E9DC-1CF0-D4509822319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43224" y="2404660"/>
            <a:ext cx="3569087" cy="3569087"/>
          </a:xfrm>
        </p:spPr>
      </p:pic>
      <p:pic>
        <p:nvPicPr>
          <p:cNvPr id="5" name="Graphic 4" descr="Dollar">
            <a:extLst>
              <a:ext uri="{FF2B5EF4-FFF2-40B4-BE49-F238E27FC236}">
                <a16:creationId xmlns:a16="http://schemas.microsoft.com/office/drawing/2014/main" id="{19BDB362-792E-3F92-70DE-427FE92EB9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860" y="2888739"/>
            <a:ext cx="632637" cy="632637"/>
          </a:xfrm>
          <a:prstGeom prst="rect">
            <a:avLst/>
          </a:prstGeom>
        </p:spPr>
      </p:pic>
      <p:pic>
        <p:nvPicPr>
          <p:cNvPr id="6" name="Graphic 5" descr="Graduation cap">
            <a:extLst>
              <a:ext uri="{FF2B5EF4-FFF2-40B4-BE49-F238E27FC236}">
                <a16:creationId xmlns:a16="http://schemas.microsoft.com/office/drawing/2014/main" id="{F45109E7-15EC-775E-9C34-C566C6711D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009" y="2814970"/>
            <a:ext cx="914400" cy="914400"/>
          </a:xfrm>
          <a:prstGeom prst="rect">
            <a:avLst/>
          </a:prstGeom>
        </p:spPr>
      </p:pic>
      <p:sp>
        <p:nvSpPr>
          <p:cNvPr id="7" name="Arrow: Pentagon 6">
            <a:extLst>
              <a:ext uri="{FF2B5EF4-FFF2-40B4-BE49-F238E27FC236}">
                <a16:creationId xmlns:a16="http://schemas.microsoft.com/office/drawing/2014/main" id="{5709C234-2258-065D-DA33-89D1294355AB}"/>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a:extLst>
              <a:ext uri="{FF2B5EF4-FFF2-40B4-BE49-F238E27FC236}">
                <a16:creationId xmlns:a16="http://schemas.microsoft.com/office/drawing/2014/main" id="{5F4849EC-9D3E-5900-5AC2-41E9F1A78B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2986" y="4929666"/>
            <a:ext cx="1064681" cy="1064681"/>
          </a:xfrm>
          <a:prstGeom prst="rect">
            <a:avLst/>
          </a:prstGeom>
        </p:spPr>
      </p:pic>
      <p:sp>
        <p:nvSpPr>
          <p:cNvPr id="9" name="Content Placeholder 2">
            <a:extLst>
              <a:ext uri="{FF2B5EF4-FFF2-40B4-BE49-F238E27FC236}">
                <a16:creationId xmlns:a16="http://schemas.microsoft.com/office/drawing/2014/main" id="{D2C898E5-7663-75DD-4D67-DC127C77071D}"/>
              </a:ext>
            </a:extLst>
          </p:cNvPr>
          <p:cNvSpPr txBox="1">
            <a:spLocks/>
          </p:cNvSpPr>
          <p:nvPr/>
        </p:nvSpPr>
        <p:spPr>
          <a:xfrm>
            <a:off x="5051473" y="5579859"/>
            <a:ext cx="1928612"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Individual Student Situations</a:t>
            </a:r>
          </a:p>
        </p:txBody>
      </p:sp>
      <p:sp>
        <p:nvSpPr>
          <p:cNvPr id="10" name="Arrow: Pentagon 9">
            <a:extLst>
              <a:ext uri="{FF2B5EF4-FFF2-40B4-BE49-F238E27FC236}">
                <a16:creationId xmlns:a16="http://schemas.microsoft.com/office/drawing/2014/main" id="{E4EB6DF4-BF49-8498-D700-4536F91F8F89}"/>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wnward trend">
            <a:extLst>
              <a:ext uri="{FF2B5EF4-FFF2-40B4-BE49-F238E27FC236}">
                <a16:creationId xmlns:a16="http://schemas.microsoft.com/office/drawing/2014/main" id="{E25F7976-083F-9710-AA2F-8D5EAC2024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0895" y="4879572"/>
            <a:ext cx="1156285" cy="1156285"/>
          </a:xfrm>
          <a:prstGeom prst="rect">
            <a:avLst/>
          </a:prstGeom>
        </p:spPr>
      </p:pic>
      <p:sp>
        <p:nvSpPr>
          <p:cNvPr id="12" name="Content Placeholder 2">
            <a:extLst>
              <a:ext uri="{FF2B5EF4-FFF2-40B4-BE49-F238E27FC236}">
                <a16:creationId xmlns:a16="http://schemas.microsoft.com/office/drawing/2014/main" id="{E1C74AE5-5FED-A46C-D4F3-6E690DD36A77}"/>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Creative Ways to Cut Costs</a:t>
            </a:r>
          </a:p>
        </p:txBody>
      </p:sp>
      <p:sp>
        <p:nvSpPr>
          <p:cNvPr id="13" name="Arrow: Pentagon 12">
            <a:extLst>
              <a:ext uri="{FF2B5EF4-FFF2-40B4-BE49-F238E27FC236}">
                <a16:creationId xmlns:a16="http://schemas.microsoft.com/office/drawing/2014/main" id="{0DA9D393-6E8B-160B-ADB6-C71D659B766B}"/>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onstruction worker">
            <a:extLst>
              <a:ext uri="{FF2B5EF4-FFF2-40B4-BE49-F238E27FC236}">
                <a16:creationId xmlns:a16="http://schemas.microsoft.com/office/drawing/2014/main" id="{4329722B-5911-1691-0307-96B94E211C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45166" y="2949621"/>
            <a:ext cx="1156286" cy="1156286"/>
          </a:xfrm>
          <a:prstGeom prst="rect">
            <a:avLst/>
          </a:prstGeom>
        </p:spPr>
      </p:pic>
      <p:sp>
        <p:nvSpPr>
          <p:cNvPr id="15" name="Content Placeholder 2">
            <a:extLst>
              <a:ext uri="{FF2B5EF4-FFF2-40B4-BE49-F238E27FC236}">
                <a16:creationId xmlns:a16="http://schemas.microsoft.com/office/drawing/2014/main" id="{6B8F0BA4-DB6B-ABA3-BFE7-422F33FFBCCB}"/>
              </a:ext>
            </a:extLst>
          </p:cNvPr>
          <p:cNvSpPr txBox="1">
            <a:spLocks/>
          </p:cNvSpPr>
          <p:nvPr/>
        </p:nvSpPr>
        <p:spPr>
          <a:xfrm>
            <a:off x="10268129"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Earn and Save</a:t>
            </a:r>
          </a:p>
        </p:txBody>
      </p:sp>
      <p:sp>
        <p:nvSpPr>
          <p:cNvPr id="16" name="Arrow: Pentagon 15">
            <a:extLst>
              <a:ext uri="{FF2B5EF4-FFF2-40B4-BE49-F238E27FC236}">
                <a16:creationId xmlns:a16="http://schemas.microsoft.com/office/drawing/2014/main" id="{BBC5E9B0-FB2D-B238-8535-6A086FCCE453}"/>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aptop">
            <a:extLst>
              <a:ext uri="{FF2B5EF4-FFF2-40B4-BE49-F238E27FC236}">
                <a16:creationId xmlns:a16="http://schemas.microsoft.com/office/drawing/2014/main" id="{0BF51FB5-C13F-7BEC-E15C-1057E3A80F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D2969550-2403-A341-2B5E-5540EEB333F1}"/>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File the FAFSA</a:t>
            </a:r>
          </a:p>
        </p:txBody>
      </p:sp>
      <p:sp>
        <p:nvSpPr>
          <p:cNvPr id="19" name="Arrow: Pentagon 18">
            <a:extLst>
              <a:ext uri="{FF2B5EF4-FFF2-40B4-BE49-F238E27FC236}">
                <a16:creationId xmlns:a16="http://schemas.microsoft.com/office/drawing/2014/main" id="{A9934AA9-2D1D-08F4-7DB9-7744638A09A3}"/>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a:extLst>
              <a:ext uri="{FF2B5EF4-FFF2-40B4-BE49-F238E27FC236}">
                <a16:creationId xmlns:a16="http://schemas.microsoft.com/office/drawing/2014/main" id="{DA31335F-C56B-C17D-BA0F-0B8AD827F6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67359" y="3018331"/>
            <a:ext cx="1165469" cy="1165469"/>
          </a:xfrm>
          <a:prstGeom prst="rect">
            <a:avLst/>
          </a:prstGeom>
        </p:spPr>
      </p:pic>
      <p:sp>
        <p:nvSpPr>
          <p:cNvPr id="21" name="Content Placeholder 2">
            <a:extLst>
              <a:ext uri="{FF2B5EF4-FFF2-40B4-BE49-F238E27FC236}">
                <a16:creationId xmlns:a16="http://schemas.microsoft.com/office/drawing/2014/main" id="{B7D101FF-3B86-F535-9AAD-1661AFE3C44F}"/>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Apply for Scholarships</a:t>
            </a:r>
          </a:p>
        </p:txBody>
      </p:sp>
      <p:sp>
        <p:nvSpPr>
          <p:cNvPr id="22" name="Rectangle 21">
            <a:extLst>
              <a:ext uri="{FF2B5EF4-FFF2-40B4-BE49-F238E27FC236}">
                <a16:creationId xmlns:a16="http://schemas.microsoft.com/office/drawing/2014/main" id="{EB504FA9-6B23-6924-7294-269F06810444}"/>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A6A3815-2E3B-FC3B-DAC7-C1A8F53DF94E}"/>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spTree>
    <p:extLst>
      <p:ext uri="{BB962C8B-B14F-4D97-AF65-F5344CB8AC3E}">
        <p14:creationId xmlns:p14="http://schemas.microsoft.com/office/powerpoint/2010/main" val="4147516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637D7-DEAD-C5ED-A721-23903D860251}"/>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7B50C7EE-D86C-B4EB-0795-164BF9BB551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66049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D5FC-5306-B337-A7A6-C0008C2CD523}"/>
              </a:ext>
            </a:extLst>
          </p:cNvPr>
          <p:cNvSpPr>
            <a:spLocks noGrp="1"/>
          </p:cNvSpPr>
          <p:nvPr>
            <p:ph type="title"/>
          </p:nvPr>
        </p:nvSpPr>
        <p:spPr/>
        <p:txBody>
          <a:bodyPr/>
          <a:lstStyle/>
          <a:p>
            <a:r>
              <a:rPr lang="en-US" dirty="0"/>
              <a:t>Apply for Scholarships</a:t>
            </a:r>
          </a:p>
        </p:txBody>
      </p:sp>
      <p:grpSp>
        <p:nvGrpSpPr>
          <p:cNvPr id="4" name="Group 3">
            <a:extLst>
              <a:ext uri="{FF2B5EF4-FFF2-40B4-BE49-F238E27FC236}">
                <a16:creationId xmlns:a16="http://schemas.microsoft.com/office/drawing/2014/main" id="{3B39A5E7-DEB5-5EF6-0609-FEF763976845}"/>
              </a:ext>
            </a:extLst>
          </p:cNvPr>
          <p:cNvGrpSpPr/>
          <p:nvPr/>
        </p:nvGrpSpPr>
        <p:grpSpPr>
          <a:xfrm>
            <a:off x="831850" y="4730616"/>
            <a:ext cx="1405269" cy="1533092"/>
            <a:chOff x="831850" y="4878100"/>
            <a:chExt cx="1405269" cy="1533092"/>
          </a:xfrm>
        </p:grpSpPr>
        <p:pic>
          <p:nvPicPr>
            <p:cNvPr id="11" name="Graphic 10" descr="Document with solid fill">
              <a:hlinkClick r:id="rId2"/>
              <a:extLst>
                <a:ext uri="{FF2B5EF4-FFF2-40B4-BE49-F238E27FC236}">
                  <a16:creationId xmlns:a16="http://schemas.microsoft.com/office/drawing/2014/main" id="{E10B01D9-4687-3D5C-F215-40E3FE5651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284" y="4878100"/>
              <a:ext cx="914400" cy="914400"/>
            </a:xfrm>
            <a:prstGeom prst="rect">
              <a:avLst/>
            </a:prstGeom>
          </p:spPr>
        </p:pic>
        <p:sp>
          <p:nvSpPr>
            <p:cNvPr id="12" name="Text Placeholder 3">
              <a:hlinkClick r:id="rId2"/>
              <a:extLst>
                <a:ext uri="{FF2B5EF4-FFF2-40B4-BE49-F238E27FC236}">
                  <a16:creationId xmlns:a16="http://schemas.microsoft.com/office/drawing/2014/main" id="{2C65D90F-6F1B-F556-5778-3CA2E6DCDA36}"/>
                </a:ext>
              </a:extLst>
            </p:cNvPr>
            <p:cNvSpPr txBox="1">
              <a:spLocks/>
            </p:cNvSpPr>
            <p:nvPr/>
          </p:nvSpPr>
          <p:spPr>
            <a:xfrm>
              <a:off x="831850" y="5792500"/>
              <a:ext cx="1405269" cy="618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2">
                    <a:extLst>
                      <a:ext uri="{A12FA001-AC4F-418D-AE19-62706E023703}">
                        <ahyp:hlinkClr xmlns:ahyp="http://schemas.microsoft.com/office/drawing/2018/hyperlinkcolor" val="tx"/>
                      </a:ext>
                    </a:extLst>
                  </a:hlinkClick>
                </a:rPr>
                <a:t> Scholarships Handout</a:t>
              </a:r>
              <a:endParaRPr lang="en-US" dirty="0">
                <a:ea typeface="Calibri"/>
                <a:cs typeface="Calibri"/>
              </a:endParaRPr>
            </a:p>
          </p:txBody>
        </p:sp>
      </p:grpSp>
      <p:grpSp>
        <p:nvGrpSpPr>
          <p:cNvPr id="6" name="Group 5">
            <a:extLst>
              <a:ext uri="{FF2B5EF4-FFF2-40B4-BE49-F238E27FC236}">
                <a16:creationId xmlns:a16="http://schemas.microsoft.com/office/drawing/2014/main" id="{87B1BFB5-2BE5-4FD4-2722-E8E7C7542215}"/>
              </a:ext>
            </a:extLst>
          </p:cNvPr>
          <p:cNvGrpSpPr/>
          <p:nvPr/>
        </p:nvGrpSpPr>
        <p:grpSpPr>
          <a:xfrm>
            <a:off x="6106774" y="4730616"/>
            <a:ext cx="1831172" cy="1668174"/>
            <a:chOff x="6106774" y="4730616"/>
            <a:chExt cx="1831172" cy="1668174"/>
          </a:xfrm>
        </p:grpSpPr>
        <p:grpSp>
          <p:nvGrpSpPr>
            <p:cNvPr id="3" name="Group 2">
              <a:extLst>
                <a:ext uri="{FF2B5EF4-FFF2-40B4-BE49-F238E27FC236}">
                  <a16:creationId xmlns:a16="http://schemas.microsoft.com/office/drawing/2014/main" id="{E3BC4356-5581-7CBD-C82F-8C708B339567}"/>
                </a:ext>
              </a:extLst>
            </p:cNvPr>
            <p:cNvGrpSpPr/>
            <p:nvPr/>
          </p:nvGrpSpPr>
          <p:grpSpPr>
            <a:xfrm>
              <a:off x="6107960" y="4730616"/>
              <a:ext cx="1828800" cy="914400"/>
              <a:chOff x="6109146" y="4730616"/>
              <a:chExt cx="1828800" cy="914400"/>
            </a:xfrm>
          </p:grpSpPr>
          <p:pic>
            <p:nvPicPr>
              <p:cNvPr id="21" name="Graphic 20" descr="Download from cloud with solid fill">
                <a:hlinkClick r:id="rId5"/>
                <a:extLst>
                  <a:ext uri="{FF2B5EF4-FFF2-40B4-BE49-F238E27FC236}">
                    <a16:creationId xmlns:a16="http://schemas.microsoft.com/office/drawing/2014/main" id="{BDC6D5D5-A0AD-5D02-AB29-4CCD494D9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546" y="4730616"/>
                <a:ext cx="914400" cy="914400"/>
              </a:xfrm>
              <a:prstGeom prst="rect">
                <a:avLst/>
              </a:prstGeom>
            </p:spPr>
          </p:pic>
          <p:pic>
            <p:nvPicPr>
              <p:cNvPr id="25" name="Graphic 24" descr="Presentation with media with solid fill">
                <a:hlinkClick r:id="rId8"/>
                <a:extLst>
                  <a:ext uri="{FF2B5EF4-FFF2-40B4-BE49-F238E27FC236}">
                    <a16:creationId xmlns:a16="http://schemas.microsoft.com/office/drawing/2014/main" id="{517F77AD-0611-F540-6E19-AB7A7A1AA5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9146" y="4730616"/>
                <a:ext cx="914400" cy="914400"/>
              </a:xfrm>
              <a:prstGeom prst="rect">
                <a:avLst/>
              </a:prstGeom>
            </p:spPr>
          </p:pic>
        </p:grpSp>
        <p:sp>
          <p:nvSpPr>
            <p:cNvPr id="27" name="Text Placeholder 3">
              <a:extLst>
                <a:ext uri="{FF2B5EF4-FFF2-40B4-BE49-F238E27FC236}">
                  <a16:creationId xmlns:a16="http://schemas.microsoft.com/office/drawing/2014/main" id="{43D7F51F-19B4-1A38-DA5B-BDDD02546122}"/>
                </a:ext>
              </a:extLst>
            </p:cNvPr>
            <p:cNvSpPr txBox="1">
              <a:spLocks/>
            </p:cNvSpPr>
            <p:nvPr/>
          </p:nvSpPr>
          <p:spPr>
            <a:xfrm>
              <a:off x="6106774" y="5645016"/>
              <a:ext cx="183117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hlinkClick r:id="rId8">
                    <a:extLst>
                      <a:ext uri="{A12FA001-AC4F-418D-AE19-62706E023703}">
                        <ahyp:hlinkClr xmlns:ahyp="http://schemas.microsoft.com/office/drawing/2018/hyperlinkcolor" val="tx"/>
                      </a:ext>
                    </a:extLst>
                  </a:hlinkClick>
                </a:rPr>
                <a:t>Scholarship YouTube </a:t>
              </a:r>
              <a:r>
                <a:rPr lang="en-US" dirty="0"/>
                <a:t>or </a:t>
              </a:r>
              <a:r>
                <a:rPr lang="en-US" dirty="0">
                  <a:hlinkClick r:id="rId5">
                    <a:extLst>
                      <a:ext uri="{A12FA001-AC4F-418D-AE19-62706E023703}">
                        <ahyp:hlinkClr xmlns:ahyp="http://schemas.microsoft.com/office/drawing/2018/hyperlinkcolor" val="tx"/>
                      </a:ext>
                    </a:extLst>
                  </a:hlinkClick>
                </a:rPr>
                <a:t>Video Downloads</a:t>
              </a:r>
              <a:endParaRPr lang="en-US" dirty="0">
                <a:ea typeface="Calibri"/>
                <a:cs typeface="Calibri"/>
              </a:endParaRPr>
            </a:p>
          </p:txBody>
        </p:sp>
      </p:grpSp>
      <p:grpSp>
        <p:nvGrpSpPr>
          <p:cNvPr id="5" name="Group 4">
            <a:extLst>
              <a:ext uri="{FF2B5EF4-FFF2-40B4-BE49-F238E27FC236}">
                <a16:creationId xmlns:a16="http://schemas.microsoft.com/office/drawing/2014/main" id="{FF163DD0-AA3A-AE9B-8B30-272F6DCA2DCE}"/>
              </a:ext>
            </a:extLst>
          </p:cNvPr>
          <p:cNvGrpSpPr/>
          <p:nvPr/>
        </p:nvGrpSpPr>
        <p:grpSpPr>
          <a:xfrm>
            <a:off x="3395570" y="4730616"/>
            <a:ext cx="1552752" cy="1631303"/>
            <a:chOff x="3401715" y="4779777"/>
            <a:chExt cx="1552752" cy="1631303"/>
          </a:xfrm>
        </p:grpSpPr>
        <p:pic>
          <p:nvPicPr>
            <p:cNvPr id="23" name="Graphic 22" descr="Mental Health with solid fill">
              <a:hlinkClick r:id="rId11"/>
              <a:extLst>
                <a:ext uri="{FF2B5EF4-FFF2-40B4-BE49-F238E27FC236}">
                  <a16:creationId xmlns:a16="http://schemas.microsoft.com/office/drawing/2014/main" id="{335B99E8-2CB8-321F-69B9-B6895F418B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0891" y="4779777"/>
              <a:ext cx="914400" cy="914400"/>
            </a:xfrm>
            <a:prstGeom prst="rect">
              <a:avLst/>
            </a:prstGeom>
          </p:spPr>
        </p:pic>
        <p:sp>
          <p:nvSpPr>
            <p:cNvPr id="29" name="Text Placeholder 3">
              <a:hlinkClick r:id="rId11"/>
              <a:extLst>
                <a:ext uri="{FF2B5EF4-FFF2-40B4-BE49-F238E27FC236}">
                  <a16:creationId xmlns:a16="http://schemas.microsoft.com/office/drawing/2014/main" id="{188D37E2-CE85-24E1-F4C2-6E7FB715B069}"/>
                </a:ext>
              </a:extLst>
            </p:cNvPr>
            <p:cNvSpPr txBox="1">
              <a:spLocks/>
            </p:cNvSpPr>
            <p:nvPr/>
          </p:nvSpPr>
          <p:spPr>
            <a:xfrm>
              <a:off x="3401715" y="5657306"/>
              <a:ext cx="1552752" cy="7537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rPr>
                <a:t> </a:t>
              </a:r>
              <a:r>
                <a:rPr lang="en-US" dirty="0">
                  <a:hlinkClick r:id="rId11">
                    <a:extLst>
                      <a:ext uri="{A12FA001-AC4F-418D-AE19-62706E023703}">
                        <ahyp:hlinkClr xmlns:ahyp="http://schemas.microsoft.com/office/drawing/2018/hyperlinkcolor" val="tx"/>
                      </a:ext>
                    </a:extLst>
                  </a:hlinkClick>
                </a:rPr>
                <a:t>Scholarship Scavenger Hunt Activity </a:t>
              </a:r>
              <a:endParaRPr lang="en-US" dirty="0">
                <a:ea typeface="Calibri"/>
                <a:cs typeface="Calibri"/>
              </a:endParaRPr>
            </a:p>
          </p:txBody>
        </p:sp>
      </p:grpSp>
    </p:spTree>
    <p:extLst>
      <p:ext uri="{BB962C8B-B14F-4D97-AF65-F5344CB8AC3E}">
        <p14:creationId xmlns:p14="http://schemas.microsoft.com/office/powerpoint/2010/main" val="412181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AC42-6119-E28A-D325-5BB3D5D0E36E}"/>
              </a:ext>
            </a:extLst>
          </p:cNvPr>
          <p:cNvSpPr>
            <a:spLocks noGrp="1"/>
          </p:cNvSpPr>
          <p:nvPr>
            <p:ph type="title"/>
          </p:nvPr>
        </p:nvSpPr>
        <p:spPr>
          <a:xfrm>
            <a:off x="7263246" y="457200"/>
            <a:ext cx="4374572" cy="1600200"/>
          </a:xfrm>
        </p:spPr>
        <p:txBody>
          <a:bodyPr>
            <a:normAutofit/>
          </a:bodyPr>
          <a:lstStyle/>
          <a:p>
            <a:r>
              <a:rPr lang="en-US" sz="4400" dirty="0"/>
              <a:t>Did you know?</a:t>
            </a:r>
          </a:p>
        </p:txBody>
      </p:sp>
      <p:sp>
        <p:nvSpPr>
          <p:cNvPr id="4" name="Text Placeholder 3">
            <a:extLst>
              <a:ext uri="{FF2B5EF4-FFF2-40B4-BE49-F238E27FC236}">
                <a16:creationId xmlns:a16="http://schemas.microsoft.com/office/drawing/2014/main" id="{DA5CD602-8C39-B978-23E4-CC02CCC26782}"/>
              </a:ext>
            </a:extLst>
          </p:cNvPr>
          <p:cNvSpPr>
            <a:spLocks noGrp="1"/>
          </p:cNvSpPr>
          <p:nvPr>
            <p:ph type="body" sz="half" idx="2"/>
          </p:nvPr>
        </p:nvSpPr>
        <p:spPr>
          <a:xfrm>
            <a:off x="7263246" y="2057399"/>
            <a:ext cx="4374572" cy="4447309"/>
          </a:xfrm>
        </p:spPr>
        <p:txBody>
          <a:bodyPr>
            <a:normAutofit/>
          </a:bodyPr>
          <a:lstStyle/>
          <a:p>
            <a:r>
              <a:rPr lang="en-US" sz="2400" dirty="0"/>
              <a:t>Scholarships are not just for high school seniors or current college students! </a:t>
            </a:r>
          </a:p>
          <a:p>
            <a:r>
              <a:rPr lang="en-US" sz="2400" dirty="0"/>
              <a:t>For example, these scholarship providers open applications to students in kindergarten:</a:t>
            </a:r>
          </a:p>
          <a:p>
            <a:endParaRPr lang="en-US" dirty="0"/>
          </a:p>
          <a:p>
            <a:pPr marL="285750" indent="-285750">
              <a:buFont typeface="Arial" panose="020B0604020202020204" pitchFamily="34" charset="0"/>
              <a:buChar char="•"/>
            </a:pPr>
            <a:r>
              <a:rPr lang="en-US" sz="2400" dirty="0"/>
              <a:t>My529</a:t>
            </a:r>
            <a:r>
              <a:rPr lang="en-US" sz="2400" baseline="30000" dirty="0"/>
              <a:t>TM</a:t>
            </a:r>
            <a:r>
              <a:rPr lang="en-US" sz="2400" dirty="0"/>
              <a:t> Make Your Mark </a:t>
            </a:r>
          </a:p>
          <a:p>
            <a:pPr marL="285750" indent="-285750">
              <a:buFont typeface="Arial" panose="020B0604020202020204" pitchFamily="34" charset="0"/>
              <a:buChar char="•"/>
            </a:pPr>
            <a:r>
              <a:rPr lang="en-US" sz="2400" dirty="0"/>
              <a:t>My529</a:t>
            </a:r>
            <a:r>
              <a:rPr lang="en-US" sz="2400" baseline="30000" dirty="0"/>
              <a:t>TM</a:t>
            </a:r>
            <a:r>
              <a:rPr lang="en-US" sz="2400" dirty="0"/>
              <a:t> Book Your Summer</a:t>
            </a:r>
          </a:p>
          <a:p>
            <a:pPr marL="285750" indent="-285750">
              <a:buFont typeface="Arial" panose="020B0604020202020204" pitchFamily="34" charset="0"/>
              <a:buChar char="•"/>
            </a:pPr>
            <a:r>
              <a:rPr lang="en-US" sz="2400" dirty="0"/>
              <a:t>Doodle4Google</a:t>
            </a:r>
            <a:r>
              <a:rPr lang="en-US" sz="2400" baseline="30000" dirty="0"/>
              <a:t>TM</a:t>
            </a:r>
          </a:p>
          <a:p>
            <a:endParaRPr lang="en-US" dirty="0"/>
          </a:p>
        </p:txBody>
      </p:sp>
      <p:pic>
        <p:nvPicPr>
          <p:cNvPr id="7" name="Picture 6" descr="A child holding a book&#10;&#10;Description automatically generated">
            <a:extLst>
              <a:ext uri="{FF2B5EF4-FFF2-40B4-BE49-F238E27FC236}">
                <a16:creationId xmlns:a16="http://schemas.microsoft.com/office/drawing/2014/main" id="{74F95EF3-C18A-0301-62D4-7B54498DA5E1}"/>
              </a:ext>
            </a:extLst>
          </p:cNvPr>
          <p:cNvPicPr>
            <a:picLocks noChangeAspect="1"/>
          </p:cNvPicPr>
          <p:nvPr/>
        </p:nvPicPr>
        <p:blipFill rotWithShape="1">
          <a:blip r:embed="rId2">
            <a:alphaModFix/>
          </a:blip>
          <a:srcRect l="35632" r="-1"/>
          <a:stretch/>
        </p:blipFill>
        <p:spPr>
          <a:xfrm flipH="1">
            <a:off x="0" y="0"/>
            <a:ext cx="6522720" cy="6716106"/>
          </a:xfrm>
          <a:prstGeom prst="rect">
            <a:avLst/>
          </a:prstGeom>
          <a:effectLst>
            <a:innerShdw blurRad="63500" dist="50800" dir="8100000">
              <a:prstClr val="black">
                <a:alpha val="15000"/>
              </a:prstClr>
            </a:innerShdw>
          </a:effectLst>
        </p:spPr>
      </p:pic>
    </p:spTree>
    <p:extLst>
      <p:ext uri="{BB962C8B-B14F-4D97-AF65-F5344CB8AC3E}">
        <p14:creationId xmlns:p14="http://schemas.microsoft.com/office/powerpoint/2010/main" val="3790957122"/>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39290</TotalTime>
  <Words>4141</Words>
  <Application>Microsoft Office PowerPoint</Application>
  <PresentationFormat>Widescreen</PresentationFormat>
  <Paragraphs>575</Paragraphs>
  <Slides>70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Office Theme</vt:lpstr>
      <vt:lpstr>Paying for College</vt:lpstr>
      <vt:lpstr>What is college?</vt:lpstr>
      <vt:lpstr>How much does college cost?</vt:lpstr>
      <vt:lpstr>PowerPoint Presentation</vt:lpstr>
      <vt:lpstr>PowerPoint Presentation</vt:lpstr>
      <vt:lpstr>Where should I start?</vt:lpstr>
      <vt:lpstr>Paying for College Student Bundle</vt:lpstr>
      <vt:lpstr>Apply for Scholarships</vt:lpstr>
      <vt:lpstr>Did you know?</vt:lpstr>
      <vt:lpstr>Who provides scholarships?</vt:lpstr>
      <vt:lpstr>Common types of scholarships:</vt:lpstr>
      <vt:lpstr>Where to begin:</vt:lpstr>
      <vt:lpstr>School counseling or guidance office</vt:lpstr>
      <vt:lpstr>Apply through your college or university</vt:lpstr>
      <vt:lpstr>Explore employer-sponsored tuition</vt:lpstr>
      <vt:lpstr>Community scholarships</vt:lpstr>
      <vt:lpstr>Search for scholarships online</vt:lpstr>
      <vt:lpstr>File the FAFSA (Free Application for Federal Student Aid)</vt:lpstr>
      <vt:lpstr>Paying for College Student Bundle</vt:lpstr>
      <vt:lpstr>File the FAFSA</vt:lpstr>
      <vt:lpstr>What is the FAFSA?</vt:lpstr>
      <vt:lpstr>PowerPoint Presentation</vt:lpstr>
      <vt:lpstr>What will the FAFSA ask?</vt:lpstr>
      <vt:lpstr>FAFSA Timeline</vt:lpstr>
      <vt:lpstr>What is the Student Aid Index (SAI)?</vt:lpstr>
      <vt:lpstr>What is FAFSA verification?</vt:lpstr>
      <vt:lpstr>What is a financial aid offer letter?</vt:lpstr>
      <vt:lpstr>Student loans</vt:lpstr>
      <vt:lpstr>What is required after I accept a student loan? </vt:lpstr>
      <vt:lpstr>What is Work-Study?</vt:lpstr>
      <vt:lpstr>FAFSA Timeline</vt:lpstr>
      <vt:lpstr>Paying for College Student Bundle</vt:lpstr>
      <vt:lpstr>Earn and Save</vt:lpstr>
      <vt:lpstr>Consider working while in college</vt:lpstr>
      <vt:lpstr>Federal Work-Study program</vt:lpstr>
      <vt:lpstr>Part-time employment</vt:lpstr>
      <vt:lpstr>Summer and seasonal jobs</vt:lpstr>
      <vt:lpstr>Internships</vt:lpstr>
      <vt:lpstr>Saving options</vt:lpstr>
      <vt:lpstr>Paying for College Student Bundle</vt:lpstr>
      <vt:lpstr>Creative Ways to Cut Costs</vt:lpstr>
      <vt:lpstr>Plan ahead and save more</vt:lpstr>
      <vt:lpstr>While in high school</vt:lpstr>
      <vt:lpstr>While in high school </vt:lpstr>
      <vt:lpstr>College prep and attendance</vt:lpstr>
      <vt:lpstr>College prep and attendance</vt:lpstr>
      <vt:lpstr>College prep and attendance</vt:lpstr>
      <vt:lpstr>Paying for College Student Bundle</vt:lpstr>
      <vt:lpstr>Individual Student Situations</vt:lpstr>
      <vt:lpstr>Deferment</vt:lpstr>
      <vt:lpstr>Deferment</vt:lpstr>
      <vt:lpstr>Deferment continued</vt:lpstr>
      <vt:lpstr>Who is Eligible to Submit a FAFSA?</vt:lpstr>
      <vt:lpstr>FAFSA citizenship terminology</vt:lpstr>
      <vt:lpstr>FAFSA eligibility for students with parents without SSNs</vt:lpstr>
      <vt:lpstr>FAFSA eligibility for students considered as an eligible non-citizen</vt:lpstr>
      <vt:lpstr>Scholarship resources for refugee and asylee students</vt:lpstr>
      <vt:lpstr>Funding alternatives for students who are neither U.S. citizens nor eligible non-citizens</vt:lpstr>
      <vt:lpstr>Scholarship resources for students who are neither U.S. citizens or eligible non-citizens</vt:lpstr>
      <vt:lpstr>Legislation    </vt:lpstr>
      <vt:lpstr>FAFSA eligibility for international students</vt:lpstr>
      <vt:lpstr>Institution International Student Services</vt:lpstr>
      <vt:lpstr>Students Who Are Citizens/Members of Federally Designated Native American Tribes </vt:lpstr>
      <vt:lpstr>Students Who Are Citizens/Members of Federally Designated Native American Tribes</vt:lpstr>
      <vt:lpstr>Students with Disabilities</vt:lpstr>
      <vt:lpstr>Modifications vs. Accommodations</vt:lpstr>
      <vt:lpstr>Student Information Release Form (FERPA)</vt:lpstr>
      <vt:lpstr>Institution Disability Resource Centers</vt:lpstr>
      <vt:lpstr>Paying for College Student Bundle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1013</cp:revision>
  <dcterms:created xsi:type="dcterms:W3CDTF">2019-05-28T19:51:00Z</dcterms:created>
  <dcterms:modified xsi:type="dcterms:W3CDTF">2024-08-01T21:15:35Z</dcterms:modified>
</cp:coreProperties>
</file>