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77" r:id="rId14"/>
    <p:sldId id="279" r:id="rId15"/>
    <p:sldId id="280" r:id="rId16"/>
    <p:sldId id="281" r:id="rId17"/>
    <p:sldId id="291" r:id="rId18"/>
    <p:sldId id="292" r:id="rId19"/>
    <p:sldId id="297" r:id="rId20"/>
    <p:sldId id="299" r:id="rId21"/>
    <p:sldId id="300" r:id="rId22"/>
    <p:sldId id="335" r:id="rId23"/>
    <p:sldId id="307" r:id="rId24"/>
    <p:sldId id="312" r:id="rId25"/>
    <p:sldId id="308" r:id="rId26"/>
    <p:sldId id="313" r:id="rId27"/>
    <p:sldId id="314" r:id="rId28"/>
    <p:sldId id="320" r:id="rId29"/>
    <p:sldId id="329" r:id="rId30"/>
    <p:sldId id="330" r:id="rId31"/>
    <p:sldId id="323" r:id="rId32"/>
    <p:sldId id="324" r:id="rId33"/>
    <p:sldId id="325" r:id="rId34"/>
    <p:sldId id="327" r:id="rId35"/>
    <p:sldId id="32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78D14B-131A-6612-A39D-0AA12B5CBE73}" name="Tess Roundy" initials="TR" userId="AMkqV6Fk0X4X2/N2zUJVG+3SheLUIvYqXpW2L4d8j5I=" providerId="None"/>
  <p188:author id="{505A4DB5-041A-BAFB-B24C-E409A5CCF9CD}" name="Dyllen Cafferty" initials="DC" userId="S::u0725123@umail.utah.edu::0799802b-8af9-42ca-90f0-022c68e8dc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Bradley" initials="KB" lastIdx="3" clrIdx="0">
    <p:extLst>
      <p:ext uri="{19B8F6BF-5375-455C-9EA6-DF929625EA0E}">
        <p15:presenceInfo xmlns:p15="http://schemas.microsoft.com/office/powerpoint/2012/main" userId="S-1-5-21-1599696121-1964574698-334091239-716900" providerId="AD"/>
      </p:ext>
    </p:extLst>
  </p:cmAuthor>
  <p:cmAuthor id="2" name="Dyllen Cafferty" initials="DC" lastIdx="1" clrIdx="1">
    <p:extLst>
      <p:ext uri="{19B8F6BF-5375-455C-9EA6-DF929625EA0E}">
        <p15:presenceInfo xmlns:p15="http://schemas.microsoft.com/office/powerpoint/2012/main" userId="S-1-5-21-1599696121-1964574698-334091239-5940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66"/>
    <a:srgbClr val="00AFD7"/>
    <a:srgbClr val="DC4405"/>
    <a:srgbClr val="FFC845"/>
    <a:srgbClr val="40C1AC"/>
    <a:srgbClr val="304E93"/>
    <a:srgbClr val="33737F"/>
    <a:srgbClr val="323E48"/>
    <a:srgbClr val="97D700"/>
    <a:srgbClr val="00B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1" autoAdjust="0"/>
    <p:restoredTop sz="93901" autoAdjust="0"/>
  </p:normalViewPr>
  <p:slideViewPr>
    <p:cSldViewPr snapToGrid="0" snapToObjects="1">
      <p:cViewPr varScale="1">
        <p:scale>
          <a:sx n="74" d="100"/>
          <a:sy n="74" d="100"/>
        </p:scale>
        <p:origin x="1056" y="48"/>
      </p:cViewPr>
      <p:guideLst>
        <p:guide orient="horz" pos="2184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6" d="100"/>
        <a:sy n="106" d="100"/>
      </p:scale>
      <p:origin x="0" y="-16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E039E-A76A-46B8-8F99-0B83538E3549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</dgm:pt>
    <dgm:pt modelId="{7A430B77-DFD6-473B-94CC-F2A758628480}">
      <dgm:prSet phldrT="[Text]" custT="1"/>
      <dgm:spPr>
        <a:xfrm>
          <a:off x="3058158" y="-101844"/>
          <a:ext cx="2011682" cy="1463041"/>
        </a:xfrm>
        <a:prstGeom prst="roundRect">
          <a:avLst/>
        </a:prstGeom>
        <a:solidFill>
          <a:srgbClr val="00A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Federal Aid</a:t>
          </a:r>
        </a:p>
      </dgm:t>
    </dgm:pt>
    <dgm:pt modelId="{9B3EC1ED-4743-4241-88CD-BA621364F264}" type="parTrans" cxnId="{BFB1D16B-8882-4669-9568-8A4BA0D2DA28}">
      <dgm:prSet/>
      <dgm:spPr/>
      <dgm:t>
        <a:bodyPr/>
        <a:lstStyle/>
        <a:p>
          <a:endParaRPr lang="en-US"/>
        </a:p>
      </dgm:t>
    </dgm:pt>
    <dgm:pt modelId="{0DE65AF4-D25B-4460-9F2C-ECBDD1158D62}" type="sibTrans" cxnId="{BFB1D16B-8882-4669-9568-8A4BA0D2DA28}">
      <dgm:prSet/>
      <dgm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097424" y="266063"/>
              </a:moveTo>
              <a:arcTo wR="2079657" hR="2079657" stAng="17958037" swAng="2253966"/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914253F-BDA7-47F6-BDD8-CB6D385E0A61}">
      <dgm:prSet phldrT="[Text]" custT="1"/>
      <dgm:spPr>
        <a:xfrm>
          <a:off x="3058158" y="4057470"/>
          <a:ext cx="2011682" cy="1463041"/>
        </a:xfrm>
        <a:prstGeom prst="roundRect">
          <a:avLst/>
        </a:prstGeom>
        <a:solidFill>
          <a:srgbClr val="323E48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Some Private Scholarships</a:t>
          </a:r>
        </a:p>
      </dgm:t>
    </dgm:pt>
    <dgm:pt modelId="{6B7038BA-B7DF-4E1B-AE60-0BBC8092EA30}" type="parTrans" cxnId="{CFA7940F-B455-4362-8985-D1FCF380042F}">
      <dgm:prSet/>
      <dgm:spPr/>
      <dgm:t>
        <a:bodyPr/>
        <a:lstStyle/>
        <a:p>
          <a:endParaRPr lang="en-US"/>
        </a:p>
      </dgm:t>
    </dgm:pt>
    <dgm:pt modelId="{90318D7E-3E8D-46D4-AFA1-4B1CDBACCB16}" type="sibTrans" cxnId="{CFA7940F-B455-4362-8985-D1FCF380042F}">
      <dgm:prSet/>
      <dgm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062241" y="3893448"/>
              </a:moveTo>
              <a:arcTo wR="2079657" hR="2079657" stAng="7157371" swAng="2184888"/>
            </a:path>
          </a:pathLst>
        </a:custGeom>
        <a:noFill/>
        <a:ln w="6350" cap="flat" cmpd="sng" algn="ctr">
          <a:solidFill>
            <a:srgbClr val="FFC000">
              <a:hueOff val="6533927"/>
              <a:satOff val="-27185"/>
              <a:lumOff val="640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9551E2E-AFE8-4B81-ABDF-082427D529B8}">
      <dgm:prSet phldrT="[Text]" custT="1"/>
      <dgm:spPr>
        <a:xfrm>
          <a:off x="978501" y="1865759"/>
          <a:ext cx="2011682" cy="1687148"/>
        </a:xfrm>
        <a:prstGeom prst="roundRect">
          <a:avLst/>
        </a:prstGeom>
        <a:solidFill>
          <a:srgbClr val="FFC84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State Aid &amp; Scholarships</a:t>
          </a:r>
        </a:p>
      </dgm:t>
    </dgm:pt>
    <dgm:pt modelId="{D8C5314C-753E-42C4-B3C2-EE9F292AED23}" type="parTrans" cxnId="{F6D1CE35-E3AE-4097-9B82-C21F91A23BBD}">
      <dgm:prSet/>
      <dgm:spPr/>
      <dgm:t>
        <a:bodyPr/>
        <a:lstStyle/>
        <a:p>
          <a:endParaRPr lang="en-US"/>
        </a:p>
      </dgm:t>
    </dgm:pt>
    <dgm:pt modelId="{E87F3638-5E85-4A7C-A7EB-10E1E6C91DFB}" type="sibTrans" cxnId="{F6D1CE35-E3AE-4097-9B82-C21F91A23BBD}">
      <dgm:prSet/>
      <dgm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84186" y="1223991"/>
              </a:moveTo>
              <a:arcTo wR="2079657" hR="2079657" stAng="12257741" swAng="2184888"/>
            </a:path>
          </a:pathLst>
        </a:custGeom>
        <a:noFill/>
        <a:ln w="635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EAB4895-9223-4486-BB85-D956DEB4B169}">
      <dgm:prSet phldrT="[Text]" custT="1"/>
      <dgm:spPr>
        <a:xfrm>
          <a:off x="5137815" y="1904866"/>
          <a:ext cx="2011682" cy="1608933"/>
        </a:xfrm>
        <a:prstGeom prst="roundRect">
          <a:avLst/>
        </a:prstGeom>
        <a:solidFill>
          <a:srgbClr val="00B5D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Institutional Aid &amp; Scholarships</a:t>
          </a:r>
        </a:p>
      </dgm:t>
    </dgm:pt>
    <dgm:pt modelId="{65861463-3957-42F1-B381-5AAE9E6C5EDF}" type="parTrans" cxnId="{0A77E7A2-12F1-4AAC-8176-480168AFF89E}">
      <dgm:prSet/>
      <dgm:spPr/>
      <dgm:t>
        <a:bodyPr/>
        <a:lstStyle/>
        <a:p>
          <a:endParaRPr lang="en-US"/>
        </a:p>
      </dgm:t>
    </dgm:pt>
    <dgm:pt modelId="{EE0BDE9A-F9A4-4008-8D63-E4D29F068FED}" type="sibTrans" cxnId="{0A77E7A2-12F1-4AAC-8176-480168AFF89E}">
      <dgm:prSet/>
      <dgm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92096" y="2896694"/>
              </a:moveTo>
              <a:arcTo wR="2079657" hR="2079657" stAng="1387996" swAng="2253966"/>
            </a:path>
          </a:pathLst>
        </a:custGeom>
        <a:noFill/>
        <a:ln w="6350" cap="flat" cmpd="sng" algn="ctr">
          <a:solidFill>
            <a:srgbClr val="FFC000">
              <a:hueOff val="3266964"/>
              <a:satOff val="-13592"/>
              <a:lumOff val="320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B315FAD-B381-4817-8D80-2CD40CFCC7F1}">
      <dgm:prSet phldrT="[Text]" custT="1"/>
      <dgm:spPr>
        <a:xfrm>
          <a:off x="3058158" y="-101844"/>
          <a:ext cx="2011682" cy="1463041"/>
        </a:xfrm>
        <a:prstGeom prst="roundRect">
          <a:avLst/>
        </a:prstGeom>
        <a:solidFill>
          <a:srgbClr val="00A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16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Grants</a:t>
          </a:r>
        </a:p>
      </dgm:t>
    </dgm:pt>
    <dgm:pt modelId="{B66D5DA4-4A91-4F39-8039-0B14F0AA3A32}" type="parTrans" cxnId="{91A71940-D193-481F-B275-D0BF533494A2}">
      <dgm:prSet/>
      <dgm:spPr/>
      <dgm:t>
        <a:bodyPr/>
        <a:lstStyle/>
        <a:p>
          <a:endParaRPr lang="en-US"/>
        </a:p>
      </dgm:t>
    </dgm:pt>
    <dgm:pt modelId="{19BB2293-6612-4A1F-A632-F14E343DCB03}" type="sibTrans" cxnId="{91A71940-D193-481F-B275-D0BF533494A2}">
      <dgm:prSet/>
      <dgm:spPr/>
      <dgm:t>
        <a:bodyPr/>
        <a:lstStyle/>
        <a:p>
          <a:endParaRPr lang="en-US"/>
        </a:p>
      </dgm:t>
    </dgm:pt>
    <dgm:pt modelId="{BF15A4E5-A081-4D2F-ABE5-C7914D1C6CCB}">
      <dgm:prSet phldrT="[Text]" custT="1"/>
      <dgm:spPr>
        <a:xfrm>
          <a:off x="3058158" y="-101844"/>
          <a:ext cx="2011682" cy="1463041"/>
        </a:xfrm>
        <a:prstGeom prst="roundRect">
          <a:avLst/>
        </a:prstGeom>
        <a:solidFill>
          <a:srgbClr val="00A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16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Work-Study</a:t>
          </a:r>
        </a:p>
      </dgm:t>
    </dgm:pt>
    <dgm:pt modelId="{F0596F8D-E18E-4926-AC06-4DF24C578CFB}" type="parTrans" cxnId="{FE9BACAE-0D3A-4D92-B41C-2E00B643B34D}">
      <dgm:prSet/>
      <dgm:spPr/>
      <dgm:t>
        <a:bodyPr/>
        <a:lstStyle/>
        <a:p>
          <a:endParaRPr lang="en-US"/>
        </a:p>
      </dgm:t>
    </dgm:pt>
    <dgm:pt modelId="{44E13EA6-DF13-4037-A637-7B6F60C79FBF}" type="sibTrans" cxnId="{FE9BACAE-0D3A-4D92-B41C-2E00B643B34D}">
      <dgm:prSet/>
      <dgm:spPr/>
      <dgm:t>
        <a:bodyPr/>
        <a:lstStyle/>
        <a:p>
          <a:endParaRPr lang="en-US"/>
        </a:p>
      </dgm:t>
    </dgm:pt>
    <dgm:pt modelId="{57BFBA16-DF70-4DB0-9944-C26C9A7DF6D7}">
      <dgm:prSet phldrT="[Text]" custT="1"/>
      <dgm:spPr>
        <a:xfrm>
          <a:off x="3058158" y="-101844"/>
          <a:ext cx="2011682" cy="1463041"/>
        </a:xfrm>
        <a:prstGeom prst="roundRect">
          <a:avLst/>
        </a:prstGeom>
        <a:solidFill>
          <a:srgbClr val="00A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16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Student Loans</a:t>
          </a:r>
        </a:p>
      </dgm:t>
    </dgm:pt>
    <dgm:pt modelId="{1082AA92-F7B3-465B-9253-49EE7005105F}" type="parTrans" cxnId="{55A78E84-1C5D-4E17-99CB-5BC3161794B6}">
      <dgm:prSet/>
      <dgm:spPr/>
      <dgm:t>
        <a:bodyPr/>
        <a:lstStyle/>
        <a:p>
          <a:endParaRPr lang="en-US"/>
        </a:p>
      </dgm:t>
    </dgm:pt>
    <dgm:pt modelId="{80CB58D4-E411-4FDB-90D2-14897B63F2AD}" type="sibTrans" cxnId="{55A78E84-1C5D-4E17-99CB-5BC3161794B6}">
      <dgm:prSet/>
      <dgm:spPr/>
      <dgm:t>
        <a:bodyPr/>
        <a:lstStyle/>
        <a:p>
          <a:endParaRPr lang="en-US"/>
        </a:p>
      </dgm:t>
    </dgm:pt>
    <dgm:pt modelId="{E7740CA4-6E2D-4EEA-BF1C-72E56DDB7A72}">
      <dgm:prSet phldrT="[Text]" custT="1"/>
      <dgm:spPr>
        <a:xfrm>
          <a:off x="5137815" y="1904866"/>
          <a:ext cx="2011682" cy="1608933"/>
        </a:xfrm>
        <a:prstGeom prst="roundRect">
          <a:avLst/>
        </a:prstGeom>
        <a:solidFill>
          <a:srgbClr val="00B5D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15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Technical colleges</a:t>
          </a:r>
        </a:p>
      </dgm:t>
    </dgm:pt>
    <dgm:pt modelId="{72C72C70-41ED-45C9-8CA4-88D79786F797}" type="parTrans" cxnId="{9D504C85-1704-49D0-B2CC-C076F29848DF}">
      <dgm:prSet/>
      <dgm:spPr/>
      <dgm:t>
        <a:bodyPr/>
        <a:lstStyle/>
        <a:p>
          <a:endParaRPr lang="en-US"/>
        </a:p>
      </dgm:t>
    </dgm:pt>
    <dgm:pt modelId="{860DB324-D39E-44D0-9706-0FD6609AE6B2}" type="sibTrans" cxnId="{9D504C85-1704-49D0-B2CC-C076F29848DF}">
      <dgm:prSet/>
      <dgm:spPr/>
      <dgm:t>
        <a:bodyPr/>
        <a:lstStyle/>
        <a:p>
          <a:endParaRPr lang="en-US"/>
        </a:p>
      </dgm:t>
    </dgm:pt>
    <dgm:pt modelId="{F8862428-7811-420A-A740-F6D877E2D6E1}">
      <dgm:prSet phldrT="[Text]" custT="1"/>
      <dgm:spPr>
        <a:xfrm>
          <a:off x="5137815" y="1904866"/>
          <a:ext cx="2011682" cy="1608933"/>
        </a:xfrm>
        <a:prstGeom prst="roundRect">
          <a:avLst/>
        </a:prstGeom>
        <a:solidFill>
          <a:srgbClr val="00B5D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15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Community colleges</a:t>
          </a:r>
        </a:p>
      </dgm:t>
    </dgm:pt>
    <dgm:pt modelId="{C01A9DE4-0898-4016-883D-011C7847CD6A}" type="parTrans" cxnId="{E9B52794-3D69-4A30-A1C2-18426950CFA4}">
      <dgm:prSet/>
      <dgm:spPr/>
      <dgm:t>
        <a:bodyPr/>
        <a:lstStyle/>
        <a:p>
          <a:endParaRPr lang="en-US"/>
        </a:p>
      </dgm:t>
    </dgm:pt>
    <dgm:pt modelId="{9C1962FA-5BFD-41E6-A723-106C2B7F7240}" type="sibTrans" cxnId="{E9B52794-3D69-4A30-A1C2-18426950CFA4}">
      <dgm:prSet/>
      <dgm:spPr/>
      <dgm:t>
        <a:bodyPr/>
        <a:lstStyle/>
        <a:p>
          <a:endParaRPr lang="en-US"/>
        </a:p>
      </dgm:t>
    </dgm:pt>
    <dgm:pt modelId="{35E34215-294A-443F-883D-A54EF7947272}">
      <dgm:prSet phldrT="[Text]" custT="1"/>
      <dgm:spPr>
        <a:xfrm>
          <a:off x="5137815" y="1904866"/>
          <a:ext cx="2011682" cy="1608933"/>
        </a:xfrm>
        <a:prstGeom prst="roundRect">
          <a:avLst/>
        </a:prstGeom>
        <a:solidFill>
          <a:srgbClr val="00B5D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15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Universities</a:t>
          </a:r>
        </a:p>
      </dgm:t>
    </dgm:pt>
    <dgm:pt modelId="{ABB150F7-E550-44DD-9290-BEA675A98A57}" type="parTrans" cxnId="{17F98FC3-E3EF-461B-AC19-9C9C53553796}">
      <dgm:prSet/>
      <dgm:spPr/>
      <dgm:t>
        <a:bodyPr/>
        <a:lstStyle/>
        <a:p>
          <a:endParaRPr lang="en-US"/>
        </a:p>
      </dgm:t>
    </dgm:pt>
    <dgm:pt modelId="{9C83ECC5-5D0D-418B-966F-56DD377B40F6}" type="sibTrans" cxnId="{17F98FC3-E3EF-461B-AC19-9C9C53553796}">
      <dgm:prSet/>
      <dgm:spPr/>
      <dgm:t>
        <a:bodyPr/>
        <a:lstStyle/>
        <a:p>
          <a:endParaRPr lang="en-US"/>
        </a:p>
      </dgm:t>
    </dgm:pt>
    <dgm:pt modelId="{052668CA-7A75-4A64-BEBC-80F4EFF9DBF1}" type="pres">
      <dgm:prSet presAssocID="{01FE039E-A76A-46B8-8F99-0B83538E3549}" presName="cycle" presStyleCnt="0">
        <dgm:presLayoutVars>
          <dgm:dir/>
          <dgm:resizeHandles val="exact"/>
        </dgm:presLayoutVars>
      </dgm:prSet>
      <dgm:spPr/>
    </dgm:pt>
    <dgm:pt modelId="{FD2EB978-3484-4032-9000-D4F6D7907F2D}" type="pres">
      <dgm:prSet presAssocID="{7A430B77-DFD6-473B-94CC-F2A758628480}" presName="node" presStyleLbl="node1" presStyleIdx="0" presStyleCnt="4" custScaleX="103869" custScaleY="116217">
        <dgm:presLayoutVars>
          <dgm:bulletEnabled val="1"/>
        </dgm:presLayoutVars>
      </dgm:prSet>
      <dgm:spPr/>
    </dgm:pt>
    <dgm:pt modelId="{C51BA630-4736-4381-95C8-719D31096493}" type="pres">
      <dgm:prSet presAssocID="{7A430B77-DFD6-473B-94CC-F2A758628480}" presName="spNode" presStyleCnt="0"/>
      <dgm:spPr/>
    </dgm:pt>
    <dgm:pt modelId="{09F0E4C3-81D7-4442-8FCE-3FB975A16D91}" type="pres">
      <dgm:prSet presAssocID="{0DE65AF4-D25B-4460-9F2C-ECBDD1158D62}" presName="sibTrans" presStyleLbl="sibTrans1D1" presStyleIdx="0" presStyleCnt="4"/>
      <dgm:spPr/>
    </dgm:pt>
    <dgm:pt modelId="{6B0BEED4-67A5-44DB-80EC-FE8F1B0F7230}" type="pres">
      <dgm:prSet presAssocID="{EEAB4895-9223-4486-BB85-D956DEB4B169}" presName="node" presStyleLbl="node1" presStyleIdx="1" presStyleCnt="4" custScaleX="103869" custScaleY="127806">
        <dgm:presLayoutVars>
          <dgm:bulletEnabled val="1"/>
        </dgm:presLayoutVars>
      </dgm:prSet>
      <dgm:spPr/>
    </dgm:pt>
    <dgm:pt modelId="{F98C4DDB-C706-46F9-8A4D-C0E0D03BF2B2}" type="pres">
      <dgm:prSet presAssocID="{EEAB4895-9223-4486-BB85-D956DEB4B169}" presName="spNode" presStyleCnt="0"/>
      <dgm:spPr/>
    </dgm:pt>
    <dgm:pt modelId="{F02EF64A-4E29-45F1-9580-B2388EAFAACF}" type="pres">
      <dgm:prSet presAssocID="{EE0BDE9A-F9A4-4008-8D63-E4D29F068FED}" presName="sibTrans" presStyleLbl="sibTrans1D1" presStyleIdx="1" presStyleCnt="4"/>
      <dgm:spPr/>
    </dgm:pt>
    <dgm:pt modelId="{1AFA2C8C-6A45-4A12-A6A6-28F87262FF22}" type="pres">
      <dgm:prSet presAssocID="{A914253F-BDA7-47F6-BDD8-CB6D385E0A61}" presName="node" presStyleLbl="node1" presStyleIdx="2" presStyleCnt="4" custScaleX="103869" custScaleY="116217">
        <dgm:presLayoutVars>
          <dgm:bulletEnabled val="1"/>
        </dgm:presLayoutVars>
      </dgm:prSet>
      <dgm:spPr/>
    </dgm:pt>
    <dgm:pt modelId="{D0EA2C15-3D55-4867-B75C-A9B1B5DA197F}" type="pres">
      <dgm:prSet presAssocID="{A914253F-BDA7-47F6-BDD8-CB6D385E0A61}" presName="spNode" presStyleCnt="0"/>
      <dgm:spPr/>
    </dgm:pt>
    <dgm:pt modelId="{EFDAB6D0-24A7-46BD-95FD-C4CD8C321C5B}" type="pres">
      <dgm:prSet presAssocID="{90318D7E-3E8D-46D4-AFA1-4B1CDBACCB16}" presName="sibTrans" presStyleLbl="sibTrans1D1" presStyleIdx="2" presStyleCnt="4"/>
      <dgm:spPr/>
    </dgm:pt>
    <dgm:pt modelId="{6DF6F4F9-A61E-4A5B-8111-3D4DB51A14D8}" type="pres">
      <dgm:prSet presAssocID="{F9551E2E-AFE8-4B81-ABDF-082427D529B8}" presName="node" presStyleLbl="node1" presStyleIdx="3" presStyleCnt="4" custScaleX="103869" custScaleY="127839">
        <dgm:presLayoutVars>
          <dgm:bulletEnabled val="1"/>
        </dgm:presLayoutVars>
      </dgm:prSet>
      <dgm:spPr/>
    </dgm:pt>
    <dgm:pt modelId="{251D8B76-C562-4C46-9328-D3B9AA304D16}" type="pres">
      <dgm:prSet presAssocID="{F9551E2E-AFE8-4B81-ABDF-082427D529B8}" presName="spNode" presStyleCnt="0"/>
      <dgm:spPr/>
    </dgm:pt>
    <dgm:pt modelId="{7995F641-CEED-4ABC-B185-FB87254BD8D2}" type="pres">
      <dgm:prSet presAssocID="{E87F3638-5E85-4A7C-A7EB-10E1E6C91DFB}" presName="sibTrans" presStyleLbl="sibTrans1D1" presStyleIdx="3" presStyleCnt="4"/>
      <dgm:spPr/>
    </dgm:pt>
  </dgm:ptLst>
  <dgm:cxnLst>
    <dgm:cxn modelId="{49FA950C-0E16-4F74-9946-A3645102AB39}" type="presOf" srcId="{EEAB4895-9223-4486-BB85-D956DEB4B169}" destId="{6B0BEED4-67A5-44DB-80EC-FE8F1B0F7230}" srcOrd="0" destOrd="0" presId="urn:microsoft.com/office/officeart/2005/8/layout/cycle6"/>
    <dgm:cxn modelId="{CFA7940F-B455-4362-8985-D1FCF380042F}" srcId="{01FE039E-A76A-46B8-8F99-0B83538E3549}" destId="{A914253F-BDA7-47F6-BDD8-CB6D385E0A61}" srcOrd="2" destOrd="0" parTransId="{6B7038BA-B7DF-4E1B-AE60-0BBC8092EA30}" sibTransId="{90318D7E-3E8D-46D4-AFA1-4B1CDBACCB16}"/>
    <dgm:cxn modelId="{BA8BF00F-1ADB-4D1D-9E7B-92011F19CDFF}" type="presOf" srcId="{E7740CA4-6E2D-4EEA-BF1C-72E56DDB7A72}" destId="{6B0BEED4-67A5-44DB-80EC-FE8F1B0F7230}" srcOrd="0" destOrd="1" presId="urn:microsoft.com/office/officeart/2005/8/layout/cycle6"/>
    <dgm:cxn modelId="{0AE76829-30F0-415E-BE6C-4D6A7786247D}" type="presOf" srcId="{EE0BDE9A-F9A4-4008-8D63-E4D29F068FED}" destId="{F02EF64A-4E29-45F1-9580-B2388EAFAACF}" srcOrd="0" destOrd="0" presId="urn:microsoft.com/office/officeart/2005/8/layout/cycle6"/>
    <dgm:cxn modelId="{27471D2F-5187-48B6-92A1-D1CF1C3C8B0C}" type="presOf" srcId="{AB315FAD-B381-4817-8D80-2CD40CFCC7F1}" destId="{FD2EB978-3484-4032-9000-D4F6D7907F2D}" srcOrd="0" destOrd="1" presId="urn:microsoft.com/office/officeart/2005/8/layout/cycle6"/>
    <dgm:cxn modelId="{CB151C33-5DAB-4777-B098-4EBF38540C8A}" type="presOf" srcId="{A914253F-BDA7-47F6-BDD8-CB6D385E0A61}" destId="{1AFA2C8C-6A45-4A12-A6A6-28F87262FF22}" srcOrd="0" destOrd="0" presId="urn:microsoft.com/office/officeart/2005/8/layout/cycle6"/>
    <dgm:cxn modelId="{F6D1CE35-E3AE-4097-9B82-C21F91A23BBD}" srcId="{01FE039E-A76A-46B8-8F99-0B83538E3549}" destId="{F9551E2E-AFE8-4B81-ABDF-082427D529B8}" srcOrd="3" destOrd="0" parTransId="{D8C5314C-753E-42C4-B3C2-EE9F292AED23}" sibTransId="{E87F3638-5E85-4A7C-A7EB-10E1E6C91DFB}"/>
    <dgm:cxn modelId="{91A71940-D193-481F-B275-D0BF533494A2}" srcId="{7A430B77-DFD6-473B-94CC-F2A758628480}" destId="{AB315FAD-B381-4817-8D80-2CD40CFCC7F1}" srcOrd="0" destOrd="0" parTransId="{B66D5DA4-4A91-4F39-8039-0B14F0AA3A32}" sibTransId="{19BB2293-6612-4A1F-A632-F14E343DCB03}"/>
    <dgm:cxn modelId="{01F6A649-FBC9-4E66-B519-C863455F7FCF}" type="presOf" srcId="{E87F3638-5E85-4A7C-A7EB-10E1E6C91DFB}" destId="{7995F641-CEED-4ABC-B185-FB87254BD8D2}" srcOrd="0" destOrd="0" presId="urn:microsoft.com/office/officeart/2005/8/layout/cycle6"/>
    <dgm:cxn modelId="{BFB1D16B-8882-4669-9568-8A4BA0D2DA28}" srcId="{01FE039E-A76A-46B8-8F99-0B83538E3549}" destId="{7A430B77-DFD6-473B-94CC-F2A758628480}" srcOrd="0" destOrd="0" parTransId="{9B3EC1ED-4743-4241-88CD-BA621364F264}" sibTransId="{0DE65AF4-D25B-4460-9F2C-ECBDD1158D62}"/>
    <dgm:cxn modelId="{8DCEE076-2AA0-4396-945F-D2B9700B009E}" type="presOf" srcId="{0DE65AF4-D25B-4460-9F2C-ECBDD1158D62}" destId="{09F0E4C3-81D7-4442-8FCE-3FB975A16D91}" srcOrd="0" destOrd="0" presId="urn:microsoft.com/office/officeart/2005/8/layout/cycle6"/>
    <dgm:cxn modelId="{55A78E84-1C5D-4E17-99CB-5BC3161794B6}" srcId="{7A430B77-DFD6-473B-94CC-F2A758628480}" destId="{57BFBA16-DF70-4DB0-9944-C26C9A7DF6D7}" srcOrd="2" destOrd="0" parTransId="{1082AA92-F7B3-465B-9253-49EE7005105F}" sibTransId="{80CB58D4-E411-4FDB-90D2-14897B63F2AD}"/>
    <dgm:cxn modelId="{9D504C85-1704-49D0-B2CC-C076F29848DF}" srcId="{EEAB4895-9223-4486-BB85-D956DEB4B169}" destId="{E7740CA4-6E2D-4EEA-BF1C-72E56DDB7A72}" srcOrd="0" destOrd="0" parTransId="{72C72C70-41ED-45C9-8CA4-88D79786F797}" sibTransId="{860DB324-D39E-44D0-9706-0FD6609AE6B2}"/>
    <dgm:cxn modelId="{53557285-B887-4302-A884-B0A8B604BD3D}" type="presOf" srcId="{F8862428-7811-420A-A740-F6D877E2D6E1}" destId="{6B0BEED4-67A5-44DB-80EC-FE8F1B0F7230}" srcOrd="0" destOrd="2" presId="urn:microsoft.com/office/officeart/2005/8/layout/cycle6"/>
    <dgm:cxn modelId="{9B788992-46E0-454A-B4E5-AC03AEB05F4C}" type="presOf" srcId="{01FE039E-A76A-46B8-8F99-0B83538E3549}" destId="{052668CA-7A75-4A64-BEBC-80F4EFF9DBF1}" srcOrd="0" destOrd="0" presId="urn:microsoft.com/office/officeart/2005/8/layout/cycle6"/>
    <dgm:cxn modelId="{E9B52794-3D69-4A30-A1C2-18426950CFA4}" srcId="{EEAB4895-9223-4486-BB85-D956DEB4B169}" destId="{F8862428-7811-420A-A740-F6D877E2D6E1}" srcOrd="1" destOrd="0" parTransId="{C01A9DE4-0898-4016-883D-011C7847CD6A}" sibTransId="{9C1962FA-5BFD-41E6-A723-106C2B7F7240}"/>
    <dgm:cxn modelId="{0A77E7A2-12F1-4AAC-8176-480168AFF89E}" srcId="{01FE039E-A76A-46B8-8F99-0B83538E3549}" destId="{EEAB4895-9223-4486-BB85-D956DEB4B169}" srcOrd="1" destOrd="0" parTransId="{65861463-3957-42F1-B381-5AAE9E6C5EDF}" sibTransId="{EE0BDE9A-F9A4-4008-8D63-E4D29F068FED}"/>
    <dgm:cxn modelId="{367C1BA8-5A18-4024-BF5D-4CD37AC3A55D}" type="presOf" srcId="{35E34215-294A-443F-883D-A54EF7947272}" destId="{6B0BEED4-67A5-44DB-80EC-FE8F1B0F7230}" srcOrd="0" destOrd="3" presId="urn:microsoft.com/office/officeart/2005/8/layout/cycle6"/>
    <dgm:cxn modelId="{FE9BACAE-0D3A-4D92-B41C-2E00B643B34D}" srcId="{7A430B77-DFD6-473B-94CC-F2A758628480}" destId="{BF15A4E5-A081-4D2F-ABE5-C7914D1C6CCB}" srcOrd="1" destOrd="0" parTransId="{F0596F8D-E18E-4926-AC06-4DF24C578CFB}" sibTransId="{44E13EA6-DF13-4037-A637-7B6F60C79FBF}"/>
    <dgm:cxn modelId="{2CF6D7B2-25F3-4C0E-8422-80F2C3B4F167}" type="presOf" srcId="{90318D7E-3E8D-46D4-AFA1-4B1CDBACCB16}" destId="{EFDAB6D0-24A7-46BD-95FD-C4CD8C321C5B}" srcOrd="0" destOrd="0" presId="urn:microsoft.com/office/officeart/2005/8/layout/cycle6"/>
    <dgm:cxn modelId="{0B34BEB4-0D71-4A29-AE12-B70F06FCB324}" type="presOf" srcId="{F9551E2E-AFE8-4B81-ABDF-082427D529B8}" destId="{6DF6F4F9-A61E-4A5B-8111-3D4DB51A14D8}" srcOrd="0" destOrd="0" presId="urn:microsoft.com/office/officeart/2005/8/layout/cycle6"/>
    <dgm:cxn modelId="{EFFD21BE-F845-40AD-AC52-84B3C38D8B59}" type="presOf" srcId="{7A430B77-DFD6-473B-94CC-F2A758628480}" destId="{FD2EB978-3484-4032-9000-D4F6D7907F2D}" srcOrd="0" destOrd="0" presId="urn:microsoft.com/office/officeart/2005/8/layout/cycle6"/>
    <dgm:cxn modelId="{17F98FC3-E3EF-461B-AC19-9C9C53553796}" srcId="{EEAB4895-9223-4486-BB85-D956DEB4B169}" destId="{35E34215-294A-443F-883D-A54EF7947272}" srcOrd="2" destOrd="0" parTransId="{ABB150F7-E550-44DD-9290-BEA675A98A57}" sibTransId="{9C83ECC5-5D0D-418B-966F-56DD377B40F6}"/>
    <dgm:cxn modelId="{44180BCD-F349-4A56-9D5E-1B19108FEC89}" type="presOf" srcId="{BF15A4E5-A081-4D2F-ABE5-C7914D1C6CCB}" destId="{FD2EB978-3484-4032-9000-D4F6D7907F2D}" srcOrd="0" destOrd="2" presId="urn:microsoft.com/office/officeart/2005/8/layout/cycle6"/>
    <dgm:cxn modelId="{DCFC75F1-A6D3-48FB-B56D-41E5D55B03B1}" type="presOf" srcId="{57BFBA16-DF70-4DB0-9944-C26C9A7DF6D7}" destId="{FD2EB978-3484-4032-9000-D4F6D7907F2D}" srcOrd="0" destOrd="3" presId="urn:microsoft.com/office/officeart/2005/8/layout/cycle6"/>
    <dgm:cxn modelId="{1E5AC8F4-CEA3-417A-86B0-729C3870AD55}" type="presParOf" srcId="{052668CA-7A75-4A64-BEBC-80F4EFF9DBF1}" destId="{FD2EB978-3484-4032-9000-D4F6D7907F2D}" srcOrd="0" destOrd="0" presId="urn:microsoft.com/office/officeart/2005/8/layout/cycle6"/>
    <dgm:cxn modelId="{5E589189-CB3E-4478-8A5B-5C60FDD5278D}" type="presParOf" srcId="{052668CA-7A75-4A64-BEBC-80F4EFF9DBF1}" destId="{C51BA630-4736-4381-95C8-719D31096493}" srcOrd="1" destOrd="0" presId="urn:microsoft.com/office/officeart/2005/8/layout/cycle6"/>
    <dgm:cxn modelId="{A840837D-26A2-4E83-B4D3-E6D43EB6D08E}" type="presParOf" srcId="{052668CA-7A75-4A64-BEBC-80F4EFF9DBF1}" destId="{09F0E4C3-81D7-4442-8FCE-3FB975A16D91}" srcOrd="2" destOrd="0" presId="urn:microsoft.com/office/officeart/2005/8/layout/cycle6"/>
    <dgm:cxn modelId="{B375121B-6E74-4FE2-95E8-2B40841F2881}" type="presParOf" srcId="{052668CA-7A75-4A64-BEBC-80F4EFF9DBF1}" destId="{6B0BEED4-67A5-44DB-80EC-FE8F1B0F7230}" srcOrd="3" destOrd="0" presId="urn:microsoft.com/office/officeart/2005/8/layout/cycle6"/>
    <dgm:cxn modelId="{94406182-6FB9-46E6-9525-B9EEDDECFA4B}" type="presParOf" srcId="{052668CA-7A75-4A64-BEBC-80F4EFF9DBF1}" destId="{F98C4DDB-C706-46F9-8A4D-C0E0D03BF2B2}" srcOrd="4" destOrd="0" presId="urn:microsoft.com/office/officeart/2005/8/layout/cycle6"/>
    <dgm:cxn modelId="{81C45970-5B19-4DAB-8867-F0EC35BA6FE4}" type="presParOf" srcId="{052668CA-7A75-4A64-BEBC-80F4EFF9DBF1}" destId="{F02EF64A-4E29-45F1-9580-B2388EAFAACF}" srcOrd="5" destOrd="0" presId="urn:microsoft.com/office/officeart/2005/8/layout/cycle6"/>
    <dgm:cxn modelId="{8A853F86-A8AC-4E30-A860-3D70EECAC4A0}" type="presParOf" srcId="{052668CA-7A75-4A64-BEBC-80F4EFF9DBF1}" destId="{1AFA2C8C-6A45-4A12-A6A6-28F87262FF22}" srcOrd="6" destOrd="0" presId="urn:microsoft.com/office/officeart/2005/8/layout/cycle6"/>
    <dgm:cxn modelId="{C3B1A0BD-326C-4570-B065-87D586F89DA4}" type="presParOf" srcId="{052668CA-7A75-4A64-BEBC-80F4EFF9DBF1}" destId="{D0EA2C15-3D55-4867-B75C-A9B1B5DA197F}" srcOrd="7" destOrd="0" presId="urn:microsoft.com/office/officeart/2005/8/layout/cycle6"/>
    <dgm:cxn modelId="{48162384-BBD7-4F49-B90F-E515FCA2BB6B}" type="presParOf" srcId="{052668CA-7A75-4A64-BEBC-80F4EFF9DBF1}" destId="{EFDAB6D0-24A7-46BD-95FD-C4CD8C321C5B}" srcOrd="8" destOrd="0" presId="urn:microsoft.com/office/officeart/2005/8/layout/cycle6"/>
    <dgm:cxn modelId="{398C578B-ADDC-47E2-8132-EA2C97AC3726}" type="presParOf" srcId="{052668CA-7A75-4A64-BEBC-80F4EFF9DBF1}" destId="{6DF6F4F9-A61E-4A5B-8111-3D4DB51A14D8}" srcOrd="9" destOrd="0" presId="urn:microsoft.com/office/officeart/2005/8/layout/cycle6"/>
    <dgm:cxn modelId="{115290E8-E62E-45C9-90BE-CA1347480B86}" type="presParOf" srcId="{052668CA-7A75-4A64-BEBC-80F4EFF9DBF1}" destId="{251D8B76-C562-4C46-9328-D3B9AA304D16}" srcOrd="10" destOrd="0" presId="urn:microsoft.com/office/officeart/2005/8/layout/cycle6"/>
    <dgm:cxn modelId="{EF396C7E-9B5E-4100-A9A8-2D79E44B5BFB}" type="presParOf" srcId="{052668CA-7A75-4A64-BEBC-80F4EFF9DBF1}" destId="{7995F641-CEED-4ABC-B185-FB87254BD8D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EB978-3484-4032-9000-D4F6D7907F2D}">
      <dsp:nvSpPr>
        <dsp:cNvPr id="0" name=""/>
        <dsp:cNvSpPr/>
      </dsp:nvSpPr>
      <dsp:spPr>
        <a:xfrm>
          <a:off x="3058158" y="-101844"/>
          <a:ext cx="2011682" cy="1463041"/>
        </a:xfrm>
        <a:prstGeom prst="roundRect">
          <a:avLst/>
        </a:prstGeom>
        <a:solidFill>
          <a:srgbClr val="00A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Federal Aid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Grants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Work-Study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Student Loans</a:t>
          </a:r>
        </a:p>
      </dsp:txBody>
      <dsp:txXfrm>
        <a:off x="3129578" y="-30424"/>
        <a:ext cx="1868842" cy="1320201"/>
      </dsp:txXfrm>
    </dsp:sp>
    <dsp:sp modelId="{09F0E4C3-81D7-4442-8FCE-3FB975A16D91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097424" y="266063"/>
              </a:moveTo>
              <a:arcTo wR="2079657" hR="2079657" stAng="17958037" swAng="2253966"/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BEED4-67A5-44DB-80EC-FE8F1B0F7230}">
      <dsp:nvSpPr>
        <dsp:cNvPr id="0" name=""/>
        <dsp:cNvSpPr/>
      </dsp:nvSpPr>
      <dsp:spPr>
        <a:xfrm>
          <a:off x="5137815" y="1904866"/>
          <a:ext cx="2011682" cy="1608933"/>
        </a:xfrm>
        <a:prstGeom prst="roundRect">
          <a:avLst/>
        </a:prstGeom>
        <a:solidFill>
          <a:srgbClr val="00B5D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Institutional Aid &amp; Scholarships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Technical colleges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Community colleges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Universities</a:t>
          </a:r>
        </a:p>
      </dsp:txBody>
      <dsp:txXfrm>
        <a:off x="5216357" y="1983408"/>
        <a:ext cx="1854598" cy="1451849"/>
      </dsp:txXfrm>
    </dsp:sp>
    <dsp:sp modelId="{F02EF64A-4E29-45F1-9580-B2388EAFAACF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92096" y="2896694"/>
              </a:moveTo>
              <a:arcTo wR="2079657" hR="2079657" stAng="1387996" swAng="2253966"/>
            </a:path>
          </a:pathLst>
        </a:custGeom>
        <a:noFill/>
        <a:ln w="6350" cap="flat" cmpd="sng" algn="ctr">
          <a:solidFill>
            <a:srgbClr val="FFC000">
              <a:hueOff val="3266964"/>
              <a:satOff val="-13592"/>
              <a:lumOff val="3203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A2C8C-6A45-4A12-A6A6-28F87262FF22}">
      <dsp:nvSpPr>
        <dsp:cNvPr id="0" name=""/>
        <dsp:cNvSpPr/>
      </dsp:nvSpPr>
      <dsp:spPr>
        <a:xfrm>
          <a:off x="3058158" y="4057470"/>
          <a:ext cx="2011682" cy="1463041"/>
        </a:xfrm>
        <a:prstGeom prst="roundRect">
          <a:avLst/>
        </a:prstGeom>
        <a:solidFill>
          <a:srgbClr val="323E48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Some Private Scholarships</a:t>
          </a:r>
        </a:p>
      </dsp:txBody>
      <dsp:txXfrm>
        <a:off x="3129578" y="4128890"/>
        <a:ext cx="1868842" cy="1320201"/>
      </dsp:txXfrm>
    </dsp:sp>
    <dsp:sp modelId="{EFDAB6D0-24A7-46BD-95FD-C4CD8C321C5B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062241" y="3893448"/>
              </a:moveTo>
              <a:arcTo wR="2079657" hR="2079657" stAng="7157371" swAng="2184888"/>
            </a:path>
          </a:pathLst>
        </a:custGeom>
        <a:noFill/>
        <a:ln w="6350" cap="flat" cmpd="sng" algn="ctr">
          <a:solidFill>
            <a:srgbClr val="FFC000">
              <a:hueOff val="6533927"/>
              <a:satOff val="-27185"/>
              <a:lumOff val="6405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6F4F9-A61E-4A5B-8111-3D4DB51A14D8}">
      <dsp:nvSpPr>
        <dsp:cNvPr id="0" name=""/>
        <dsp:cNvSpPr/>
      </dsp:nvSpPr>
      <dsp:spPr>
        <a:xfrm>
          <a:off x="978501" y="1904658"/>
          <a:ext cx="2011682" cy="1609349"/>
        </a:xfrm>
        <a:prstGeom prst="roundRect">
          <a:avLst/>
        </a:prstGeom>
        <a:solidFill>
          <a:srgbClr val="FFC84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State Aid &amp; Scholarships</a:t>
          </a:r>
        </a:p>
      </dsp:txBody>
      <dsp:txXfrm>
        <a:off x="1057063" y="1983220"/>
        <a:ext cx="1854558" cy="1452225"/>
      </dsp:txXfrm>
    </dsp:sp>
    <dsp:sp modelId="{7995F641-CEED-4ABC-B185-FB87254BD8D2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84186" y="1223991"/>
              </a:moveTo>
              <a:arcTo wR="2079657" hR="2079657" stAng="12257741" swAng="2184888"/>
            </a:path>
          </a:pathLst>
        </a:custGeom>
        <a:noFill/>
        <a:ln w="635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0E59-0EF7-4CCA-A75E-F9F68C3EDF5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46A8B-EC22-4FFD-9931-176D6EEE4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6A8B-EC22-4FFD-9931-176D6EEE4E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9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22E7E-2F87-344B-B55C-96B6B82A6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5670" y="-1288071"/>
            <a:ext cx="14267669" cy="9511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255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6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1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9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DF196-9C85-F44A-A33C-1B7B60CAE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27355" y="-24176"/>
            <a:ext cx="13619356" cy="69633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057AD-A209-CA41-9582-4C9AF85751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976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8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8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4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90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9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267BE-47FE-E342-9271-B9A3A603B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FFC84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69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4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69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5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26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026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5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9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6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409C2-2859-DF45-82B5-4AE5FDBF8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694" y="-737170"/>
            <a:ext cx="12416930" cy="8277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71055" cy="4608871"/>
          </a:xfrm>
          <a:prstGeom prst="rect">
            <a:avLst/>
          </a:prstGeom>
          <a:solidFill>
            <a:srgbClr val="00AF6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37834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30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4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00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5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70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1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838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05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418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2ED81-1719-2E4C-967A-767F3E36F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930" y="-628650"/>
            <a:ext cx="12277859" cy="8172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14748" cy="4608871"/>
          </a:xfrm>
          <a:prstGeom prst="rect">
            <a:avLst/>
          </a:prstGeom>
          <a:solidFill>
            <a:srgbClr val="40C1A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CD07609A-7E67-0943-9C43-82FE70D084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3056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175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2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708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528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243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26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48C28-B6F6-1D42-983A-5347D0B34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24440" y="-1986793"/>
            <a:ext cx="16068991" cy="10695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24370" cy="4608871"/>
          </a:xfrm>
          <a:prstGeom prst="rect">
            <a:avLst/>
          </a:prstGeom>
          <a:solidFill>
            <a:srgbClr val="DC440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5A93A73-F132-F341-A3CF-635C6EF5E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8196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956DA-C110-114C-BC48-AE1D406B9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826" y="-720275"/>
            <a:ext cx="12329652" cy="82197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40645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7668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53789B-8E23-A04B-AF67-68DBEBE9D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8726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EDA164-53B5-D541-97CB-C4302E7AAB31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3A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40645" cy="460887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953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5B58A-99D0-9E46-9633-25816195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4746E-E9D0-1B42-9F87-01327BF8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75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59" r:id="rId4"/>
    <p:sldLayoutId id="2147483660" r:id="rId5"/>
    <p:sldLayoutId id="2147483658" r:id="rId6"/>
    <p:sldLayoutId id="2147483662" r:id="rId7"/>
    <p:sldLayoutId id="2147483664" r:id="rId8"/>
    <p:sldLayoutId id="2147483665" r:id="rId9"/>
    <p:sldLayoutId id="2147483650" r:id="rId10"/>
    <p:sldLayoutId id="2147483668" r:id="rId11"/>
    <p:sldLayoutId id="2147483669" r:id="rId12"/>
    <p:sldLayoutId id="2147483670" r:id="rId13"/>
    <p:sldLayoutId id="2147483671" r:id="rId14"/>
    <p:sldLayoutId id="2147483651" r:id="rId15"/>
    <p:sldLayoutId id="2147483672" r:id="rId16"/>
    <p:sldLayoutId id="2147483673" r:id="rId17"/>
    <p:sldLayoutId id="2147483674" r:id="rId18"/>
    <p:sldLayoutId id="2147483675" r:id="rId19"/>
    <p:sldLayoutId id="2147483652" r:id="rId20"/>
    <p:sldLayoutId id="2147483676" r:id="rId21"/>
    <p:sldLayoutId id="2147483677" r:id="rId22"/>
    <p:sldLayoutId id="2147483678" r:id="rId23"/>
    <p:sldLayoutId id="2147483679" r:id="rId24"/>
    <p:sldLayoutId id="2147483653" r:id="rId25"/>
    <p:sldLayoutId id="2147483680" r:id="rId26"/>
    <p:sldLayoutId id="2147483681" r:id="rId27"/>
    <p:sldLayoutId id="2147483682" r:id="rId28"/>
    <p:sldLayoutId id="2147483683" r:id="rId29"/>
    <p:sldLayoutId id="2147483654" r:id="rId30"/>
    <p:sldLayoutId id="2147483684" r:id="rId31"/>
    <p:sldLayoutId id="2147483685" r:id="rId32"/>
    <p:sldLayoutId id="2147483686" r:id="rId33"/>
    <p:sldLayoutId id="2147483687" r:id="rId34"/>
    <p:sldLayoutId id="2147483655" r:id="rId35"/>
    <p:sldLayoutId id="2147483656" r:id="rId36"/>
    <p:sldLayoutId id="2147483688" r:id="rId37"/>
    <p:sldLayoutId id="2147483689" r:id="rId38"/>
    <p:sldLayoutId id="2147483690" r:id="rId39"/>
    <p:sldLayoutId id="2147483691" r:id="rId40"/>
    <p:sldLayoutId id="2147483657" r:id="rId41"/>
    <p:sldLayoutId id="2147483692" r:id="rId42"/>
    <p:sldLayoutId id="2147483693" r:id="rId43"/>
    <p:sldLayoutId id="2147483694" r:id="rId44"/>
    <p:sldLayoutId id="2147483695" r:id="rId45"/>
    <p:sldLayoutId id="2147483666" r:id="rId46"/>
    <p:sldLayoutId id="2147483696" r:id="rId47"/>
    <p:sldLayoutId id="2147483697" r:id="rId48"/>
    <p:sldLayoutId id="2147483698" r:id="rId49"/>
    <p:sldLayoutId id="2147483699" r:id="rId50"/>
    <p:sldLayoutId id="2147483667" r:id="rId51"/>
    <p:sldLayoutId id="2147483700" r:id="rId52"/>
    <p:sldLayoutId id="2147483701" r:id="rId53"/>
    <p:sldLayoutId id="2147483702" r:id="rId54"/>
    <p:sldLayoutId id="2147483703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Wo3wZTdCNzUNYBNFOr5_Gf_8VmeSPdPk" TargetMode="External"/><Relationship Id="rId13" Type="http://schemas.openxmlformats.org/officeDocument/2006/relationships/image" Target="../media/image34.sv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3.png"/><Relationship Id="rId2" Type="http://schemas.openxmlformats.org/officeDocument/2006/relationships/hyperlink" Target="https://ushe.edu/wp-content/uploads/pdf/k-12/payingforcollege/Handout_File_FAFSA.docx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hyperlink" Target="https://ushe.edu/wp-content/uploads/pdf/k-12/payingforcollege/activitysheet/finaidestimate.docx" TargetMode="External"/><Relationship Id="rId5" Type="http://schemas.openxmlformats.org/officeDocument/2006/relationships/hyperlink" Target="https://drive.google.com/file/d/1QfI91wAzJ-1Z85TH0TC3gBQLtPbu0W29/view?usp=drive_link" TargetMode="External"/><Relationship Id="rId10" Type="http://schemas.openxmlformats.org/officeDocument/2006/relationships/image" Target="../media/image11.svg"/><Relationship Id="rId4" Type="http://schemas.openxmlformats.org/officeDocument/2006/relationships/image" Target="../media/image30.sv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Wo3wZTdCNzWqyJG0X5SufAfoP5EgXpT9" TargetMode="External"/><Relationship Id="rId13" Type="http://schemas.openxmlformats.org/officeDocument/2006/relationships/image" Target="../media/image34.sv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3.png"/><Relationship Id="rId2" Type="http://schemas.openxmlformats.org/officeDocument/2006/relationships/hyperlink" Target="https://ushe.edu/wp-content/uploads/pdf/k-12/payingforcollege/Handout_Earn_Save.docx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11" Type="http://schemas.openxmlformats.org/officeDocument/2006/relationships/hyperlink" Target="https://ushe.edu/wp-content/uploads/pdf/k-12/payingforcollege/activitysheet/resumebuilder.docx" TargetMode="External"/><Relationship Id="rId5" Type="http://schemas.openxmlformats.org/officeDocument/2006/relationships/hyperlink" Target="https://drive.google.com/file/d/1NCA37IEQO1F-qU8zjRMzWOtzZ_mXxdpB/view?usp=drive_link" TargetMode="External"/><Relationship Id="rId10" Type="http://schemas.openxmlformats.org/officeDocument/2006/relationships/image" Target="../media/image11.svg"/><Relationship Id="rId4" Type="http://schemas.openxmlformats.org/officeDocument/2006/relationships/image" Target="../media/image30.svg"/><Relationship Id="rId9" Type="http://schemas.openxmlformats.org/officeDocument/2006/relationships/image" Target="../media/image10.png"/><Relationship Id="rId14" Type="http://schemas.openxmlformats.org/officeDocument/2006/relationships/hyperlink" Target="https://ushe.edu/wp-content/uploads/pdf/k-12/payingforcollege/activitysheet/my529explore.doc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bleut.com/" TargetMode="External"/><Relationship Id="rId7" Type="http://schemas.openxmlformats.org/officeDocument/2006/relationships/image" Target="../media/image70.svg"/><Relationship Id="rId2" Type="http://schemas.openxmlformats.org/officeDocument/2006/relationships/hyperlink" Target="https://my529.org/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5" Type="http://schemas.openxmlformats.org/officeDocument/2006/relationships/hyperlink" Target="https://youtu.be/ZuBZfW5GbcQ?si=m3aNaFNngMLS3Czl" TargetMode="External"/><Relationship Id="rId4" Type="http://schemas.openxmlformats.org/officeDocument/2006/relationships/hyperlink" Target="https://www.stableaccoun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Wo3wZTdCNzXoN0m6isQLr46KSXwGuh1q" TargetMode="External"/><Relationship Id="rId13" Type="http://schemas.openxmlformats.org/officeDocument/2006/relationships/image" Target="../media/image34.sv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3.png"/><Relationship Id="rId2" Type="http://schemas.openxmlformats.org/officeDocument/2006/relationships/hyperlink" Target="https://ushe.edu/wp-content/uploads/pdf/k-12/payingforcollege/Handout_Cut_Costs.docx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hyperlink" Target="https://ushe.edu/wp-content/uploads/pdf/k-12/payingforcollege/activitysheet/bingo.docx" TargetMode="External"/><Relationship Id="rId5" Type="http://schemas.openxmlformats.org/officeDocument/2006/relationships/hyperlink" Target="https://drive.google.com/file/d/1BalaG2MKfuwJDWQTIOpKH4XP6gUloJI4/view?usp=drive_link" TargetMode="External"/><Relationship Id="rId10" Type="http://schemas.openxmlformats.org/officeDocument/2006/relationships/image" Target="../media/image11.svg"/><Relationship Id="rId4" Type="http://schemas.openxmlformats.org/officeDocument/2006/relationships/image" Target="../media/image30.sv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ve.utah.gov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ushe.edu/wp-content/uploads/pdf/k-12/payingforcollege/Handout_Deferment.docx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ushe.edu/wp-content/uploads/pdf/k-12/payingforcollege/Handout_FAFSA_Eligibility.docx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ushe.edu/wp-content/uploads/pdf/k-12/payingforcollege/Handout_Tribal_Citizen.docx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data.org/average-in-state-vs-out-of-state-tuition" TargetMode="External"/><Relationship Id="rId7" Type="http://schemas.openxmlformats.org/officeDocument/2006/relationships/image" Target="../media/image11.svg"/><Relationship Id="rId2" Type="http://schemas.openxmlformats.org/officeDocument/2006/relationships/hyperlink" Target="https://ushe.edu/wp-content/uploads/pdf/k-12/ucaw/Facts-at-a-Glance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hyperlink" Target="https://youtube.com/playlist?list=PLWo3wZTdCNzXNspD1DBWfSqyZQFfsQ98E&amp;si=slbOQzmbZS9AMcxX" TargetMode="External"/><Relationship Id="rId4" Type="http://schemas.openxmlformats.org/officeDocument/2006/relationships/hyperlink" Target="https://educationdata.org/average-cost-of-college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powerdms.com/Uta7295/tree/documents/2022238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ushe.edu/wp-content/uploads/pdf/k-12/payingforcollege/Handout_SWDs.docx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entcenterhub.org/accommodations/" TargetMode="Externa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ed.gov/policy/gen/guid/fpco/ferpa/index.html" TargetMode="Externa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15.sv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ushe.edu/wp-content/uploads/pdf/k-12/ucaw/Facts-at-a-Glance.pdf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she.edu/wp-content/uploads/pdf/k-12/ucaw/Facts-at-a-Glance.pdf" TargetMode="Externa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Wo3wZTdCNzWtjneqvmNwsZpWrZvLmTMh" TargetMode="External"/><Relationship Id="rId13" Type="http://schemas.openxmlformats.org/officeDocument/2006/relationships/image" Target="../media/image34.sv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3.png"/><Relationship Id="rId2" Type="http://schemas.openxmlformats.org/officeDocument/2006/relationships/hyperlink" Target="https://ushe.edu/wp-content/uploads/pdf/k-12/payingforcollege/Handout_Scholarships.docx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hyperlink" Target="https://ushe.edu/wp-content/uploads/pdf/k-12/payingforcollege/activitysheet/scavengerhunt.docx" TargetMode="External"/><Relationship Id="rId5" Type="http://schemas.openxmlformats.org/officeDocument/2006/relationships/hyperlink" Target="https://drive.google.com/file/d/1UkrvDtJBiaRaLkf7k9WKpd4STg7r8cF1/view?usp=drive_link" TargetMode="External"/><Relationship Id="rId10" Type="http://schemas.openxmlformats.org/officeDocument/2006/relationships/image" Target="../media/image11.svg"/><Relationship Id="rId4" Type="http://schemas.openxmlformats.org/officeDocument/2006/relationships/image" Target="../media/image30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AE08-DD0F-B838-742D-687F7F43C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Paying for College</a:t>
            </a:r>
          </a:p>
        </p:txBody>
      </p:sp>
    </p:spTree>
    <p:extLst>
      <p:ext uri="{BB962C8B-B14F-4D97-AF65-F5344CB8AC3E}">
        <p14:creationId xmlns:p14="http://schemas.microsoft.com/office/powerpoint/2010/main" val="117151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90F82-D3CC-53AC-525F-D6F7C2795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9564" y="1825625"/>
            <a:ext cx="5216236" cy="4351338"/>
          </a:xfrm>
        </p:spPr>
        <p:txBody>
          <a:bodyPr anchor="ctr"/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Special interest/skills/attributes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scholarships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Field of study scholarships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Creative or artistic scholarships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Military scholarships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84A85-4772-0698-3861-78924C33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scholarships: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4D4A1-B3B8-A7F5-7257-69FD5B675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3890" y="1825625"/>
            <a:ext cx="4790210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Merit-based scholarships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Need-based scholarships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Athletic scholarships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Activity-based scholarships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 descr="Soldier male with solid fill">
            <a:extLst>
              <a:ext uri="{FF2B5EF4-FFF2-40B4-BE49-F238E27FC236}">
                <a16:creationId xmlns:a16="http://schemas.microsoft.com/office/drawing/2014/main" id="{DDDA0B3F-ED34-B1DE-8EB1-E6788CDDF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5164" y="5007507"/>
            <a:ext cx="914400" cy="914400"/>
          </a:xfrm>
          <a:prstGeom prst="rect">
            <a:avLst/>
          </a:prstGeom>
        </p:spPr>
      </p:pic>
      <p:pic>
        <p:nvPicPr>
          <p:cNvPr id="8" name="Graphic 7" descr="Drama with solid fill">
            <a:extLst>
              <a:ext uri="{FF2B5EF4-FFF2-40B4-BE49-F238E27FC236}">
                <a16:creationId xmlns:a16="http://schemas.microsoft.com/office/drawing/2014/main" id="{76B164C5-22A6-2B38-9AE9-04C7BAD39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5164" y="3911443"/>
            <a:ext cx="914400" cy="914400"/>
          </a:xfrm>
          <a:prstGeom prst="rect">
            <a:avLst/>
          </a:prstGeom>
        </p:spPr>
      </p:pic>
      <p:pic>
        <p:nvPicPr>
          <p:cNvPr id="10" name="Graphic 9" descr="Classroom with solid fill">
            <a:extLst>
              <a:ext uri="{FF2B5EF4-FFF2-40B4-BE49-F238E27FC236}">
                <a16:creationId xmlns:a16="http://schemas.microsoft.com/office/drawing/2014/main" id="{419DE13B-CA25-9934-AEEF-AD9BDCB54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5164" y="2815378"/>
            <a:ext cx="914400" cy="914400"/>
          </a:xfrm>
          <a:prstGeom prst="rect">
            <a:avLst/>
          </a:prstGeom>
        </p:spPr>
      </p:pic>
      <p:pic>
        <p:nvPicPr>
          <p:cNvPr id="12" name="Graphic 11" descr="Group of men with solid fill">
            <a:extLst>
              <a:ext uri="{FF2B5EF4-FFF2-40B4-BE49-F238E27FC236}">
                <a16:creationId xmlns:a16="http://schemas.microsoft.com/office/drawing/2014/main" id="{B9C312E2-9466-7444-C59F-BCEDA1B45E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5164" y="1719314"/>
            <a:ext cx="914400" cy="914400"/>
          </a:xfrm>
          <a:prstGeom prst="rect">
            <a:avLst/>
          </a:prstGeom>
        </p:spPr>
      </p:pic>
      <p:pic>
        <p:nvPicPr>
          <p:cNvPr id="14" name="Graphic 13" descr="Cheers with solid fill">
            <a:extLst>
              <a:ext uri="{FF2B5EF4-FFF2-40B4-BE49-F238E27FC236}">
                <a16:creationId xmlns:a16="http://schemas.microsoft.com/office/drawing/2014/main" id="{DCDD8106-3FDD-8C09-D9EB-BC7534C4C0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349" y="4820155"/>
            <a:ext cx="914400" cy="914400"/>
          </a:xfrm>
          <a:prstGeom prst="rect">
            <a:avLst/>
          </a:prstGeom>
        </p:spPr>
      </p:pic>
      <p:pic>
        <p:nvPicPr>
          <p:cNvPr id="16" name="Graphic 15" descr="Sport balls with solid fill">
            <a:extLst>
              <a:ext uri="{FF2B5EF4-FFF2-40B4-BE49-F238E27FC236}">
                <a16:creationId xmlns:a16="http://schemas.microsoft.com/office/drawing/2014/main" id="{D3B2FA54-D767-1342-EB26-28E53A26D2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2349" y="3809528"/>
            <a:ext cx="914400" cy="914400"/>
          </a:xfrm>
          <a:prstGeom prst="rect">
            <a:avLst/>
          </a:prstGeom>
        </p:spPr>
      </p:pic>
      <p:pic>
        <p:nvPicPr>
          <p:cNvPr id="18" name="Graphic 17" descr="Wallet with solid fill">
            <a:extLst>
              <a:ext uri="{FF2B5EF4-FFF2-40B4-BE49-F238E27FC236}">
                <a16:creationId xmlns:a16="http://schemas.microsoft.com/office/drawing/2014/main" id="{D9A54B69-7D9C-10CF-55AB-170DC6E0A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2349" y="272475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D50E212-B8D3-0438-CF0C-E67DA8EC6CB2}"/>
              </a:ext>
            </a:extLst>
          </p:cNvPr>
          <p:cNvGrpSpPr/>
          <p:nvPr/>
        </p:nvGrpSpPr>
        <p:grpSpPr>
          <a:xfrm>
            <a:off x="405063" y="1690688"/>
            <a:ext cx="982579" cy="914400"/>
            <a:chOff x="290763" y="1690688"/>
            <a:chExt cx="982579" cy="914400"/>
          </a:xfrm>
        </p:grpSpPr>
        <p:pic>
          <p:nvPicPr>
            <p:cNvPr id="20" name="Graphic 19" descr="Paper with solid fill">
              <a:extLst>
                <a:ext uri="{FF2B5EF4-FFF2-40B4-BE49-F238E27FC236}">
                  <a16:creationId xmlns:a16="http://schemas.microsoft.com/office/drawing/2014/main" id="{C0BDA242-69AA-9AA5-376D-97A170CD9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24853" y="1690688"/>
              <a:ext cx="914400" cy="914400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68DCC67B-406D-37F5-D5C2-42D27FAE9F7D}"/>
                </a:ext>
              </a:extLst>
            </p:cNvPr>
            <p:cNvSpPr txBox="1">
              <a:spLocks/>
            </p:cNvSpPr>
            <p:nvPr/>
          </p:nvSpPr>
          <p:spPr>
            <a:xfrm rot="20792624">
              <a:off x="290763" y="1810082"/>
              <a:ext cx="982579" cy="7435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00AFD7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/>
                <a:t>A+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08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8D22-FD31-2384-C090-A6A725B4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68" y="457200"/>
            <a:ext cx="3932237" cy="16002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Where to begin: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5ECAB-2324-4F9A-D42B-A150C5503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268" y="2057400"/>
            <a:ext cx="5012372" cy="3811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School counseling or guidance office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Apply through your college or university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Explore employer-sponsored tuition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Community scholarships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Online scholarship search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File the FAFSA </a:t>
            </a:r>
            <a:br>
              <a:rPr lang="en-US" sz="2400" b="1" dirty="0">
                <a:solidFill>
                  <a:srgbClr val="33737F"/>
                </a:solidFill>
              </a:rPr>
            </a:br>
            <a:r>
              <a:rPr lang="en-US" sz="2000" b="1" dirty="0">
                <a:solidFill>
                  <a:srgbClr val="33737F"/>
                </a:solidFill>
              </a:rPr>
              <a:t>(Free Application for Federal Student Aid)</a:t>
            </a:r>
            <a:endParaRPr lang="en-US" sz="2400" b="1" dirty="0">
              <a:solidFill>
                <a:srgbClr val="33737F"/>
              </a:solidFill>
            </a:endParaRPr>
          </a:p>
        </p:txBody>
      </p:sp>
      <p:pic>
        <p:nvPicPr>
          <p:cNvPr id="11" name="Picture 10" descr="A person sitting on a bench using a computer">
            <a:extLst>
              <a:ext uri="{FF2B5EF4-FFF2-40B4-BE49-F238E27FC236}">
                <a16:creationId xmlns:a16="http://schemas.microsoft.com/office/drawing/2014/main" id="{803D71D1-00F2-7FFC-730B-BBDF9AED0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2" r="9681" b="247"/>
          <a:stretch/>
        </p:blipFill>
        <p:spPr>
          <a:xfrm>
            <a:off x="5912426" y="0"/>
            <a:ext cx="6285936" cy="6720840"/>
          </a:xfrm>
          <a:prstGeom prst="rect">
            <a:avLst/>
          </a:prstGeom>
          <a:effectLst>
            <a:innerShdw blurRad="63500" dist="50800" dir="8100000">
              <a:prstClr val="black">
                <a:alpha val="1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1593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8BFA-5F8B-8AB5-0C50-2D6041D4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the FAFSA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9859F8-553B-5669-8810-1F45A47CC7A0}"/>
              </a:ext>
            </a:extLst>
          </p:cNvPr>
          <p:cNvGrpSpPr/>
          <p:nvPr/>
        </p:nvGrpSpPr>
        <p:grpSpPr>
          <a:xfrm>
            <a:off x="831850" y="4730616"/>
            <a:ext cx="1405269" cy="1533092"/>
            <a:chOff x="831850" y="4878100"/>
            <a:chExt cx="1405269" cy="1533092"/>
          </a:xfrm>
        </p:grpSpPr>
        <p:pic>
          <p:nvPicPr>
            <p:cNvPr id="38" name="Graphic 37" descr="Document with solid fill">
              <a:hlinkClick r:id="rId2"/>
              <a:extLst>
                <a:ext uri="{FF2B5EF4-FFF2-40B4-BE49-F238E27FC236}">
                  <a16:creationId xmlns:a16="http://schemas.microsoft.com/office/drawing/2014/main" id="{1DD55B9B-F6A1-60A6-713F-4DCA3C041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284" y="4878100"/>
              <a:ext cx="914400" cy="914400"/>
            </a:xfrm>
            <a:prstGeom prst="rect">
              <a:avLst/>
            </a:prstGeom>
          </p:spPr>
        </p:pic>
        <p:sp>
          <p:nvSpPr>
            <p:cNvPr id="39" name="Text Placeholder 3">
              <a:hlinkClick r:id="rId2"/>
              <a:extLst>
                <a:ext uri="{FF2B5EF4-FFF2-40B4-BE49-F238E27FC236}">
                  <a16:creationId xmlns:a16="http://schemas.microsoft.com/office/drawing/2014/main" id="{70295457-E957-E067-8150-72894B9E0ABE}"/>
                </a:ext>
              </a:extLst>
            </p:cNvPr>
            <p:cNvSpPr txBox="1">
              <a:spLocks/>
            </p:cNvSpPr>
            <p:nvPr/>
          </p:nvSpPr>
          <p:spPr>
            <a:xfrm>
              <a:off x="831850" y="5792500"/>
              <a:ext cx="1405269" cy="6186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 </a:t>
              </a:r>
              <a:r>
                <a:rPr lang="en-US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FAFSA Handout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B1CFB7-9D05-910D-8F88-FD4921F35A61}"/>
              </a:ext>
            </a:extLst>
          </p:cNvPr>
          <p:cNvGrpSpPr/>
          <p:nvPr/>
        </p:nvGrpSpPr>
        <p:grpSpPr>
          <a:xfrm>
            <a:off x="6106774" y="4730616"/>
            <a:ext cx="1831172" cy="1668174"/>
            <a:chOff x="6106774" y="4730616"/>
            <a:chExt cx="1831172" cy="1668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36F5BB-C57B-B4B5-D075-4A102359FF13}"/>
                </a:ext>
              </a:extLst>
            </p:cNvPr>
            <p:cNvGrpSpPr/>
            <p:nvPr/>
          </p:nvGrpSpPr>
          <p:grpSpPr>
            <a:xfrm>
              <a:off x="6107960" y="4730616"/>
              <a:ext cx="1828800" cy="914400"/>
              <a:chOff x="6109146" y="4730616"/>
              <a:chExt cx="1828800" cy="914400"/>
            </a:xfrm>
          </p:grpSpPr>
          <p:pic>
            <p:nvPicPr>
              <p:cNvPr id="43" name="Graphic 42" descr="Download from cloud with solid fill">
                <a:hlinkClick r:id="rId5"/>
                <a:extLst>
                  <a:ext uri="{FF2B5EF4-FFF2-40B4-BE49-F238E27FC236}">
                    <a16:creationId xmlns:a16="http://schemas.microsoft.com/office/drawing/2014/main" id="{B5FD05BC-B9DC-C2DF-52C9-C08EBDB0F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23546" y="47306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4" name="Graphic 43" descr="Presentation with media with solid fill">
                <a:hlinkClick r:id="rId8"/>
                <a:extLst>
                  <a:ext uri="{FF2B5EF4-FFF2-40B4-BE49-F238E27FC236}">
                    <a16:creationId xmlns:a16="http://schemas.microsoft.com/office/drawing/2014/main" id="{FA0C7197-F090-3651-B4BD-9538D8482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09146" y="473061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04B585CA-4DEE-E584-32AD-B45030FA57B6}"/>
                </a:ext>
              </a:extLst>
            </p:cNvPr>
            <p:cNvSpPr txBox="1">
              <a:spLocks/>
            </p:cNvSpPr>
            <p:nvPr/>
          </p:nvSpPr>
          <p:spPr>
            <a:xfrm>
              <a:off x="6106774" y="5645016"/>
              <a:ext cx="183117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FAFSA YouTube </a:t>
              </a:r>
              <a:r>
                <a:rPr lang="en-US" dirty="0"/>
                <a:t>or </a:t>
              </a:r>
              <a:r>
                <a:rPr lang="en-US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 Downloads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79EA17-44F4-F176-74E6-1A62B57AF910}"/>
              </a:ext>
            </a:extLst>
          </p:cNvPr>
          <p:cNvGrpSpPr/>
          <p:nvPr/>
        </p:nvGrpSpPr>
        <p:grpSpPr>
          <a:xfrm>
            <a:off x="3395570" y="4730616"/>
            <a:ext cx="1552752" cy="1631303"/>
            <a:chOff x="3401715" y="4779777"/>
            <a:chExt cx="1552752" cy="1631303"/>
          </a:xfrm>
        </p:grpSpPr>
        <p:pic>
          <p:nvPicPr>
            <p:cNvPr id="46" name="Graphic 45" descr="Mental Health with solid fill">
              <a:hlinkClick r:id="rId11"/>
              <a:extLst>
                <a:ext uri="{FF2B5EF4-FFF2-40B4-BE49-F238E27FC236}">
                  <a16:creationId xmlns:a16="http://schemas.microsoft.com/office/drawing/2014/main" id="{0F0D72E1-0DF0-121E-FDE3-2D7414521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20891" y="4779777"/>
              <a:ext cx="914400" cy="914400"/>
            </a:xfrm>
            <a:prstGeom prst="rect">
              <a:avLst/>
            </a:prstGeom>
          </p:spPr>
        </p:pic>
        <p:sp>
          <p:nvSpPr>
            <p:cNvPr id="47" name="Text Placeholder 3">
              <a:hlinkClick r:id="rId11"/>
              <a:extLst>
                <a:ext uri="{FF2B5EF4-FFF2-40B4-BE49-F238E27FC236}">
                  <a16:creationId xmlns:a16="http://schemas.microsoft.com/office/drawing/2014/main" id="{33FCFFE6-7852-B48A-A8AC-9E1DB4664633}"/>
                </a:ext>
              </a:extLst>
            </p:cNvPr>
            <p:cNvSpPr txBox="1">
              <a:spLocks/>
            </p:cNvSpPr>
            <p:nvPr/>
          </p:nvSpPr>
          <p:spPr>
            <a:xfrm>
              <a:off x="3401715" y="5657306"/>
              <a:ext cx="155275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563C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 </a:t>
              </a:r>
              <a:r>
                <a:rPr lang="en-US" dirty="0"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Financial Aid Estimator Activity </a:t>
              </a:r>
              <a:endParaRPr lang="en-US" dirty="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53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C043-7F99-63FE-5C35-1B366075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71303" cy="16002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What is the FAFSA?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ECAD2-5200-0315-C488-3E19F799D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4343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stands for </a:t>
            </a:r>
            <a:r>
              <a:rPr lang="en-US" sz="2800" b="1" dirty="0"/>
              <a:t>Free</a:t>
            </a:r>
            <a:r>
              <a:rPr lang="en-US" sz="2800" dirty="0"/>
              <a:t> Application for Federal Student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FAFSA is the </a:t>
            </a:r>
            <a:r>
              <a:rPr lang="en-US" sz="2800" b="1" dirty="0"/>
              <a:t>gateway</a:t>
            </a:r>
            <a:r>
              <a:rPr lang="en-US" sz="2800" dirty="0"/>
              <a:t> to financial aid and many scholarship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 school students should start to apply </a:t>
            </a:r>
            <a:r>
              <a:rPr lang="en-US" sz="2800" b="1" dirty="0"/>
              <a:t>October 1</a:t>
            </a:r>
            <a:r>
              <a:rPr lang="en-US" sz="2800" b="1" baseline="30000" dirty="0"/>
              <a:t>st</a:t>
            </a:r>
            <a:r>
              <a:rPr lang="en-US" sz="2800" b="1" dirty="0"/>
              <a:t> </a:t>
            </a:r>
            <a:r>
              <a:rPr lang="en-US" sz="2800" dirty="0"/>
              <a:t>of their senior year </a:t>
            </a:r>
            <a:r>
              <a:rPr lang="en-US" sz="2800" b="1" dirty="0"/>
              <a:t>AND</a:t>
            </a:r>
            <a:r>
              <a:rPr lang="en-US" sz="2800" dirty="0"/>
              <a:t> every year of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 to </a:t>
            </a:r>
            <a:r>
              <a:rPr lang="en-US" sz="2800" b="1" dirty="0"/>
              <a:t>studentaid.gov </a:t>
            </a:r>
            <a:r>
              <a:rPr lang="en-US" sz="2800" dirty="0"/>
              <a:t>to apply!</a:t>
            </a:r>
            <a:endParaRPr lang="en-US" sz="1400" dirty="0"/>
          </a:p>
        </p:txBody>
      </p:sp>
      <p:pic>
        <p:nvPicPr>
          <p:cNvPr id="7" name="Picture 6" descr="A father and daughter looking at a computer">
            <a:extLst>
              <a:ext uri="{FF2B5EF4-FFF2-40B4-BE49-F238E27FC236}">
                <a16:creationId xmlns:a16="http://schemas.microsoft.com/office/drawing/2014/main" id="{C395A778-2E82-0737-6322-0E533555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342" y="1563832"/>
            <a:ext cx="5581688" cy="3730336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6023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7937-5356-1D0A-ADBF-EE058F24F523}"/>
              </a:ext>
            </a:extLst>
          </p:cNvPr>
          <p:cNvSpPr txBox="1">
            <a:spLocks/>
          </p:cNvSpPr>
          <p:nvPr/>
        </p:nvSpPr>
        <p:spPr>
          <a:xfrm>
            <a:off x="835891" y="0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C845"/>
                </a:solidFill>
                <a:latin typeface="+mn-lt"/>
              </a:rPr>
              <a:t>Why Complete the FAFSA?</a:t>
            </a:r>
          </a:p>
        </p:txBody>
      </p:sp>
      <p:graphicFrame>
        <p:nvGraphicFramePr>
          <p:cNvPr id="3" name="Diagram 2" descr="An image of a circle surrounding the words &quot;FAFSA Required&quot;, there are four boxes connected to the circle one on top, bottom, and on both sides. The top box says &quot;Federal Aid - Grants, Work-Study, Student Loans&quot;. On the left box it says &quot;State Aid and Scholarships&quot;. On the right side it says &quot;Institutional Aid and Scholarships - Technical colleges, Community colleges, Universities&quot;. Finally in the bottom box it says &quot;Some Private Scholarships&quot;">
            <a:extLst>
              <a:ext uri="{FF2B5EF4-FFF2-40B4-BE49-F238E27FC236}">
                <a16:creationId xmlns:a16="http://schemas.microsoft.com/office/drawing/2014/main" id="{FE89CBA8-1610-D7F0-4032-16A1D991E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381147"/>
              </p:ext>
            </p:extLst>
          </p:nvPr>
        </p:nvGraphicFramePr>
        <p:xfrm>
          <a:off x="2029691" y="12176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892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E155-3158-9561-045E-18F311F3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FAFSA ask?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A5323-9D87-1C17-0985-3452860FA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FAFSA attempts to calculate a family’s ability to pay for college. It will ask for: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Demographic information like age and family size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High school information and college interest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Tax information, income, and assets for the student and parent(s)</a:t>
            </a:r>
          </a:p>
        </p:txBody>
      </p:sp>
      <p:pic>
        <p:nvPicPr>
          <p:cNvPr id="5" name="Graphic 4" descr="Calculator with solid fill">
            <a:extLst>
              <a:ext uri="{FF2B5EF4-FFF2-40B4-BE49-F238E27FC236}">
                <a16:creationId xmlns:a16="http://schemas.microsoft.com/office/drawing/2014/main" id="{110F080D-E384-4F62-4004-9A9BA598B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07507"/>
            <a:ext cx="914400" cy="914400"/>
          </a:xfrm>
          <a:prstGeom prst="rect">
            <a:avLst/>
          </a:prstGeom>
        </p:spPr>
      </p:pic>
      <p:pic>
        <p:nvPicPr>
          <p:cNvPr id="7" name="Graphic 6" descr="Schoolhouse with solid fill">
            <a:extLst>
              <a:ext uri="{FF2B5EF4-FFF2-40B4-BE49-F238E27FC236}">
                <a16:creationId xmlns:a16="http://schemas.microsoft.com/office/drawing/2014/main" id="{36CE3672-E615-896D-7C7E-271B65225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798994"/>
            <a:ext cx="914400" cy="914400"/>
          </a:xfrm>
          <a:prstGeom prst="rect">
            <a:avLst/>
          </a:prstGeom>
        </p:spPr>
      </p:pic>
      <p:pic>
        <p:nvPicPr>
          <p:cNvPr id="9" name="Graphic 8" descr="Employee badge with solid fill">
            <a:extLst>
              <a:ext uri="{FF2B5EF4-FFF2-40B4-BE49-F238E27FC236}">
                <a16:creationId xmlns:a16="http://schemas.microsoft.com/office/drawing/2014/main" id="{7A7C42FD-4127-5C3C-2655-7DC54A99B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29538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0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erson carrying books and a book&#10;&#10;Description automatically generated">
            <a:extLst>
              <a:ext uri="{FF2B5EF4-FFF2-40B4-BE49-F238E27FC236}">
                <a16:creationId xmlns:a16="http://schemas.microsoft.com/office/drawing/2014/main" id="{A7678A17-CFD8-FDCA-E0A3-68E0F2620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847" y="2014762"/>
            <a:ext cx="1898247" cy="1563774"/>
          </a:xfrm>
          <a:prstGeom prst="rect">
            <a:avLst/>
          </a:prstGeom>
        </p:spPr>
      </p:pic>
      <p:pic>
        <p:nvPicPr>
          <p:cNvPr id="35" name="Picture 34" descr="A person with backpack holding books&#10;&#10;Description automatically generated">
            <a:extLst>
              <a:ext uri="{FF2B5EF4-FFF2-40B4-BE49-F238E27FC236}">
                <a16:creationId xmlns:a16="http://schemas.microsoft.com/office/drawing/2014/main" id="{425220A4-411A-3266-C851-37218394D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102" y="4114800"/>
            <a:ext cx="1242507" cy="1489354"/>
          </a:xfrm>
          <a:prstGeom prst="rect">
            <a:avLst/>
          </a:prstGeom>
        </p:spPr>
      </p:pic>
      <p:pic>
        <p:nvPicPr>
          <p:cNvPr id="29" name="Picture 28" descr="A person wearing glasses and a red and black plaid shirt&#10;&#10;Description automatically generated">
            <a:extLst>
              <a:ext uri="{FF2B5EF4-FFF2-40B4-BE49-F238E27FC236}">
                <a16:creationId xmlns:a16="http://schemas.microsoft.com/office/drawing/2014/main" id="{73D2F319-78E1-D0F2-0B52-970771BD2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174" y="4087158"/>
            <a:ext cx="1102496" cy="1468182"/>
          </a:xfrm>
          <a:prstGeom prst="rect">
            <a:avLst/>
          </a:prstGeom>
        </p:spPr>
      </p:pic>
      <p:pic>
        <p:nvPicPr>
          <p:cNvPr id="31" name="Picture 30" descr="A person with glasses and a backpack holding a red folder&#10;&#10;Description automatically generated">
            <a:extLst>
              <a:ext uri="{FF2B5EF4-FFF2-40B4-BE49-F238E27FC236}">
                <a16:creationId xmlns:a16="http://schemas.microsoft.com/office/drawing/2014/main" id="{EC528019-2F8B-50ED-9188-B3AA67AD0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320" y="2055438"/>
            <a:ext cx="1128512" cy="1500977"/>
          </a:xfrm>
          <a:prstGeom prst="rect">
            <a:avLst/>
          </a:prstGeom>
        </p:spPr>
      </p:pic>
      <p:pic>
        <p:nvPicPr>
          <p:cNvPr id="33" name="Picture 32" descr="A person with a backpack and a basket of clothes&#10;&#10;Description automatically generated">
            <a:extLst>
              <a:ext uri="{FF2B5EF4-FFF2-40B4-BE49-F238E27FC236}">
                <a16:creationId xmlns:a16="http://schemas.microsoft.com/office/drawing/2014/main" id="{5FE3399D-DA08-DF97-81D9-24AC8E767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1186" y="4126231"/>
            <a:ext cx="1808882" cy="1429109"/>
          </a:xfrm>
          <a:prstGeom prst="rect">
            <a:avLst/>
          </a:prstGeom>
        </p:spPr>
      </p:pic>
      <p:pic>
        <p:nvPicPr>
          <p:cNvPr id="27" name="Picture 26" descr="A student with long hair wearing a yellow shirt">
            <a:extLst>
              <a:ext uri="{FF2B5EF4-FFF2-40B4-BE49-F238E27FC236}">
                <a16:creationId xmlns:a16="http://schemas.microsoft.com/office/drawing/2014/main" id="{97AD50E6-DE76-3891-3D37-A1BF05D97F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3282" y="2138913"/>
            <a:ext cx="1050711" cy="1517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0F55F-8341-3703-92F0-9D6C9ACE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905" y="0"/>
            <a:ext cx="6030191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FAFSA Timeline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5D3548-E67F-E851-E6B7-A0D91ECF4D14}"/>
              </a:ext>
            </a:extLst>
          </p:cNvPr>
          <p:cNvCxnSpPr>
            <a:cxnSpLocks/>
          </p:cNvCxnSpPr>
          <p:nvPr/>
        </p:nvCxnSpPr>
        <p:spPr>
          <a:xfrm>
            <a:off x="1203960" y="3845430"/>
            <a:ext cx="9784080" cy="0"/>
          </a:xfrm>
          <a:prstGeom prst="line">
            <a:avLst/>
          </a:prstGeom>
          <a:ln w="38100">
            <a:solidFill>
              <a:srgbClr val="FFC84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0E772E-4559-E2CB-88BA-B202C34B0DC4}"/>
              </a:ext>
            </a:extLst>
          </p:cNvPr>
          <p:cNvCxnSpPr>
            <a:cxnSpLocks/>
          </p:cNvCxnSpPr>
          <p:nvPr/>
        </p:nvCxnSpPr>
        <p:spPr>
          <a:xfrm>
            <a:off x="1818638" y="3708270"/>
            <a:ext cx="0" cy="155070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DD8024-4358-ECBF-7333-3E0073F6C204}"/>
              </a:ext>
            </a:extLst>
          </p:cNvPr>
          <p:cNvSpPr txBox="1">
            <a:spLocks/>
          </p:cNvSpPr>
          <p:nvPr/>
        </p:nvSpPr>
        <p:spPr>
          <a:xfrm>
            <a:off x="398066" y="1375179"/>
            <a:ext cx="2841144" cy="75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Create a studentaid.gov account and complete the FAFSA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/>
              <a:t>(Fall)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6CD402-E1BA-D76C-B384-37A0781BCD49}"/>
              </a:ext>
            </a:extLst>
          </p:cNvPr>
          <p:cNvSpPr txBox="1">
            <a:spLocks/>
          </p:cNvSpPr>
          <p:nvPr/>
        </p:nvSpPr>
        <p:spPr>
          <a:xfrm>
            <a:off x="1519544" y="5622581"/>
            <a:ext cx="2261755" cy="79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Complete FAFSA verification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/>
              <a:t>(if selected, Winter/Spring)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5F90D9-B05E-724D-2C32-7AEAB34886CD}"/>
              </a:ext>
            </a:extLst>
          </p:cNvPr>
          <p:cNvSpPr txBox="1">
            <a:spLocks/>
          </p:cNvSpPr>
          <p:nvPr/>
        </p:nvSpPr>
        <p:spPr>
          <a:xfrm>
            <a:off x="3536759" y="1500259"/>
            <a:ext cx="3766660" cy="62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Receive, complete, and return the offer letter </a:t>
            </a:r>
            <a:r>
              <a:rPr lang="en-US" sz="1400" dirty="0"/>
              <a:t>(Winter/Spring)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BAB126-6C6E-E2D6-A015-42D6FA90A840}"/>
              </a:ext>
            </a:extLst>
          </p:cNvPr>
          <p:cNvSpPr txBox="1">
            <a:spLocks/>
          </p:cNvSpPr>
          <p:nvPr/>
        </p:nvSpPr>
        <p:spPr>
          <a:xfrm>
            <a:off x="4823546" y="5730300"/>
            <a:ext cx="3052100" cy="811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For federal loans, complete Entrance Counseling &amp; sign the Master Promissory Note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dirty="0">
              <a:ea typeface="Calibri"/>
              <a:cs typeface="Calibri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1460F0-6AB5-BB91-6641-1FD0F67EEAE0}"/>
              </a:ext>
            </a:extLst>
          </p:cNvPr>
          <p:cNvSpPr txBox="1">
            <a:spLocks/>
          </p:cNvSpPr>
          <p:nvPr/>
        </p:nvSpPr>
        <p:spPr>
          <a:xfrm>
            <a:off x="7731180" y="1319268"/>
            <a:ext cx="2504326" cy="751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If eligible for Work-Study, apply for jobs on campus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/>
              <a:t>(Summer/Year-Round)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A4EEFC-6BAD-EE5C-8EA2-EFFA1E7BF046}"/>
              </a:ext>
            </a:extLst>
          </p:cNvPr>
          <p:cNvSpPr txBox="1">
            <a:spLocks/>
          </p:cNvSpPr>
          <p:nvPr/>
        </p:nvSpPr>
        <p:spPr>
          <a:xfrm>
            <a:off x="8200456" y="5686223"/>
            <a:ext cx="3421244" cy="746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Accepted aid is automatically disbursed to the college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/>
              <a:t>(At the beginning of each term or semester)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204D8BC-9CCA-5C45-B416-F7F8107F7812}"/>
              </a:ext>
            </a:extLst>
          </p:cNvPr>
          <p:cNvSpPr txBox="1">
            <a:spLocks/>
          </p:cNvSpPr>
          <p:nvPr/>
        </p:nvSpPr>
        <p:spPr>
          <a:xfrm>
            <a:off x="64672" y="3459630"/>
            <a:ext cx="1051214" cy="807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1</a:t>
            </a:r>
            <a:r>
              <a:rPr lang="en-US" sz="1600" b="1" baseline="30000" dirty="0"/>
              <a:t>st</a:t>
            </a:r>
            <a:r>
              <a:rPr lang="en-US" sz="1600" b="1" dirty="0"/>
              <a:t> DAY OF 12</a:t>
            </a:r>
            <a:r>
              <a:rPr lang="en-US" sz="1600" b="1" baseline="30000" dirty="0"/>
              <a:t>th</a:t>
            </a:r>
            <a:r>
              <a:rPr lang="en-US" sz="1600" b="1" dirty="0"/>
              <a:t> GRADE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9A77774-4388-E600-685B-228C15A0FBDD}"/>
              </a:ext>
            </a:extLst>
          </p:cNvPr>
          <p:cNvSpPr txBox="1">
            <a:spLocks/>
          </p:cNvSpPr>
          <p:nvPr/>
        </p:nvSpPr>
        <p:spPr>
          <a:xfrm>
            <a:off x="11070707" y="3513571"/>
            <a:ext cx="1051214" cy="679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1</a:t>
            </a:r>
            <a:r>
              <a:rPr lang="en-US" sz="1600" b="1" baseline="30000" dirty="0"/>
              <a:t>st</a:t>
            </a:r>
            <a:r>
              <a:rPr lang="en-US" sz="1600" b="1" dirty="0"/>
              <a:t> DAY OF COLLEGE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97762B-FA84-0CCE-7B82-CD4DD96B114A}"/>
              </a:ext>
            </a:extLst>
          </p:cNvPr>
          <p:cNvCxnSpPr>
            <a:cxnSpLocks/>
          </p:cNvCxnSpPr>
          <p:nvPr/>
        </p:nvCxnSpPr>
        <p:spPr>
          <a:xfrm>
            <a:off x="2650422" y="3827145"/>
            <a:ext cx="0" cy="155445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89A27E-027D-B2E1-D91F-D8512E62EABB}"/>
              </a:ext>
            </a:extLst>
          </p:cNvPr>
          <p:cNvCxnSpPr>
            <a:cxnSpLocks/>
          </p:cNvCxnSpPr>
          <p:nvPr/>
        </p:nvCxnSpPr>
        <p:spPr>
          <a:xfrm>
            <a:off x="5427576" y="3713220"/>
            <a:ext cx="0" cy="150120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71692D-DAD4-1470-C139-4A8C57F6E9EE}"/>
              </a:ext>
            </a:extLst>
          </p:cNvPr>
          <p:cNvCxnSpPr>
            <a:cxnSpLocks/>
          </p:cNvCxnSpPr>
          <p:nvPr/>
        </p:nvCxnSpPr>
        <p:spPr>
          <a:xfrm>
            <a:off x="6349596" y="3827145"/>
            <a:ext cx="0" cy="160395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9FE224-0E87-7977-A548-886E9D540BE2}"/>
              </a:ext>
            </a:extLst>
          </p:cNvPr>
          <p:cNvCxnSpPr>
            <a:cxnSpLocks/>
          </p:cNvCxnSpPr>
          <p:nvPr/>
        </p:nvCxnSpPr>
        <p:spPr>
          <a:xfrm>
            <a:off x="8983343" y="3713220"/>
            <a:ext cx="0" cy="150120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31D0DE-35CD-3E84-0723-FD2ABD86826C}"/>
              </a:ext>
            </a:extLst>
          </p:cNvPr>
          <p:cNvCxnSpPr>
            <a:cxnSpLocks/>
          </p:cNvCxnSpPr>
          <p:nvPr/>
        </p:nvCxnSpPr>
        <p:spPr>
          <a:xfrm>
            <a:off x="9911078" y="3827145"/>
            <a:ext cx="0" cy="155445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67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4CA6-CA28-917B-1A3B-FB411166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 and Save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503E1D-38E7-4676-4A98-0CECEFA55743}"/>
              </a:ext>
            </a:extLst>
          </p:cNvPr>
          <p:cNvGrpSpPr/>
          <p:nvPr/>
        </p:nvGrpSpPr>
        <p:grpSpPr>
          <a:xfrm>
            <a:off x="831850" y="4730616"/>
            <a:ext cx="1405269" cy="1533092"/>
            <a:chOff x="831850" y="4878100"/>
            <a:chExt cx="1405269" cy="1533092"/>
          </a:xfrm>
        </p:grpSpPr>
        <p:pic>
          <p:nvPicPr>
            <p:cNvPr id="24" name="Graphic 23" descr="Document with solid fill">
              <a:hlinkClick r:id="rId2"/>
              <a:extLst>
                <a:ext uri="{FF2B5EF4-FFF2-40B4-BE49-F238E27FC236}">
                  <a16:creationId xmlns:a16="http://schemas.microsoft.com/office/drawing/2014/main" id="{FDDD6192-DBD6-D998-8817-43350C81D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284" y="4878100"/>
              <a:ext cx="914400" cy="914400"/>
            </a:xfrm>
            <a:prstGeom prst="rect">
              <a:avLst/>
            </a:prstGeom>
          </p:spPr>
        </p:pic>
        <p:sp>
          <p:nvSpPr>
            <p:cNvPr id="25" name="Text Placeholder 3">
              <a:hlinkClick r:id="rId2"/>
              <a:extLst>
                <a:ext uri="{FF2B5EF4-FFF2-40B4-BE49-F238E27FC236}">
                  <a16:creationId xmlns:a16="http://schemas.microsoft.com/office/drawing/2014/main" id="{3F105976-B5BE-F0D3-2C2F-F4143BBFA4D6}"/>
                </a:ext>
              </a:extLst>
            </p:cNvPr>
            <p:cNvSpPr txBox="1">
              <a:spLocks/>
            </p:cNvSpPr>
            <p:nvPr/>
          </p:nvSpPr>
          <p:spPr>
            <a:xfrm>
              <a:off x="831850" y="5792500"/>
              <a:ext cx="1405269" cy="6186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 </a:t>
              </a:r>
              <a:r>
                <a:rPr lang="en-US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Earn and Save Handout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9E27FF-2FBD-F23C-E2D0-C5710DC01C33}"/>
              </a:ext>
            </a:extLst>
          </p:cNvPr>
          <p:cNvGrpSpPr/>
          <p:nvPr/>
        </p:nvGrpSpPr>
        <p:grpSpPr>
          <a:xfrm>
            <a:off x="6106774" y="4730616"/>
            <a:ext cx="1831172" cy="1668174"/>
            <a:chOff x="6106774" y="4730616"/>
            <a:chExt cx="1831172" cy="166817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D06A639-C1CF-7B5B-FB36-73340B2A08C7}"/>
                </a:ext>
              </a:extLst>
            </p:cNvPr>
            <p:cNvGrpSpPr/>
            <p:nvPr/>
          </p:nvGrpSpPr>
          <p:grpSpPr>
            <a:xfrm>
              <a:off x="6107960" y="4730616"/>
              <a:ext cx="1828800" cy="914400"/>
              <a:chOff x="6109146" y="4730616"/>
              <a:chExt cx="1828800" cy="914400"/>
            </a:xfrm>
          </p:grpSpPr>
          <p:pic>
            <p:nvPicPr>
              <p:cNvPr id="29" name="Graphic 28" descr="Download from cloud with solid fill">
                <a:hlinkClick r:id="rId5"/>
                <a:extLst>
                  <a:ext uri="{FF2B5EF4-FFF2-40B4-BE49-F238E27FC236}">
                    <a16:creationId xmlns:a16="http://schemas.microsoft.com/office/drawing/2014/main" id="{0B03CF02-AE78-694A-0269-00DCDD091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23546" y="47306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0" name="Graphic 29" descr="Presentation with media with solid fill">
                <a:hlinkClick r:id="rId8"/>
                <a:extLst>
                  <a:ext uri="{FF2B5EF4-FFF2-40B4-BE49-F238E27FC236}">
                    <a16:creationId xmlns:a16="http://schemas.microsoft.com/office/drawing/2014/main" id="{A688F582-141D-5DB0-E7C5-373C5745B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09146" y="473061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03EAC8D7-05C0-EDC9-0F89-7C648CE8B252}"/>
                </a:ext>
              </a:extLst>
            </p:cNvPr>
            <p:cNvSpPr txBox="1">
              <a:spLocks/>
            </p:cNvSpPr>
            <p:nvPr/>
          </p:nvSpPr>
          <p:spPr>
            <a:xfrm>
              <a:off x="6106774" y="5645016"/>
              <a:ext cx="183117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Earn and Save YouTube </a:t>
              </a:r>
              <a:r>
                <a:rPr lang="en-US" dirty="0"/>
                <a:t>or </a:t>
              </a:r>
              <a:r>
                <a:rPr lang="en-US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 Downloads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AC260B-67E4-B21C-288A-BE4FF841E31C}"/>
              </a:ext>
            </a:extLst>
          </p:cNvPr>
          <p:cNvGrpSpPr/>
          <p:nvPr/>
        </p:nvGrpSpPr>
        <p:grpSpPr>
          <a:xfrm>
            <a:off x="2495332" y="4730616"/>
            <a:ext cx="1552752" cy="1631303"/>
            <a:chOff x="3401715" y="4779777"/>
            <a:chExt cx="1552752" cy="1631303"/>
          </a:xfrm>
        </p:grpSpPr>
        <p:pic>
          <p:nvPicPr>
            <p:cNvPr id="32" name="Graphic 31" descr="Mental Health with solid fill">
              <a:hlinkClick r:id="rId11"/>
              <a:extLst>
                <a:ext uri="{FF2B5EF4-FFF2-40B4-BE49-F238E27FC236}">
                  <a16:creationId xmlns:a16="http://schemas.microsoft.com/office/drawing/2014/main" id="{1AC291C4-B27F-E64D-A866-909E007B7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20891" y="4779777"/>
              <a:ext cx="914400" cy="914400"/>
            </a:xfrm>
            <a:prstGeom prst="rect">
              <a:avLst/>
            </a:prstGeom>
          </p:spPr>
        </p:pic>
        <p:sp>
          <p:nvSpPr>
            <p:cNvPr id="33" name="Text Placeholder 3">
              <a:hlinkClick r:id="rId11"/>
              <a:extLst>
                <a:ext uri="{FF2B5EF4-FFF2-40B4-BE49-F238E27FC236}">
                  <a16:creationId xmlns:a16="http://schemas.microsoft.com/office/drawing/2014/main" id="{C22A788C-8AA6-DB69-F228-20B2FC0B70B1}"/>
                </a:ext>
              </a:extLst>
            </p:cNvPr>
            <p:cNvSpPr txBox="1">
              <a:spLocks/>
            </p:cNvSpPr>
            <p:nvPr/>
          </p:nvSpPr>
          <p:spPr>
            <a:xfrm>
              <a:off x="3401715" y="5657306"/>
              <a:ext cx="155275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 </a:t>
              </a:r>
              <a:r>
                <a:rPr lang="en-US" dirty="0"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Resume Builder Activity 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D54BD2-57AF-0FF2-3465-B777DDE7055F}"/>
              </a:ext>
            </a:extLst>
          </p:cNvPr>
          <p:cNvGrpSpPr/>
          <p:nvPr/>
        </p:nvGrpSpPr>
        <p:grpSpPr>
          <a:xfrm>
            <a:off x="4299579" y="4730616"/>
            <a:ext cx="1552752" cy="1631303"/>
            <a:chOff x="3401715" y="4779777"/>
            <a:chExt cx="1552752" cy="1631303"/>
          </a:xfrm>
        </p:grpSpPr>
        <p:pic>
          <p:nvPicPr>
            <p:cNvPr id="35" name="Graphic 34" descr="Mental Health with solid fill">
              <a:hlinkClick r:id="rId14"/>
              <a:extLst>
                <a:ext uri="{FF2B5EF4-FFF2-40B4-BE49-F238E27FC236}">
                  <a16:creationId xmlns:a16="http://schemas.microsoft.com/office/drawing/2014/main" id="{EC11A366-0878-3C01-93BC-571DE960C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20891" y="4779777"/>
              <a:ext cx="914400" cy="914400"/>
            </a:xfrm>
            <a:prstGeom prst="rect">
              <a:avLst/>
            </a:prstGeom>
          </p:spPr>
        </p:pic>
        <p:sp>
          <p:nvSpPr>
            <p:cNvPr id="36" name="Text Placeholder 3">
              <a:hlinkClick r:id="rId14"/>
              <a:extLst>
                <a:ext uri="{FF2B5EF4-FFF2-40B4-BE49-F238E27FC236}">
                  <a16:creationId xmlns:a16="http://schemas.microsoft.com/office/drawing/2014/main" id="{62DE96A1-A55D-8954-3BCD-7EDD19679614}"/>
                </a:ext>
              </a:extLst>
            </p:cNvPr>
            <p:cNvSpPr txBox="1">
              <a:spLocks/>
            </p:cNvSpPr>
            <p:nvPr/>
          </p:nvSpPr>
          <p:spPr>
            <a:xfrm>
              <a:off x="3401715" y="5657306"/>
              <a:ext cx="155275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My529 Exploration Activity </a:t>
              </a:r>
              <a:endParaRPr lang="en-US" dirty="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66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1E4AA86-0B97-BC63-BD52-9619D7612F54}"/>
              </a:ext>
            </a:extLst>
          </p:cNvPr>
          <p:cNvGrpSpPr/>
          <p:nvPr/>
        </p:nvGrpSpPr>
        <p:grpSpPr>
          <a:xfrm>
            <a:off x="6315178" y="211906"/>
            <a:ext cx="4745736" cy="6435714"/>
            <a:chOff x="6315178" y="211906"/>
            <a:chExt cx="4745736" cy="6435714"/>
          </a:xfrm>
        </p:grpSpPr>
        <p:pic>
          <p:nvPicPr>
            <p:cNvPr id="20" name="Picture 19" descr="A person smiling at a customer">
              <a:extLst>
                <a:ext uri="{FF2B5EF4-FFF2-40B4-BE49-F238E27FC236}">
                  <a16:creationId xmlns:a16="http://schemas.microsoft.com/office/drawing/2014/main" id="{CBB1B869-123A-E1F4-01F3-89C3B445D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797" r="16797"/>
            <a:stretch/>
          </p:blipFill>
          <p:spPr>
            <a:xfrm>
              <a:off x="6315178" y="211906"/>
              <a:ext cx="1417320" cy="142992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418C60-FA36-34BB-1C87-9B5C153F868E}"/>
                </a:ext>
              </a:extLst>
            </p:cNvPr>
            <p:cNvSpPr/>
            <p:nvPr/>
          </p:nvSpPr>
          <p:spPr>
            <a:xfrm>
              <a:off x="7897090" y="213637"/>
              <a:ext cx="3163824" cy="1426464"/>
            </a:xfrm>
            <a:prstGeom prst="rec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Work-Study Program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07A8AB-3477-2235-C392-CDC777B36A47}"/>
                </a:ext>
              </a:extLst>
            </p:cNvPr>
            <p:cNvSpPr/>
            <p:nvPr/>
          </p:nvSpPr>
          <p:spPr>
            <a:xfrm>
              <a:off x="6315178" y="1874797"/>
              <a:ext cx="3163824" cy="1426464"/>
            </a:xfrm>
            <a:prstGeom prst="rec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Part-Time Employment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4EAD33-6309-9164-A35A-6CA87C66D2D7}"/>
                </a:ext>
              </a:extLst>
            </p:cNvPr>
            <p:cNvSpPr/>
            <p:nvPr/>
          </p:nvSpPr>
          <p:spPr>
            <a:xfrm>
              <a:off x="7897090" y="3553276"/>
              <a:ext cx="3163824" cy="1426464"/>
            </a:xfrm>
            <a:prstGeom prst="rec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Summer or Seasonal Jobs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2BA0BC-3A18-0CCF-02C9-13545AE94CA1}"/>
                </a:ext>
              </a:extLst>
            </p:cNvPr>
            <p:cNvSpPr/>
            <p:nvPr/>
          </p:nvSpPr>
          <p:spPr>
            <a:xfrm>
              <a:off x="6315178" y="5214433"/>
              <a:ext cx="3163824" cy="1426464"/>
            </a:xfrm>
            <a:prstGeom prst="rec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Internships</a:t>
              </a:r>
            </a:p>
          </p:txBody>
        </p:sp>
        <p:pic>
          <p:nvPicPr>
            <p:cNvPr id="24" name="Picture 23" descr="A person in an apron shaking hands with a person">
              <a:extLst>
                <a:ext uri="{FF2B5EF4-FFF2-40B4-BE49-F238E27FC236}">
                  <a16:creationId xmlns:a16="http://schemas.microsoft.com/office/drawing/2014/main" id="{88369961-00BF-5B23-C9A2-9AD69CFD3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532"/>
            <a:stretch/>
          </p:blipFill>
          <p:spPr>
            <a:xfrm>
              <a:off x="9643594" y="1874795"/>
              <a:ext cx="1417320" cy="1426464"/>
            </a:xfrm>
            <a:prstGeom prst="rect">
              <a:avLst/>
            </a:prstGeom>
          </p:spPr>
        </p:pic>
        <p:pic>
          <p:nvPicPr>
            <p:cNvPr id="26" name="Picture 25" descr="A lifeguard in a red shirt holding a red flotation device onlooking a swimming pool">
              <a:extLst>
                <a:ext uri="{FF2B5EF4-FFF2-40B4-BE49-F238E27FC236}">
                  <a16:creationId xmlns:a16="http://schemas.microsoft.com/office/drawing/2014/main" id="{6F6A1DB7-5F50-6EB8-C85F-E56F45C25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3676"/>
            <a:stretch/>
          </p:blipFill>
          <p:spPr>
            <a:xfrm>
              <a:off x="6315178" y="3549810"/>
              <a:ext cx="1417320" cy="1429930"/>
            </a:xfrm>
            <a:prstGeom prst="rect">
              <a:avLst/>
            </a:prstGeom>
          </p:spPr>
        </p:pic>
        <p:pic>
          <p:nvPicPr>
            <p:cNvPr id="28" name="Picture 27" descr="A student talking to an older employee in a hallway">
              <a:extLst>
                <a:ext uri="{FF2B5EF4-FFF2-40B4-BE49-F238E27FC236}">
                  <a16:creationId xmlns:a16="http://schemas.microsoft.com/office/drawing/2014/main" id="{702B728D-092C-BF71-CC4E-883A0F9C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256" t="-248" r="22256" b="248"/>
            <a:stretch/>
          </p:blipFill>
          <p:spPr>
            <a:xfrm>
              <a:off x="9643594" y="5210869"/>
              <a:ext cx="1417320" cy="143675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D91CFD-7523-6F5F-AF17-98A1C6E4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8864"/>
            <a:ext cx="4625830" cy="135081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Consider working while in college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14870-CAD7-9BDD-A921-9C0CE660E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7891"/>
            <a:ext cx="4625830" cy="183919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Work-study jobs, part-time employment, seasonal roles, and internships all offer opportunities to learn and grow outside of the classroom while earning a degree.</a:t>
            </a:r>
          </a:p>
        </p:txBody>
      </p:sp>
    </p:spTree>
    <p:extLst>
      <p:ext uri="{BB962C8B-B14F-4D97-AF65-F5344CB8AC3E}">
        <p14:creationId xmlns:p14="http://schemas.microsoft.com/office/powerpoint/2010/main" val="420521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3FDC-BCEF-897A-F440-CEB6B197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options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6F20FA-72AF-6C40-0F2C-CF392FF50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034334"/>
              </p:ext>
            </p:extLst>
          </p:nvPr>
        </p:nvGraphicFramePr>
        <p:xfrm>
          <a:off x="548640" y="1729634"/>
          <a:ext cx="11094720" cy="454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240">
                  <a:extLst>
                    <a:ext uri="{9D8B030D-6E8A-4147-A177-3AD203B41FA5}">
                      <a16:colId xmlns:a16="http://schemas.microsoft.com/office/drawing/2014/main" val="921476709"/>
                    </a:ext>
                  </a:extLst>
                </a:gridCol>
                <a:gridCol w="3698240">
                  <a:extLst>
                    <a:ext uri="{9D8B030D-6E8A-4147-A177-3AD203B41FA5}">
                      <a16:colId xmlns:a16="http://schemas.microsoft.com/office/drawing/2014/main" val="1304056609"/>
                    </a:ext>
                  </a:extLst>
                </a:gridCol>
                <a:gridCol w="3698240">
                  <a:extLst>
                    <a:ext uri="{9D8B030D-6E8A-4147-A177-3AD203B41FA5}">
                      <a16:colId xmlns:a16="http://schemas.microsoft.com/office/drawing/2014/main" val="901747299"/>
                    </a:ext>
                  </a:extLst>
                </a:gridCol>
              </a:tblGrid>
              <a:tr h="13360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Bank or Credit Union</a:t>
                      </a:r>
                    </a:p>
                  </a:txBody>
                  <a:tcPr anchor="ctr">
                    <a:solidFill>
                      <a:srgbClr val="00A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my529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ABLE Account</a:t>
                      </a:r>
                    </a:p>
                  </a:txBody>
                  <a:tcPr anchor="ctr">
                    <a:solidFill>
                      <a:srgbClr val="DC4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30277"/>
                  </a:ext>
                </a:extLst>
              </a:tr>
              <a:tr h="3213225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endParaRPr lang="en-US" sz="2800" dirty="0"/>
                    </a:p>
                    <a:p>
                      <a:pPr marL="457200" lvl="0" indent="-457200">
                        <a:buFont typeface="Arial"/>
                        <a:buChar char="•"/>
                      </a:pPr>
                      <a:r>
                        <a:rPr lang="en-US" sz="2800" dirty="0"/>
                        <a:t>Earns interest</a:t>
                      </a:r>
                    </a:p>
                  </a:txBody>
                  <a:tcPr>
                    <a:lnR w="12700" cap="flat" cmpd="sng" algn="ctr">
                      <a:solidFill>
                        <a:srgbClr val="00A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Investment account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Visit </a:t>
                      </a:r>
                      <a:r>
                        <a:rPr lang="en-US" sz="2800" dirty="0">
                          <a:hlinkClick r:id="rId2"/>
                        </a:rPr>
                        <a:t>my529.org </a:t>
                      </a:r>
                      <a:r>
                        <a:rPr lang="en-US" sz="2800" dirty="0"/>
                        <a:t>for information on Utah’s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00A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4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Investment account, but for qualified disability expenses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hlinkClick r:id="rId3"/>
                        </a:rPr>
                        <a:t>ableut.com</a:t>
                      </a:r>
                      <a:endParaRPr lang="en-US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hlinkClick r:id="rId4"/>
                        </a:rPr>
                        <a:t>stableaccount.com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DC4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19148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2EDE6F0-3BCE-79C9-A20F-FF06205A9B48}"/>
              </a:ext>
            </a:extLst>
          </p:cNvPr>
          <p:cNvGrpSpPr/>
          <p:nvPr/>
        </p:nvGrpSpPr>
        <p:grpSpPr>
          <a:xfrm>
            <a:off x="4998027" y="5373624"/>
            <a:ext cx="2195946" cy="905256"/>
            <a:chOff x="4998027" y="5373624"/>
            <a:chExt cx="2195946" cy="905256"/>
          </a:xfrm>
        </p:grpSpPr>
        <p:pic>
          <p:nvPicPr>
            <p:cNvPr id="4" name="Graphic 3" descr="Presentation with media">
              <a:hlinkClick r:id="rId5"/>
              <a:extLst>
                <a:ext uri="{FF2B5EF4-FFF2-40B4-BE49-F238E27FC236}">
                  <a16:creationId xmlns:a16="http://schemas.microsoft.com/office/drawing/2014/main" id="{C561F7F5-98F0-FA33-1263-0B60712F9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94248" y="5373624"/>
              <a:ext cx="603504" cy="603504"/>
            </a:xfrm>
            <a:prstGeom prst="rect">
              <a:avLst/>
            </a:prstGeom>
          </p:spPr>
        </p:pic>
        <p:sp>
          <p:nvSpPr>
            <p:cNvPr id="5" name="Text Placeholder 3">
              <a:hlinkClick r:id="rId5"/>
              <a:extLst>
                <a:ext uri="{FF2B5EF4-FFF2-40B4-BE49-F238E27FC236}">
                  <a16:creationId xmlns:a16="http://schemas.microsoft.com/office/drawing/2014/main" id="{6C9299B1-0987-53E8-A384-8F17910A60ED}"/>
                </a:ext>
              </a:extLst>
            </p:cNvPr>
            <p:cNvSpPr txBox="1">
              <a:spLocks/>
            </p:cNvSpPr>
            <p:nvPr/>
          </p:nvSpPr>
          <p:spPr>
            <a:xfrm>
              <a:off x="4998027" y="5925370"/>
              <a:ext cx="2195946" cy="353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 for my529 video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64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9BA1-0F35-23DC-EAD8-11FACF55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054330" cy="841664"/>
          </a:xfrm>
        </p:spPr>
        <p:txBody>
          <a:bodyPr anchor="ctr">
            <a:normAutofit/>
          </a:bodyPr>
          <a:lstStyle/>
          <a:p>
            <a:r>
              <a:rPr lang="en-US" sz="4400" dirty="0"/>
              <a:t>What is college?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83C15-E8D2-2ACE-5448-81674C03B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2381"/>
            <a:ext cx="3932237" cy="511232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Any postsecondary education (after high school)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Technical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Community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University </a:t>
            </a:r>
          </a:p>
          <a:p>
            <a:endParaRPr lang="en-US" sz="2800" dirty="0"/>
          </a:p>
          <a:p>
            <a:r>
              <a:rPr lang="en-US" sz="2800" dirty="0"/>
              <a:t>Types: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Certificates and other credentials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Associate 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Bachelor’s 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Graduate and professional degrees</a:t>
            </a:r>
          </a:p>
          <a:p>
            <a:endParaRPr lang="en-US" dirty="0"/>
          </a:p>
        </p:txBody>
      </p:sp>
      <p:pic>
        <p:nvPicPr>
          <p:cNvPr id="5" name="Picture 4" descr="An image showing four columns with headers listed with 1, 2, 4, + (or more). Under 1 it provides the following information: Certificates and&#10;other Credentials; 1 year or more&#10;(depending on program); Provides preparation&#10;for specific jobs and&#10;careers. Programs&#10;can typically be&#10;completed in a few&#10;weeks to a little over&#10;a year of full-time&#10;attendance. Many&#10;certificates build into&#10;and count toward&#10;associate degrees.; Examples:&#10;• Certificates of&#10;Proficiency&#10;• Certificates of&#10;Completion&#10;• Apprenticeships&#10;• Licenses&#10;• Professional&#10;Certifications&#10;&#10;Under 2 it provides the following information: Associate Degrees; 2 years; Provides preparation&#10;for employment or a&#10;bachelor’s degree.&#10;Programs can typically&#10;be completed in two&#10;years of full-time&#10;attendance.; Examples:&#10;• Associate of Applied&#10;Science&#10;• Associate of Science&#10;• Associate of Arts &#10;&#10;Under 4 it provides the following information: Bachelor’s Degrees; 4 years; Provides a wellrounded education&#10;for success in a career&#10;or for graduate study.&#10;Programs can typically&#10;be completed in four&#10;years of full-time&#10;attendance.; Examples:&#10;• Bachelor of Science&#10;• Bachelor of Arts&#10;• Bachelor of Applied&#10;Science&#10;• Professional&#10;Bachelor’s Degree&#10;&#10;Under + it provides the following information: Graduate and&#10;Professional Degrees&#10;and Credentials; Typically 1–6 years&#10;beyond a bachelor’s&#10;degree; Provides advanced&#10;preparation in a&#10;variety of careers that&#10;require education&#10;beyond a bachelor’s&#10;degree. Programs can&#10;typically be completed&#10;in one to six years of&#10;full-time attendance,&#10;depending on the field&#10;of study.; Examples:&#10;• Master’s degrees&#10;• Doctoral degrees&#10;• Graduate Certificates&#10;">
            <a:extLst>
              <a:ext uri="{FF2B5EF4-FFF2-40B4-BE49-F238E27FC236}">
                <a16:creationId xmlns:a16="http://schemas.microsoft.com/office/drawing/2014/main" id="{77299FBC-4131-5E50-F138-4528D2D1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13" y="275521"/>
            <a:ext cx="6472891" cy="60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7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8D64-FE15-39A2-5651-129D0255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Ways to Cut Costs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2C1285-6FBF-2A40-90CF-029CDE4C227B}"/>
              </a:ext>
            </a:extLst>
          </p:cNvPr>
          <p:cNvGrpSpPr/>
          <p:nvPr/>
        </p:nvGrpSpPr>
        <p:grpSpPr>
          <a:xfrm>
            <a:off x="831850" y="4730616"/>
            <a:ext cx="1405269" cy="1533092"/>
            <a:chOff x="831850" y="4878100"/>
            <a:chExt cx="1405269" cy="1533092"/>
          </a:xfrm>
        </p:grpSpPr>
        <p:pic>
          <p:nvPicPr>
            <p:cNvPr id="19" name="Graphic 18" descr="Document with solid fill">
              <a:hlinkClick r:id="rId2"/>
              <a:extLst>
                <a:ext uri="{FF2B5EF4-FFF2-40B4-BE49-F238E27FC236}">
                  <a16:creationId xmlns:a16="http://schemas.microsoft.com/office/drawing/2014/main" id="{CEF96052-269A-898A-F9EB-338BF8EA9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284" y="4878100"/>
              <a:ext cx="914400" cy="914400"/>
            </a:xfrm>
            <a:prstGeom prst="rect">
              <a:avLst/>
            </a:prstGeom>
          </p:spPr>
        </p:pic>
        <p:sp>
          <p:nvSpPr>
            <p:cNvPr id="20" name="Text Placeholder 3">
              <a:hlinkClick r:id="rId2"/>
              <a:extLst>
                <a:ext uri="{FF2B5EF4-FFF2-40B4-BE49-F238E27FC236}">
                  <a16:creationId xmlns:a16="http://schemas.microsoft.com/office/drawing/2014/main" id="{B4FF930B-BD1E-789C-3ED2-F9E3D3B92327}"/>
                </a:ext>
              </a:extLst>
            </p:cNvPr>
            <p:cNvSpPr txBox="1">
              <a:spLocks/>
            </p:cNvSpPr>
            <p:nvPr/>
          </p:nvSpPr>
          <p:spPr>
            <a:xfrm>
              <a:off x="831850" y="5792500"/>
              <a:ext cx="1405269" cy="6186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Cut </a:t>
              </a:r>
              <a:r>
                <a:rPr lang="en-US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Costs Handout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C27963-F73B-9231-A8E3-250815940E50}"/>
              </a:ext>
            </a:extLst>
          </p:cNvPr>
          <p:cNvGrpSpPr/>
          <p:nvPr/>
        </p:nvGrpSpPr>
        <p:grpSpPr>
          <a:xfrm>
            <a:off x="6106774" y="4730616"/>
            <a:ext cx="1831172" cy="1668174"/>
            <a:chOff x="6106774" y="4730616"/>
            <a:chExt cx="1831172" cy="166817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042D62-5654-50C6-C5C8-CEAA54F74113}"/>
                </a:ext>
              </a:extLst>
            </p:cNvPr>
            <p:cNvGrpSpPr/>
            <p:nvPr/>
          </p:nvGrpSpPr>
          <p:grpSpPr>
            <a:xfrm>
              <a:off x="6107960" y="4730616"/>
              <a:ext cx="1828800" cy="914400"/>
              <a:chOff x="6109146" y="4730616"/>
              <a:chExt cx="1828800" cy="914400"/>
            </a:xfrm>
          </p:grpSpPr>
          <p:pic>
            <p:nvPicPr>
              <p:cNvPr id="24" name="Graphic 23" descr="Download from cloud with solid fill">
                <a:hlinkClick r:id="rId5"/>
                <a:extLst>
                  <a:ext uri="{FF2B5EF4-FFF2-40B4-BE49-F238E27FC236}">
                    <a16:creationId xmlns:a16="http://schemas.microsoft.com/office/drawing/2014/main" id="{E89BC09C-AD68-9D93-900D-099D79E93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23546" y="47306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5" name="Graphic 24" descr="Presentation with media with solid fill">
                <a:hlinkClick r:id="rId8"/>
                <a:extLst>
                  <a:ext uri="{FF2B5EF4-FFF2-40B4-BE49-F238E27FC236}">
                    <a16:creationId xmlns:a16="http://schemas.microsoft.com/office/drawing/2014/main" id="{3EA407AC-05F8-EAB8-2644-E245A4626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09146" y="473061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F82C5365-26E0-5ACF-2390-E5554570C8E5}"/>
                </a:ext>
              </a:extLst>
            </p:cNvPr>
            <p:cNvSpPr txBox="1">
              <a:spLocks/>
            </p:cNvSpPr>
            <p:nvPr/>
          </p:nvSpPr>
          <p:spPr>
            <a:xfrm>
              <a:off x="6106774" y="5645016"/>
              <a:ext cx="183117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Cut Costs YouTube </a:t>
              </a:r>
              <a:r>
                <a:rPr lang="en-US" dirty="0"/>
                <a:t>or </a:t>
              </a:r>
              <a:r>
                <a:rPr lang="en-US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 Downloads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6EEC61-9E33-3D3F-DCC4-406B15A0C314}"/>
              </a:ext>
            </a:extLst>
          </p:cNvPr>
          <p:cNvGrpSpPr/>
          <p:nvPr/>
        </p:nvGrpSpPr>
        <p:grpSpPr>
          <a:xfrm>
            <a:off x="3395570" y="4730616"/>
            <a:ext cx="1552752" cy="1631303"/>
            <a:chOff x="3401715" y="4779777"/>
            <a:chExt cx="1552752" cy="1631303"/>
          </a:xfrm>
        </p:grpSpPr>
        <p:pic>
          <p:nvPicPr>
            <p:cNvPr id="27" name="Graphic 26" descr="Mental Health with solid fill">
              <a:hlinkClick r:id="rId11"/>
              <a:extLst>
                <a:ext uri="{FF2B5EF4-FFF2-40B4-BE49-F238E27FC236}">
                  <a16:creationId xmlns:a16="http://schemas.microsoft.com/office/drawing/2014/main" id="{29948DB0-AB5F-0E82-5E8F-0DE7E12CB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20891" y="4779777"/>
              <a:ext cx="914400" cy="914400"/>
            </a:xfrm>
            <a:prstGeom prst="rect">
              <a:avLst/>
            </a:prstGeom>
          </p:spPr>
        </p:pic>
        <p:sp>
          <p:nvSpPr>
            <p:cNvPr id="28" name="Text Placeholder 3">
              <a:hlinkClick r:id="rId11"/>
              <a:extLst>
                <a:ext uri="{FF2B5EF4-FFF2-40B4-BE49-F238E27FC236}">
                  <a16:creationId xmlns:a16="http://schemas.microsoft.com/office/drawing/2014/main" id="{3715EDC9-2A29-45C7-F1E3-4C032972909C}"/>
                </a:ext>
              </a:extLst>
            </p:cNvPr>
            <p:cNvSpPr txBox="1">
              <a:spLocks/>
            </p:cNvSpPr>
            <p:nvPr/>
          </p:nvSpPr>
          <p:spPr>
            <a:xfrm>
              <a:off x="3401715" y="5657306"/>
              <a:ext cx="155275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College Benefits Bingo Activity </a:t>
              </a:r>
              <a:endParaRPr lang="en-US" dirty="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0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4E1E-10B6-1DF1-D98C-EC3070A6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in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A300-F2F8-CA79-A210-67BF221F4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Increase GPA by earning good grades. Stay focused and study</a:t>
            </a:r>
          </a:p>
          <a:p>
            <a:r>
              <a:rPr lang="en-US" dirty="0"/>
              <a:t>Take the ACT/SAT exams multiple times to improve your score</a:t>
            </a:r>
          </a:p>
          <a:p>
            <a:r>
              <a:rPr lang="en-US" dirty="0"/>
              <a:t>Volunteer in the community or participate in school leadership, clubs, or extracurricular activities like intramural sports or performing arts</a:t>
            </a:r>
          </a:p>
          <a:p>
            <a:pPr lvl="1"/>
            <a:r>
              <a:rPr lang="en-US" dirty="0"/>
              <a:t>Explore </a:t>
            </a:r>
            <a:r>
              <a:rPr lang="en-US" dirty="0">
                <a:hlinkClick r:id="rId2"/>
              </a:rPr>
              <a:t>UServe.utah.gov </a:t>
            </a:r>
            <a:r>
              <a:rPr lang="en-US" dirty="0"/>
              <a:t>for different volunteer opportunities in Utah</a:t>
            </a:r>
          </a:p>
          <a:p>
            <a:r>
              <a:rPr lang="en-US" dirty="0"/>
              <a:t>1, 2, 4, or more (choose the right college fit)</a:t>
            </a:r>
          </a:p>
          <a:p>
            <a:r>
              <a:rPr lang="en-US" dirty="0"/>
              <a:t>Earn college credit in high school by participating in these programs:</a:t>
            </a:r>
          </a:p>
          <a:p>
            <a:pPr lvl="1"/>
            <a:r>
              <a:rPr lang="en-US" dirty="0"/>
              <a:t>Concurrent Enrollment (CE)</a:t>
            </a:r>
          </a:p>
          <a:p>
            <a:pPr lvl="1"/>
            <a:r>
              <a:rPr lang="en-US" dirty="0"/>
              <a:t>Advanced Placement (AP)</a:t>
            </a:r>
          </a:p>
          <a:p>
            <a:pPr lvl="1"/>
            <a:r>
              <a:rPr lang="en-US" dirty="0"/>
              <a:t>International Baccalaureate (IB)</a:t>
            </a:r>
          </a:p>
          <a:p>
            <a:pPr lvl="1"/>
            <a:r>
              <a:rPr lang="en-US" dirty="0"/>
              <a:t>Dual Enrollment at a technical college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44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ABCBD-6C23-04D2-1DEE-A5644B129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0EA2-A40E-3100-6CBB-6D2BA84A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prep and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16BE-29CA-CF20-4A39-C8738E83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42"/>
            <a:ext cx="10515600" cy="502198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Housing:</a:t>
            </a:r>
            <a:r>
              <a:rPr lang="en-US" dirty="0"/>
              <a:t> Consider living at home or with roommates to reduce housing expenses and save on on-campus housing costs.</a:t>
            </a:r>
          </a:p>
          <a:p>
            <a:r>
              <a:rPr lang="en-US" dirty="0"/>
              <a:t>Take advantage of </a:t>
            </a:r>
            <a:r>
              <a:rPr lang="en-US" b="1" dirty="0"/>
              <a:t>plateau or banded tuition</a:t>
            </a:r>
          </a:p>
          <a:p>
            <a:r>
              <a:rPr lang="en-US" b="1" dirty="0"/>
              <a:t>Student involvement and leadership: </a:t>
            </a:r>
            <a:r>
              <a:rPr lang="en-US" dirty="0"/>
              <a:t>Apply to be a presidential ambassador, consider running for student leadership positions, or become a resident assistant for on-campus housing</a:t>
            </a:r>
          </a:p>
          <a:p>
            <a:r>
              <a:rPr lang="en-US" b="1" dirty="0"/>
              <a:t>Textbooks:</a:t>
            </a:r>
            <a:r>
              <a:rPr lang="en-US" dirty="0"/>
              <a:t> Save on textbooks by renting or purchasing used copies and utilize the college’s library reserve as an alternative to buying brand-new textbooks.</a:t>
            </a:r>
          </a:p>
          <a:p>
            <a:r>
              <a:rPr lang="en-US" b="1" dirty="0"/>
              <a:t>Earn credits to graduate on time</a:t>
            </a:r>
          </a:p>
          <a:p>
            <a:r>
              <a:rPr lang="en-US" dirty="0"/>
              <a:t>Research and inquire about </a:t>
            </a:r>
            <a:r>
              <a:rPr lang="en-US" b="1" dirty="0"/>
              <a:t>student discounts </a:t>
            </a:r>
            <a:r>
              <a:rPr lang="en-US" dirty="0"/>
              <a:t>around town</a:t>
            </a:r>
          </a:p>
          <a:p>
            <a:r>
              <a:rPr lang="en-US" sz="2800" dirty="0"/>
              <a:t>Check if your college provides </a:t>
            </a:r>
            <a:r>
              <a:rPr lang="en-US" sz="2800" b="1" dirty="0"/>
              <a:t>transportation benefits</a:t>
            </a:r>
          </a:p>
          <a:p>
            <a:r>
              <a:rPr lang="en-US" dirty="0"/>
              <a:t>Consider the </a:t>
            </a:r>
            <a:r>
              <a:rPr lang="en-US" b="1" dirty="0"/>
              <a:t>Western Undergraduate Exchange </a:t>
            </a:r>
            <a:r>
              <a:rPr lang="en-US" dirty="0"/>
              <a:t>(WUE) by WICHE if attending college out-of-state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06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65C1-995A-3BC7-C1C5-F812CA38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81610"/>
            <a:ext cx="10515600" cy="1086282"/>
          </a:xfrm>
        </p:spPr>
        <p:txBody>
          <a:bodyPr anchor="t"/>
          <a:lstStyle/>
          <a:p>
            <a:r>
              <a:rPr lang="en-US" dirty="0"/>
              <a:t>Individual Student Situations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DCD621A-E4DA-B775-52BF-87CA93B94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7275"/>
            <a:ext cx="10515600" cy="3164462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What topics is the audience interested in reviewing?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Deferment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a typeface="+mn-lt"/>
                <a:cs typeface="+mn-lt"/>
              </a:rPr>
              <a:t>Who is Eligible to Submit a FAFSA? (FAFSA Citizenship Terminology and Legislation)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Students Who Are Citizens/Members of Federally Designated Native American Tribes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Students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1119418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62F3-AE97-73C0-FF44-65F3E34E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F3461B-68A7-A907-BE30-96D902927C5F}"/>
              </a:ext>
            </a:extLst>
          </p:cNvPr>
          <p:cNvGrpSpPr/>
          <p:nvPr/>
        </p:nvGrpSpPr>
        <p:grpSpPr>
          <a:xfrm>
            <a:off x="804183" y="4878100"/>
            <a:ext cx="1455862" cy="1668174"/>
            <a:chOff x="804183" y="4878100"/>
            <a:chExt cx="1455862" cy="1668174"/>
          </a:xfrm>
        </p:grpSpPr>
        <p:pic>
          <p:nvPicPr>
            <p:cNvPr id="4" name="Graphic 3" descr="Document with solid fill">
              <a:hlinkClick r:id="rId2"/>
              <a:extLst>
                <a:ext uri="{FF2B5EF4-FFF2-40B4-BE49-F238E27FC236}">
                  <a16:creationId xmlns:a16="http://schemas.microsoft.com/office/drawing/2014/main" id="{FDD7792D-34DA-9ADC-BB0F-E0E76A83C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4914" y="4878100"/>
              <a:ext cx="914400" cy="914400"/>
            </a:xfrm>
            <a:prstGeom prst="rect">
              <a:avLst/>
            </a:prstGeom>
          </p:spPr>
        </p:pic>
        <p:sp>
          <p:nvSpPr>
            <p:cNvPr id="5" name="Text Placeholder 3">
              <a:hlinkClick r:id="rId2"/>
              <a:extLst>
                <a:ext uri="{FF2B5EF4-FFF2-40B4-BE49-F238E27FC236}">
                  <a16:creationId xmlns:a16="http://schemas.microsoft.com/office/drawing/2014/main" id="{F2E73A02-670A-E1D0-060B-BFF1A69D5BAE}"/>
                </a:ext>
              </a:extLst>
            </p:cNvPr>
            <p:cNvSpPr txBox="1">
              <a:spLocks/>
            </p:cNvSpPr>
            <p:nvPr/>
          </p:nvSpPr>
          <p:spPr>
            <a:xfrm>
              <a:off x="804183" y="5792500"/>
              <a:ext cx="145586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Deferment Handout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3001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28BA-7D5D-594E-0D8B-5BB526E2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588" y="276225"/>
            <a:ext cx="3932238" cy="10287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Deferment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1101A-7BEF-F4F0-CC67-7A70A1AB4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5587" y="1304924"/>
            <a:ext cx="6435866" cy="555307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Is the option to postpone or delay college enrollment and scholarships for a period of time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reasons do students have to defer college?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Military service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Religious services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Humanitarian service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Personal circumstances such as illness, family responsibilities, or financial constraints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Research, internships, or other educational experiences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Note: Some reasons for deferment may not be eligible depending on the college. Contact the college for eligible reasons to </a:t>
            </a:r>
            <a:r>
              <a:rPr lang="en-US" sz="2600"/>
              <a:t>defer attendance.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2600" b="1" dirty="0"/>
              <a:t>Inform the college or university about plans to defer admission and scholarships</a:t>
            </a:r>
          </a:p>
        </p:txBody>
      </p:sp>
      <p:pic>
        <p:nvPicPr>
          <p:cNvPr id="7" name="Picture 6" descr="A person holding a globe&#10;&#10;Description automatically generated">
            <a:extLst>
              <a:ext uri="{FF2B5EF4-FFF2-40B4-BE49-F238E27FC236}">
                <a16:creationId xmlns:a16="http://schemas.microsoft.com/office/drawing/2014/main" id="{6DB93349-D8C6-ADA7-3F69-1E867FAF4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0" r="39696" b="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19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4C04-45B2-C57C-BD12-BC667C18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47" y="1606765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Who is Eligible to Submit a FAFSA?</a:t>
            </a:r>
            <a:endParaRPr lang="en-US" dirty="0">
              <a:ea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76B48B-FFA7-3CAA-F02A-8D4343B9AAB4}"/>
              </a:ext>
            </a:extLst>
          </p:cNvPr>
          <p:cNvGrpSpPr/>
          <p:nvPr/>
        </p:nvGrpSpPr>
        <p:grpSpPr>
          <a:xfrm>
            <a:off x="270782" y="4878100"/>
            <a:ext cx="2494188" cy="1828800"/>
            <a:chOff x="270782" y="4878100"/>
            <a:chExt cx="2494188" cy="1828800"/>
          </a:xfrm>
        </p:grpSpPr>
        <p:pic>
          <p:nvPicPr>
            <p:cNvPr id="3" name="Graphic 2" descr="Document with solid fill">
              <a:hlinkClick r:id="rId2"/>
              <a:extLst>
                <a:ext uri="{FF2B5EF4-FFF2-40B4-BE49-F238E27FC236}">
                  <a16:creationId xmlns:a16="http://schemas.microsoft.com/office/drawing/2014/main" id="{4169C4EB-602B-D804-410B-291018F2C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4914" y="4878100"/>
              <a:ext cx="914400" cy="914400"/>
            </a:xfrm>
            <a:prstGeom prst="rect">
              <a:avLst/>
            </a:prstGeom>
          </p:spPr>
        </p:pic>
        <p:sp>
          <p:nvSpPr>
            <p:cNvPr id="4" name="Text Placeholder 3">
              <a:hlinkClick r:id="rId2"/>
              <a:extLst>
                <a:ext uri="{FF2B5EF4-FFF2-40B4-BE49-F238E27FC236}">
                  <a16:creationId xmlns:a16="http://schemas.microsoft.com/office/drawing/2014/main" id="{34ED7AFD-D470-3ED5-21B2-13240857EAF3}"/>
                </a:ext>
              </a:extLst>
            </p:cNvPr>
            <p:cNvSpPr txBox="1">
              <a:spLocks/>
            </p:cNvSpPr>
            <p:nvPr/>
          </p:nvSpPr>
          <p:spPr>
            <a:xfrm>
              <a:off x="270782" y="5792500"/>
              <a:ext cx="2494188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Who is Eligible to </a:t>
              </a:r>
              <a:br>
                <a:rPr lang="en-US" sz="1500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en-US" sz="1500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Submit a FAFSA?</a:t>
              </a:r>
              <a:br>
                <a:rPr lang="en-US" sz="1500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en-US" sz="1500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Handout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171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C1C8-5ED8-A989-16E5-3EBDD46B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FAFSA citizenship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011E1-0F98-F3FB-4EE7-503D9012D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789227" cy="530735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700" b="1" dirty="0"/>
              <a:t>U.S. Citizens: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Includes naturalized citizens and those born as citizens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U.S. Citizen students are eligible for federal aid from the FAFSA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700" b="1" dirty="0"/>
              <a:t>Eligible Non-Citizens: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Students with documentation that Federal Student Aid considers "eligible" for federal aid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Examples include Permanent Residents (Green Card holders), Refugees, Asylum Grantees, etc.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700" b="1" dirty="0"/>
              <a:t>Neither U.S. Citizens Nor Eligible Non-Citizens: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Students with documentation that Federal Student Aid considers "ineligible" for federal aid, or those without documentation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Examples include students without a Social Security Number (SSN), DACA recipients, TPS recipients, DED recipients, etc.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700" b="1" dirty="0"/>
              <a:t>International Students: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Foreign students attending or planning to attend college in the United States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International students are ineligible for federal aid through the FAFSA</a:t>
            </a:r>
          </a:p>
        </p:txBody>
      </p:sp>
    </p:spTree>
    <p:extLst>
      <p:ext uri="{BB962C8B-B14F-4D97-AF65-F5344CB8AC3E}">
        <p14:creationId xmlns:p14="http://schemas.microsoft.com/office/powerpoint/2010/main" val="3187519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6137-A9DE-9A67-90CE-02CA45B0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218212"/>
            <a:ext cx="6321136" cy="1203902"/>
          </a:xfrm>
        </p:spPr>
        <p:txBody>
          <a:bodyPr/>
          <a:lstStyle/>
          <a:p>
            <a:r>
              <a:rPr lang="en-US" dirty="0"/>
              <a:t>Legislation 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F4752-A646-9AF5-4121-5C6DF9B79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7" y="1422114"/>
            <a:ext cx="6321136" cy="527608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400" b="1" dirty="0"/>
              <a:t>House Bill (HB) 144</a:t>
            </a:r>
            <a:br>
              <a:rPr lang="en-US" dirty="0"/>
            </a:br>
            <a:r>
              <a:rPr lang="en-US" dirty="0"/>
              <a:t>Utah law allows students to pay in-state tuition if the student: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Attended a Utah high school for at least three years</a:t>
            </a:r>
            <a:endParaRPr lang="en-US" sz="2900" dirty="0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900" dirty="0"/>
              <a:t>Has a Utah high school diploma or Utah GED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Submit a high school transcript with graduation date listed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Signs and submits an HB 144 affidavit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400" b="1" dirty="0"/>
              <a:t>House Bill (HB) 118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For students who are foreign nationals or legally admitted into the United States with F-1, H-4, or J-1 visas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400" b="1" dirty="0"/>
              <a:t>House Bill (HB) 102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Provides earlier access to in-state tuition depending on the student’s immigration status</a:t>
            </a:r>
          </a:p>
        </p:txBody>
      </p:sp>
      <p:pic>
        <p:nvPicPr>
          <p:cNvPr id="7" name="Picture 6" descr="Utah's Capitol Building">
            <a:extLst>
              <a:ext uri="{FF2B5EF4-FFF2-40B4-BE49-F238E27FC236}">
                <a16:creationId xmlns:a16="http://schemas.microsoft.com/office/drawing/2014/main" id="{F96F16B8-6085-ABB3-B867-1EBAA1B0C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5" r="32044"/>
          <a:stretch/>
        </p:blipFill>
        <p:spPr>
          <a:xfrm>
            <a:off x="7117772" y="790956"/>
            <a:ext cx="4769428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80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E921-5369-2FAF-4650-D0259476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Students Who Are Citizens/Members of Federally Designated Native American Tribes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DD463E-792C-EC6E-82D1-9D4D512E522B}"/>
              </a:ext>
            </a:extLst>
          </p:cNvPr>
          <p:cNvGrpSpPr/>
          <p:nvPr/>
        </p:nvGrpSpPr>
        <p:grpSpPr>
          <a:xfrm>
            <a:off x="270782" y="4878100"/>
            <a:ext cx="2494188" cy="1828800"/>
            <a:chOff x="270782" y="4878100"/>
            <a:chExt cx="2494188" cy="1828800"/>
          </a:xfrm>
        </p:grpSpPr>
        <p:pic>
          <p:nvPicPr>
            <p:cNvPr id="3" name="Graphic 2" descr="Document with solid fill">
              <a:hlinkClick r:id="rId2"/>
              <a:extLst>
                <a:ext uri="{FF2B5EF4-FFF2-40B4-BE49-F238E27FC236}">
                  <a16:creationId xmlns:a16="http://schemas.microsoft.com/office/drawing/2014/main" id="{07C809C1-D64C-8112-B341-CB23C8993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4914" y="4878100"/>
              <a:ext cx="914400" cy="914400"/>
            </a:xfrm>
            <a:prstGeom prst="rect">
              <a:avLst/>
            </a:prstGeom>
          </p:spPr>
        </p:pic>
        <p:sp>
          <p:nvSpPr>
            <p:cNvPr id="4" name="Text Placeholder 3">
              <a:hlinkClick r:id="rId2"/>
              <a:extLst>
                <a:ext uri="{FF2B5EF4-FFF2-40B4-BE49-F238E27FC236}">
                  <a16:creationId xmlns:a16="http://schemas.microsoft.com/office/drawing/2014/main" id="{80A64681-4044-9CFF-83EF-F77B4EF39C15}"/>
                </a:ext>
              </a:extLst>
            </p:cNvPr>
            <p:cNvSpPr txBox="1">
              <a:spLocks/>
            </p:cNvSpPr>
            <p:nvPr/>
          </p:nvSpPr>
          <p:spPr>
            <a:xfrm>
              <a:off x="270782" y="5792500"/>
              <a:ext cx="2494188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Tribal Citizen/Member Handout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987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FE31-BEAE-E7E0-904F-C49ABB0E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42"/>
          </a:xfrm>
        </p:spPr>
        <p:txBody>
          <a:bodyPr/>
          <a:lstStyle/>
          <a:p>
            <a:r>
              <a:rPr lang="en-US" dirty="0"/>
              <a:t>How much does college cost?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E80558-B663-275A-63E1-0BE0A95C6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70092"/>
              </p:ext>
            </p:extLst>
          </p:nvPr>
        </p:nvGraphicFramePr>
        <p:xfrm>
          <a:off x="838200" y="1214667"/>
          <a:ext cx="10820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664">
                  <a:extLst>
                    <a:ext uri="{9D8B030D-6E8A-4147-A177-3AD203B41FA5}">
                      <a16:colId xmlns:a16="http://schemas.microsoft.com/office/drawing/2014/main" val="342024117"/>
                    </a:ext>
                  </a:extLst>
                </a:gridCol>
                <a:gridCol w="4644736">
                  <a:extLst>
                    <a:ext uri="{9D8B030D-6E8A-4147-A177-3AD203B41FA5}">
                      <a16:colId xmlns:a16="http://schemas.microsoft.com/office/drawing/2014/main" val="1587662665"/>
                    </a:ext>
                  </a:extLst>
                </a:gridCol>
              </a:tblGrid>
              <a:tr h="428364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2024 Average Utah In-State Tuition and Fees (per year)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Public Technical College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~$99/credit + fees</a:t>
                      </a:r>
                    </a:p>
                  </a:txBody>
                  <a:tcPr>
                    <a:lnL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74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u="none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2-Year Public College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$4,382</a:t>
                      </a:r>
                    </a:p>
                  </a:txBody>
                  <a:tcPr>
                    <a:lnL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349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4-Year Public University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$7,531</a:t>
                      </a:r>
                    </a:p>
                  </a:txBody>
                  <a:tcPr>
                    <a:lnL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5296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B6187A-4618-72C5-601C-3CA2CFB8D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54377"/>
              </p:ext>
            </p:extLst>
          </p:nvPr>
        </p:nvGraphicFramePr>
        <p:xfrm>
          <a:off x="838200" y="3067546"/>
          <a:ext cx="10820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5273">
                  <a:extLst>
                    <a:ext uri="{9D8B030D-6E8A-4147-A177-3AD203B41FA5}">
                      <a16:colId xmlns:a16="http://schemas.microsoft.com/office/drawing/2014/main" val="342024117"/>
                    </a:ext>
                  </a:extLst>
                </a:gridCol>
                <a:gridCol w="4655127">
                  <a:extLst>
                    <a:ext uri="{9D8B030D-6E8A-4147-A177-3AD203B41FA5}">
                      <a16:colId xmlns:a16="http://schemas.microsoft.com/office/drawing/2014/main" val="1587662665"/>
                    </a:ext>
                  </a:extLst>
                </a:gridCol>
              </a:tblGrid>
              <a:tr h="428364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2024 Average National Out-Of-State Tuitions and Fees (per year)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2-Year Public College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$8,415</a:t>
                      </a:r>
                    </a:p>
                  </a:txBody>
                  <a:tcPr>
                    <a:lnL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33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4-Year Public University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$27,457</a:t>
                      </a:r>
                    </a:p>
                  </a:txBody>
                  <a:tcPr>
                    <a:lnL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3735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78DCD-C277-B174-3B18-9DFC0CCB2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95896"/>
              </p:ext>
            </p:extLst>
          </p:nvPr>
        </p:nvGraphicFramePr>
        <p:xfrm>
          <a:off x="838200" y="4502561"/>
          <a:ext cx="10820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5273">
                  <a:extLst>
                    <a:ext uri="{9D8B030D-6E8A-4147-A177-3AD203B41FA5}">
                      <a16:colId xmlns:a16="http://schemas.microsoft.com/office/drawing/2014/main" val="342024117"/>
                    </a:ext>
                  </a:extLst>
                </a:gridCol>
                <a:gridCol w="4655127">
                  <a:extLst>
                    <a:ext uri="{9D8B030D-6E8A-4147-A177-3AD203B41FA5}">
                      <a16:colId xmlns:a16="http://schemas.microsoft.com/office/drawing/2014/main" val="1587662665"/>
                    </a:ext>
                  </a:extLst>
                </a:gridCol>
              </a:tblGrid>
              <a:tr h="428364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2024 Average National Private Non-Profit Tuitions and Fees (per year)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E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2-Year Non-Profit Private College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$20,019</a:t>
                      </a:r>
                    </a:p>
                  </a:txBody>
                  <a:tcPr>
                    <a:lnL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349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4-Year Non-Profit Private University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$38,421</a:t>
                      </a:r>
                    </a:p>
                  </a:txBody>
                  <a:tcPr>
                    <a:lnL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52960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CA22CE-8CA3-0CEB-12BC-5AE985E0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156251"/>
            <a:ext cx="11002697" cy="518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*These costs don’t include external costs – Food, housing, books, supplies, transportation, etc.</a:t>
            </a:r>
          </a:p>
        </p:txBody>
      </p:sp>
      <p:pic>
        <p:nvPicPr>
          <p:cNvPr id="9" name="Graphic 8" descr="Presentation with media with solid fill">
            <a:hlinkClick r:id="rId5"/>
            <a:extLst>
              <a:ext uri="{FF2B5EF4-FFF2-40B4-BE49-F238E27FC236}">
                <a16:creationId xmlns:a16="http://schemas.microsoft.com/office/drawing/2014/main" id="{890D129A-8443-A419-2E94-7FB378C85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4262" y="262953"/>
            <a:ext cx="413393" cy="413393"/>
          </a:xfrm>
          <a:prstGeom prst="rect">
            <a:avLst/>
          </a:prstGeom>
        </p:spPr>
      </p:pic>
      <p:sp>
        <p:nvSpPr>
          <p:cNvPr id="10" name="Text Placeholder 3">
            <a:hlinkClick r:id="rId5"/>
            <a:extLst>
              <a:ext uri="{FF2B5EF4-FFF2-40B4-BE49-F238E27FC236}">
                <a16:creationId xmlns:a16="http://schemas.microsoft.com/office/drawing/2014/main" id="{77B2F536-170D-FBA0-9A8D-0E70C1D60243}"/>
              </a:ext>
            </a:extLst>
          </p:cNvPr>
          <p:cNvSpPr txBox="1">
            <a:spLocks/>
          </p:cNvSpPr>
          <p:nvPr/>
        </p:nvSpPr>
        <p:spPr>
          <a:xfrm>
            <a:off x="10381020" y="613438"/>
            <a:ext cx="1459877" cy="51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for College Costs YouTube Videos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4927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72BD-2ED5-DE71-3CBF-12CD6743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Who Are Citizens/Members of Federally Designated Native American Tribes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250E-996B-D6DA-9817-EE5CA558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In-State Tuition Residency Tribal Access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Board Policy R512, Resident Student Status: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https://public.powerdms.com/Uta7295/tree/documents/2022238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In-state tuition may be available to American Indians if they meet the following criteria for resident student status: </a:t>
            </a:r>
          </a:p>
          <a:p>
            <a:pPr lvl="1"/>
            <a:r>
              <a:rPr lang="en-US" dirty="0"/>
              <a:t>They are enrolled on the tribal rolls of a tribe whose reservation or trust lands lie partly or wholly within Utah or whose border is at any point contiguous with the border of Utah; or</a:t>
            </a:r>
          </a:p>
          <a:p>
            <a:pPr lvl="1"/>
            <a:r>
              <a:rPr lang="en-US" dirty="0"/>
              <a:t>They are a member of a federally recognized or known Utah tribe and has graduated from a Utah high school.</a:t>
            </a:r>
          </a:p>
          <a:p>
            <a:r>
              <a:rPr lang="en-US" dirty="0"/>
              <a:t>For more details talk to your college’s residency office </a:t>
            </a:r>
          </a:p>
        </p:txBody>
      </p:sp>
    </p:spTree>
    <p:extLst>
      <p:ext uri="{BB962C8B-B14F-4D97-AF65-F5344CB8AC3E}">
        <p14:creationId xmlns:p14="http://schemas.microsoft.com/office/powerpoint/2010/main" val="484161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3738-26E9-BAB9-9B64-6625FCAF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with Disabilities</a:t>
            </a:r>
          </a:p>
        </p:txBody>
      </p:sp>
      <p:pic>
        <p:nvPicPr>
          <p:cNvPr id="4" name="Graphic 3" descr="Document with solid fill">
            <a:hlinkClick r:id="rId2"/>
            <a:extLst>
              <a:ext uri="{FF2B5EF4-FFF2-40B4-BE49-F238E27FC236}">
                <a16:creationId xmlns:a16="http://schemas.microsoft.com/office/drawing/2014/main" id="{980DFA6F-8A5D-6450-0F53-1AA2D1F85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14" y="4878100"/>
            <a:ext cx="914400" cy="914400"/>
          </a:xfrm>
          <a:prstGeom prst="rect">
            <a:avLst/>
          </a:prstGeom>
        </p:spPr>
      </p:pic>
      <p:sp>
        <p:nvSpPr>
          <p:cNvPr id="5" name="Text Placeholder 3">
            <a:hlinkClick r:id="rId2"/>
            <a:extLst>
              <a:ext uri="{FF2B5EF4-FFF2-40B4-BE49-F238E27FC236}">
                <a16:creationId xmlns:a16="http://schemas.microsoft.com/office/drawing/2014/main" id="{B83BDE3F-6102-445D-9AE0-3889E8626426}"/>
              </a:ext>
            </a:extLst>
          </p:cNvPr>
          <p:cNvSpPr txBox="1">
            <a:spLocks/>
          </p:cNvSpPr>
          <p:nvPr/>
        </p:nvSpPr>
        <p:spPr>
          <a:xfrm>
            <a:off x="270782" y="5792500"/>
            <a:ext cx="24941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 with Disabilities Handout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58423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F824-6CDC-1F40-66C9-8E033186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Modifications vs. Accommodations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27A4A-58FB-E24F-50C7-E8C09A06B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52882"/>
          </a:xfrm>
        </p:spPr>
        <p:txBody>
          <a:bodyPr/>
          <a:lstStyle/>
          <a:p>
            <a:r>
              <a:rPr lang="en-US" dirty="0"/>
              <a:t>Modifications: K-12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3FC64-7125-0CED-B9E1-39715BBF0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8736"/>
            <a:ext cx="5157787" cy="42291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Modifications are made to assignments and the curriculum to meet the Free Appropriate Public Education (FAPE) requirements in secondary education</a:t>
            </a:r>
          </a:p>
          <a:p>
            <a:pPr>
              <a:lnSpc>
                <a:spcPct val="100000"/>
              </a:lnSpc>
            </a:pPr>
            <a:r>
              <a:rPr lang="en-US" dirty="0"/>
              <a:t>Examples include: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Reduced number of questions on assignments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Fewer topics covered in class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of a word list or list of math formulas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AF471-3E6E-76E1-F64C-481F9E5AC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52882"/>
          </a:xfrm>
        </p:spPr>
        <p:txBody>
          <a:bodyPr/>
          <a:lstStyle/>
          <a:p>
            <a:r>
              <a:rPr lang="en-US" dirty="0"/>
              <a:t>Accommodations: Higher Education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FA777-A826-EE8D-9D36-8DF67E906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58735"/>
            <a:ext cx="5704609" cy="42291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Accommodations are made on college campuses to create accessibility for students with disabilities, but adjustments are not made to the course requirements or the curriculum</a:t>
            </a:r>
          </a:p>
          <a:p>
            <a:r>
              <a:rPr lang="en-US" dirty="0"/>
              <a:t>Examples include:</a:t>
            </a:r>
          </a:p>
          <a:p>
            <a:pPr lvl="1"/>
            <a:r>
              <a:rPr lang="en-US" dirty="0"/>
              <a:t>Specialized tutoring</a:t>
            </a:r>
          </a:p>
          <a:p>
            <a:pPr lvl="1"/>
            <a:r>
              <a:rPr lang="en-US" dirty="0"/>
              <a:t>Recorded/audiobooks</a:t>
            </a:r>
          </a:p>
          <a:p>
            <a:pPr lvl="1"/>
            <a:r>
              <a:rPr lang="en-US" dirty="0"/>
              <a:t>Class notetakers</a:t>
            </a:r>
          </a:p>
          <a:p>
            <a:pPr lvl="1"/>
            <a:r>
              <a:rPr lang="en-US" dirty="0"/>
              <a:t>Preferential seating</a:t>
            </a:r>
          </a:p>
          <a:p>
            <a:pPr lvl="1"/>
            <a:r>
              <a:rPr lang="en-US" dirty="0"/>
              <a:t>Lecture notes</a:t>
            </a:r>
          </a:p>
          <a:p>
            <a:pPr lvl="1"/>
            <a:r>
              <a:rPr lang="en-US" dirty="0"/>
              <a:t>Study guides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F3434-99A7-D6F5-6DAC-28005AE0D0D3}"/>
              </a:ext>
            </a:extLst>
          </p:cNvPr>
          <p:cNvSpPr txBox="1"/>
          <p:nvPr/>
        </p:nvSpPr>
        <p:spPr>
          <a:xfrm>
            <a:off x="6194427" y="6412119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/>
              <a:t>Source: </a:t>
            </a:r>
            <a:r>
              <a:rPr lang="en-US" i="1" dirty="0">
                <a:hlinkClick r:id="rId2"/>
              </a:rPr>
              <a:t>Parent Center Hub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2311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BA30-EF34-DBA7-90EF-7968592F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17"/>
            <a:ext cx="10515600" cy="1016866"/>
          </a:xfrm>
        </p:spPr>
        <p:txBody>
          <a:bodyPr/>
          <a:lstStyle/>
          <a:p>
            <a:r>
              <a:rPr lang="en-US" dirty="0"/>
              <a:t>Student Information Release Form (FERPA)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49622-DA1E-33B8-E6EA-A99D0121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3"/>
            <a:ext cx="10515600" cy="524741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/>
              <a:t>“FERPA gives parents certain rights with respect to their children's education records. These rights transfer to the student when he or she reaches the age of 18 or attends a school beyond the high school level.”</a:t>
            </a:r>
            <a:r>
              <a:rPr lang="en-US" b="1" dirty="0"/>
              <a:t> – U.S. Department of Education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The student must request the FERPA form. A parent cannot.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sz="2600" dirty="0"/>
              <a:t>The student must agree to who is listed as the recipient in order to release records if it’s an individual other than the student with access to records</a:t>
            </a:r>
          </a:p>
          <a:p>
            <a:endParaRPr lang="en-US" sz="1900" dirty="0"/>
          </a:p>
          <a:p>
            <a:r>
              <a:rPr lang="en-US" dirty="0"/>
              <a:t>This can be beneficial if the student is deferring enrollment or taking a gap year for reasons such as military service, ecclesiastical mission, humanitarian service, etc.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If students want a trusted adult involved with their college information, meetings, and conversations, make sure this form is 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A9EF4-DD1A-0091-9C50-A5353A0E6336}"/>
              </a:ext>
            </a:extLst>
          </p:cNvPr>
          <p:cNvSpPr txBox="1"/>
          <p:nvPr/>
        </p:nvSpPr>
        <p:spPr>
          <a:xfrm>
            <a:off x="5320145" y="6341751"/>
            <a:ext cx="6657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22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https://www2.ed.gov/policy/gen/guid/fpco/ferpa/index.html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339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FCF8-7162-5BAA-6AE7-E7244196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632-5C1B-6235-937E-8149EB4A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Paying for College Student Bundle</a:t>
            </a:r>
          </a:p>
        </p:txBody>
      </p:sp>
      <p:pic>
        <p:nvPicPr>
          <p:cNvPr id="5" name="Graphic 4" descr="Dollar">
            <a:extLst>
              <a:ext uri="{FF2B5EF4-FFF2-40B4-BE49-F238E27FC236}">
                <a16:creationId xmlns:a16="http://schemas.microsoft.com/office/drawing/2014/main" id="{3E8D0C31-F8AB-09C6-931A-C23E490F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312" y="2913320"/>
            <a:ext cx="632637" cy="632637"/>
          </a:xfrm>
          <a:prstGeom prst="rect">
            <a:avLst/>
          </a:prstGeom>
        </p:spPr>
      </p:pic>
      <p:pic>
        <p:nvPicPr>
          <p:cNvPr id="6" name="Graphic 5" descr="Graduation cap">
            <a:extLst>
              <a:ext uri="{FF2B5EF4-FFF2-40B4-BE49-F238E27FC236}">
                <a16:creationId xmlns:a16="http://schemas.microsoft.com/office/drawing/2014/main" id="{99783B71-533C-FABA-310B-DDCDC1181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09" y="28149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D94BC95-F113-7984-60B9-CFE4C3D7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360000">
            <a:off x="7019690" y="4828355"/>
            <a:ext cx="531628" cy="1236035"/>
          </a:xfrm>
          <a:prstGeom prst="homePlate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id="{D8CB2815-61FA-37C2-2F5D-9D6972BD6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2986" y="4929666"/>
            <a:ext cx="1064681" cy="10646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85C4D9-C3D5-21CE-9810-0DEB60934897}"/>
              </a:ext>
            </a:extLst>
          </p:cNvPr>
          <p:cNvSpPr txBox="1">
            <a:spLocks/>
          </p:cNvSpPr>
          <p:nvPr/>
        </p:nvSpPr>
        <p:spPr>
          <a:xfrm>
            <a:off x="5051473" y="5579859"/>
            <a:ext cx="1928612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Individual Student Situations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AFD78664-19A2-71C0-7509-533DBF80D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040000">
            <a:off x="8959959" y="4828355"/>
            <a:ext cx="531628" cy="1236035"/>
          </a:xfrm>
          <a:prstGeom prst="homePlate">
            <a:avLst/>
          </a:prstGeom>
          <a:solidFill>
            <a:srgbClr val="40C1AC"/>
          </a:solidFill>
          <a:ln>
            <a:solidFill>
              <a:srgbClr val="40C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Downward trend">
            <a:extLst>
              <a:ext uri="{FF2B5EF4-FFF2-40B4-BE49-F238E27FC236}">
                <a16:creationId xmlns:a16="http://schemas.microsoft.com/office/drawing/2014/main" id="{70C18C79-D504-2199-CDC1-A753B3B43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0895" y="4879572"/>
            <a:ext cx="1156285" cy="11562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7C885D-EB94-C039-B0DD-073D3BBEC23E}"/>
              </a:ext>
            </a:extLst>
          </p:cNvPr>
          <p:cNvSpPr txBox="1">
            <a:spLocks/>
          </p:cNvSpPr>
          <p:nvPr/>
        </p:nvSpPr>
        <p:spPr>
          <a:xfrm>
            <a:off x="9722671" y="5578696"/>
            <a:ext cx="1709900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Creative Ways to Cut Costs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289FAD7D-E0E6-9E1B-2D15-33B70F41C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20000">
            <a:off x="9559536" y="2983049"/>
            <a:ext cx="531628" cy="1236035"/>
          </a:xfrm>
          <a:prstGeom prst="homePlate">
            <a:avLst/>
          </a:prstGeom>
          <a:solidFill>
            <a:srgbClr val="00AF66"/>
          </a:solidFill>
          <a:ln>
            <a:solidFill>
              <a:srgbClr val="00A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Construction worker">
            <a:extLst>
              <a:ext uri="{FF2B5EF4-FFF2-40B4-BE49-F238E27FC236}">
                <a16:creationId xmlns:a16="http://schemas.microsoft.com/office/drawing/2014/main" id="{02A9E5AD-63EC-6799-BDDE-5DD5EEAF3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45166" y="2949621"/>
            <a:ext cx="1156286" cy="115628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B9E6AEE-219E-6D47-0995-1419583F1320}"/>
              </a:ext>
            </a:extLst>
          </p:cNvPr>
          <p:cNvSpPr txBox="1">
            <a:spLocks/>
          </p:cNvSpPr>
          <p:nvPr/>
        </p:nvSpPr>
        <p:spPr>
          <a:xfrm>
            <a:off x="10268129" y="3128275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Earn and Save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B710DDF-66FE-08A6-3962-5042C0827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89824" y="1842587"/>
            <a:ext cx="531628" cy="1236035"/>
          </a:xfrm>
          <a:prstGeom prst="homePlate">
            <a:avLst/>
          </a:prstGeom>
          <a:solidFill>
            <a:srgbClr val="FFC845"/>
          </a:solidFill>
          <a:ln>
            <a:solidFill>
              <a:srgbClr val="FFC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AEA93E1E-876D-9641-CE61-028497885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86152" y="1761207"/>
            <a:ext cx="1339822" cy="133982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FD74F2B-57E4-C7FF-6F98-8C8A4EA54B5D}"/>
              </a:ext>
            </a:extLst>
          </p:cNvPr>
          <p:cNvSpPr txBox="1">
            <a:spLocks/>
          </p:cNvSpPr>
          <p:nvPr/>
        </p:nvSpPr>
        <p:spPr>
          <a:xfrm>
            <a:off x="7600049" y="1456067"/>
            <a:ext cx="1311178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File the FAFSA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39CE80C-26D1-5258-CDE5-082AA13F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">
            <a:off x="6420113" y="2983049"/>
            <a:ext cx="531628" cy="1236035"/>
          </a:xfrm>
          <a:prstGeom prst="homePlate">
            <a:avLst/>
          </a:prstGeom>
          <a:solidFill>
            <a:srgbClr val="00AFD7"/>
          </a:solidFill>
          <a:ln>
            <a:solidFill>
              <a:srgbClr val="00A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502A2A22-BCB4-EB17-1601-05F69EE70F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7359" y="3018331"/>
            <a:ext cx="1165469" cy="116546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42C1C00-194D-EEA8-02FA-A1F787594DB4}"/>
              </a:ext>
            </a:extLst>
          </p:cNvPr>
          <p:cNvSpPr txBox="1">
            <a:spLocks/>
          </p:cNvSpPr>
          <p:nvPr/>
        </p:nvSpPr>
        <p:spPr>
          <a:xfrm>
            <a:off x="4810052" y="3284746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Apply for Scholarships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54940-D76B-0391-1C6B-BF44313D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0703" y="4546611"/>
            <a:ext cx="2248739" cy="58658"/>
          </a:xfrm>
          <a:prstGeom prst="rect">
            <a:avLst/>
          </a:prstGeom>
          <a:solidFill>
            <a:srgbClr val="304E93"/>
          </a:solidFill>
          <a:ln>
            <a:solidFill>
              <a:srgbClr val="304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34D614E-147C-CE05-C834-CF3C566AC78B}"/>
              </a:ext>
            </a:extLst>
          </p:cNvPr>
          <p:cNvSpPr txBox="1">
            <a:spLocks/>
          </p:cNvSpPr>
          <p:nvPr/>
        </p:nvSpPr>
        <p:spPr>
          <a:xfrm>
            <a:off x="6757616" y="3522498"/>
            <a:ext cx="3111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Paying for College Student Bundle</a:t>
            </a:r>
          </a:p>
        </p:txBody>
      </p:sp>
      <p:pic>
        <p:nvPicPr>
          <p:cNvPr id="25" name="Content Placeholder 16" descr="Confused person">
            <a:extLst>
              <a:ext uri="{FF2B5EF4-FFF2-40B4-BE49-F238E27FC236}">
                <a16:creationId xmlns:a16="http://schemas.microsoft.com/office/drawing/2014/main" id="{F12EDFE1-A4A3-F81D-1B2E-600D5BFBC6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224" y="2404660"/>
            <a:ext cx="3569087" cy="3569087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7910C56A-C439-EABC-46F1-931E26807C00}"/>
              </a:ext>
            </a:extLst>
          </p:cNvPr>
          <p:cNvSpPr/>
          <p:nvPr/>
        </p:nvSpPr>
        <p:spPr>
          <a:xfrm rot="19847689">
            <a:off x="6928698" y="2503767"/>
            <a:ext cx="524010" cy="387878"/>
          </a:xfrm>
          <a:prstGeom prst="rightArrow">
            <a:avLst/>
          </a:prstGeom>
          <a:solidFill>
            <a:srgbClr val="FFC8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7BA9D84-1AFC-2832-FD79-5B7FE60EBF4B}"/>
              </a:ext>
            </a:extLst>
          </p:cNvPr>
          <p:cNvSpPr/>
          <p:nvPr/>
        </p:nvSpPr>
        <p:spPr>
          <a:xfrm rot="2670378">
            <a:off x="9134690" y="2478921"/>
            <a:ext cx="524010" cy="387878"/>
          </a:xfrm>
          <a:prstGeom prst="rightArrow">
            <a:avLst/>
          </a:prstGeom>
          <a:solidFill>
            <a:srgbClr val="00A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BEE60F3-7865-A4B4-CF43-89DDC6493E3A}"/>
              </a:ext>
            </a:extLst>
          </p:cNvPr>
          <p:cNvSpPr/>
          <p:nvPr/>
        </p:nvSpPr>
        <p:spPr>
          <a:xfrm rot="6727336">
            <a:off x="9709493" y="4484843"/>
            <a:ext cx="524010" cy="387878"/>
          </a:xfrm>
          <a:prstGeom prst="rightArrow">
            <a:avLst/>
          </a:prstGeom>
          <a:solidFill>
            <a:srgbClr val="40C1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6FF4895-A0E0-B84D-1F8B-F20FB6C24435}"/>
              </a:ext>
            </a:extLst>
          </p:cNvPr>
          <p:cNvSpPr/>
          <p:nvPr/>
        </p:nvSpPr>
        <p:spPr>
          <a:xfrm rot="10800000">
            <a:off x="7993633" y="5427211"/>
            <a:ext cx="524010" cy="387878"/>
          </a:xfrm>
          <a:prstGeom prst="rightArrow">
            <a:avLst/>
          </a:prstGeom>
          <a:solidFill>
            <a:srgbClr val="DC44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F69158F-5268-39ED-490E-D6DFA977667E}"/>
              </a:ext>
            </a:extLst>
          </p:cNvPr>
          <p:cNvSpPr/>
          <p:nvPr/>
        </p:nvSpPr>
        <p:spPr>
          <a:xfrm rot="15482895">
            <a:off x="6324118" y="4478580"/>
            <a:ext cx="524010" cy="387878"/>
          </a:xfrm>
          <a:prstGeom prst="rightArrow">
            <a:avLst/>
          </a:prstGeom>
          <a:solidFill>
            <a:srgbClr val="00AF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7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37D7-DEAD-C5ED-A721-23903D860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0C7EE-D86C-B4EB-0795-164BF9BB5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4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F847EC7-D419-8778-D435-6D54715BB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44" y="0"/>
            <a:ext cx="8885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1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3B3EC-0107-A5A4-C741-456C7FFCD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87364C7-D9F5-2657-B9F4-EEFEF7B1B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70" y="0"/>
            <a:ext cx="8928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2347-2F7E-5BD5-4FA3-DBEE7BBB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Paying for College Student Bundle</a:t>
            </a:r>
          </a:p>
        </p:txBody>
      </p:sp>
      <p:pic>
        <p:nvPicPr>
          <p:cNvPr id="4" name="Content Placeholder 16" descr="Confused person">
            <a:extLst>
              <a:ext uri="{FF2B5EF4-FFF2-40B4-BE49-F238E27FC236}">
                <a16:creationId xmlns:a16="http://schemas.microsoft.com/office/drawing/2014/main" id="{5D54A9E4-2BA3-E9DC-1CF0-D45098223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224" y="2404660"/>
            <a:ext cx="3569087" cy="3569087"/>
          </a:xfrm>
        </p:spPr>
      </p:pic>
      <p:pic>
        <p:nvPicPr>
          <p:cNvPr id="5" name="Graphic 4" descr="Dollar">
            <a:extLst>
              <a:ext uri="{FF2B5EF4-FFF2-40B4-BE49-F238E27FC236}">
                <a16:creationId xmlns:a16="http://schemas.microsoft.com/office/drawing/2014/main" id="{19BDB362-792E-3F92-70DE-427FE92EB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1860" y="2888739"/>
            <a:ext cx="632637" cy="632637"/>
          </a:xfrm>
          <a:prstGeom prst="rect">
            <a:avLst/>
          </a:prstGeom>
        </p:spPr>
      </p:pic>
      <p:pic>
        <p:nvPicPr>
          <p:cNvPr id="6" name="Graphic 5" descr="Graduation cap">
            <a:extLst>
              <a:ext uri="{FF2B5EF4-FFF2-40B4-BE49-F238E27FC236}">
                <a16:creationId xmlns:a16="http://schemas.microsoft.com/office/drawing/2014/main" id="{F45109E7-15EC-775E-9C34-C566C6711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009" y="28149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709C234-2258-065D-DA33-89D129435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360000">
            <a:off x="7019690" y="4828355"/>
            <a:ext cx="531628" cy="1236035"/>
          </a:xfrm>
          <a:prstGeom prst="homePlate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id="{5F4849EC-9D3E-5900-5AC2-41E9F1A78B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2986" y="4929666"/>
            <a:ext cx="1064681" cy="10646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C898E5-7663-75DD-4D67-DC127C77071D}"/>
              </a:ext>
            </a:extLst>
          </p:cNvPr>
          <p:cNvSpPr txBox="1">
            <a:spLocks/>
          </p:cNvSpPr>
          <p:nvPr/>
        </p:nvSpPr>
        <p:spPr>
          <a:xfrm>
            <a:off x="5051473" y="5579859"/>
            <a:ext cx="1928612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Individual Student Situations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4EB6DF4-BF49-8498-D700-4536F91F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040000">
            <a:off x="8959959" y="4828355"/>
            <a:ext cx="531628" cy="1236035"/>
          </a:xfrm>
          <a:prstGeom prst="homePlate">
            <a:avLst/>
          </a:prstGeom>
          <a:solidFill>
            <a:srgbClr val="40C1AC"/>
          </a:solidFill>
          <a:ln>
            <a:solidFill>
              <a:srgbClr val="40C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Downward trend">
            <a:extLst>
              <a:ext uri="{FF2B5EF4-FFF2-40B4-BE49-F238E27FC236}">
                <a16:creationId xmlns:a16="http://schemas.microsoft.com/office/drawing/2014/main" id="{E25F7976-083F-9710-AA2F-8D5EAC202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80895" y="4879572"/>
            <a:ext cx="1156285" cy="11562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C74AE5-5FED-A46C-D4F3-6E690DD36A77}"/>
              </a:ext>
            </a:extLst>
          </p:cNvPr>
          <p:cNvSpPr txBox="1">
            <a:spLocks/>
          </p:cNvSpPr>
          <p:nvPr/>
        </p:nvSpPr>
        <p:spPr>
          <a:xfrm>
            <a:off x="9722671" y="5578696"/>
            <a:ext cx="1709900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Creative Ways to Cut Costs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DA9D393-6E8B-160B-ADB6-C71D659B7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20000">
            <a:off x="9559536" y="2983049"/>
            <a:ext cx="531628" cy="1236035"/>
          </a:xfrm>
          <a:prstGeom prst="homePlate">
            <a:avLst/>
          </a:prstGeom>
          <a:solidFill>
            <a:srgbClr val="00AF66"/>
          </a:solidFill>
          <a:ln>
            <a:solidFill>
              <a:srgbClr val="00A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Construction worker">
            <a:extLst>
              <a:ext uri="{FF2B5EF4-FFF2-40B4-BE49-F238E27FC236}">
                <a16:creationId xmlns:a16="http://schemas.microsoft.com/office/drawing/2014/main" id="{4329722B-5911-1691-0307-96B94E211C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5166" y="2949621"/>
            <a:ext cx="1156286" cy="115628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8F0BA4-DB6B-ABA3-BFE7-422F33FFBCCB}"/>
              </a:ext>
            </a:extLst>
          </p:cNvPr>
          <p:cNvSpPr txBox="1">
            <a:spLocks/>
          </p:cNvSpPr>
          <p:nvPr/>
        </p:nvSpPr>
        <p:spPr>
          <a:xfrm>
            <a:off x="10268129" y="3128275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Earn and Save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BBC5E9B0-FB2D-B238-8535-6A086FCC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89824" y="1842587"/>
            <a:ext cx="531628" cy="1236035"/>
          </a:xfrm>
          <a:prstGeom prst="homePlate">
            <a:avLst/>
          </a:prstGeom>
          <a:solidFill>
            <a:srgbClr val="FFC845"/>
          </a:solidFill>
          <a:ln>
            <a:solidFill>
              <a:srgbClr val="FFC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0BF51FB5-C13F-7BEC-E15C-1057E3A80F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86152" y="1761207"/>
            <a:ext cx="1339822" cy="133982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2969550-2403-A341-2B5E-5540EEB333F1}"/>
              </a:ext>
            </a:extLst>
          </p:cNvPr>
          <p:cNvSpPr txBox="1">
            <a:spLocks/>
          </p:cNvSpPr>
          <p:nvPr/>
        </p:nvSpPr>
        <p:spPr>
          <a:xfrm>
            <a:off x="7600049" y="1456067"/>
            <a:ext cx="1311178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File the FAFSA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A9934AA9-2D1D-08F4-7DB9-7744638A0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">
            <a:off x="6420113" y="2983049"/>
            <a:ext cx="531628" cy="1236035"/>
          </a:xfrm>
          <a:prstGeom prst="homePlate">
            <a:avLst/>
          </a:prstGeom>
          <a:solidFill>
            <a:srgbClr val="00AFD7"/>
          </a:solidFill>
          <a:ln>
            <a:solidFill>
              <a:srgbClr val="00A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DA31335F-C56B-C17D-BA0F-0B8AD827F6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67359" y="3018331"/>
            <a:ext cx="1165469" cy="116546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D101FF-3B86-F535-9AAD-1661AFE3C44F}"/>
              </a:ext>
            </a:extLst>
          </p:cNvPr>
          <p:cNvSpPr txBox="1">
            <a:spLocks/>
          </p:cNvSpPr>
          <p:nvPr/>
        </p:nvSpPr>
        <p:spPr>
          <a:xfrm>
            <a:off x="4810052" y="3284746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Apply for Scholarships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04FA9-6B23-6924-7294-269F0681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0703" y="4546611"/>
            <a:ext cx="2248739" cy="58658"/>
          </a:xfrm>
          <a:prstGeom prst="rect">
            <a:avLst/>
          </a:prstGeom>
          <a:solidFill>
            <a:srgbClr val="304E93"/>
          </a:solidFill>
          <a:ln>
            <a:solidFill>
              <a:srgbClr val="304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A6A3815-2E3B-FC3B-DAC7-C1A8F53DF94E}"/>
              </a:ext>
            </a:extLst>
          </p:cNvPr>
          <p:cNvSpPr txBox="1">
            <a:spLocks/>
          </p:cNvSpPr>
          <p:nvPr/>
        </p:nvSpPr>
        <p:spPr>
          <a:xfrm>
            <a:off x="6757616" y="3522498"/>
            <a:ext cx="3111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Paying for College Student Bundle</a:t>
            </a:r>
          </a:p>
        </p:txBody>
      </p:sp>
    </p:spTree>
    <p:extLst>
      <p:ext uri="{BB962C8B-B14F-4D97-AF65-F5344CB8AC3E}">
        <p14:creationId xmlns:p14="http://schemas.microsoft.com/office/powerpoint/2010/main" val="414751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D5FC-5306-B337-A7A6-C0008C2C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Scholarships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39A5E7-DEB5-5EF6-0609-FEF763976845}"/>
              </a:ext>
            </a:extLst>
          </p:cNvPr>
          <p:cNvGrpSpPr/>
          <p:nvPr/>
        </p:nvGrpSpPr>
        <p:grpSpPr>
          <a:xfrm>
            <a:off x="831850" y="4730616"/>
            <a:ext cx="1405269" cy="1533092"/>
            <a:chOff x="831850" y="4878100"/>
            <a:chExt cx="1405269" cy="1533092"/>
          </a:xfrm>
        </p:grpSpPr>
        <p:pic>
          <p:nvPicPr>
            <p:cNvPr id="11" name="Graphic 10" descr="Document with solid fill">
              <a:hlinkClick r:id="rId2"/>
              <a:extLst>
                <a:ext uri="{FF2B5EF4-FFF2-40B4-BE49-F238E27FC236}">
                  <a16:creationId xmlns:a16="http://schemas.microsoft.com/office/drawing/2014/main" id="{E10B01D9-4687-3D5C-F215-40E3FE565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284" y="4878100"/>
              <a:ext cx="914400" cy="914400"/>
            </a:xfrm>
            <a:prstGeom prst="rect">
              <a:avLst/>
            </a:prstGeom>
          </p:spPr>
        </p:pic>
        <p:sp>
          <p:nvSpPr>
            <p:cNvPr id="12" name="Text Placeholder 3">
              <a:hlinkClick r:id="rId2"/>
              <a:extLst>
                <a:ext uri="{FF2B5EF4-FFF2-40B4-BE49-F238E27FC236}">
                  <a16:creationId xmlns:a16="http://schemas.microsoft.com/office/drawing/2014/main" id="{2C65D90F-6F1B-F556-5778-3CA2E6DCDA36}"/>
                </a:ext>
              </a:extLst>
            </p:cNvPr>
            <p:cNvSpPr txBox="1">
              <a:spLocks/>
            </p:cNvSpPr>
            <p:nvPr/>
          </p:nvSpPr>
          <p:spPr>
            <a:xfrm>
              <a:off x="831850" y="5792500"/>
              <a:ext cx="1405269" cy="6186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 Scholarships Handout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B1BFB5-2BE5-4FD4-2722-E8E7C7542215}"/>
              </a:ext>
            </a:extLst>
          </p:cNvPr>
          <p:cNvGrpSpPr/>
          <p:nvPr/>
        </p:nvGrpSpPr>
        <p:grpSpPr>
          <a:xfrm>
            <a:off x="6106774" y="4730616"/>
            <a:ext cx="1831172" cy="1668174"/>
            <a:chOff x="6106774" y="4730616"/>
            <a:chExt cx="1831172" cy="16681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BC4356-5581-7CBD-C82F-8C708B339567}"/>
                </a:ext>
              </a:extLst>
            </p:cNvPr>
            <p:cNvGrpSpPr/>
            <p:nvPr/>
          </p:nvGrpSpPr>
          <p:grpSpPr>
            <a:xfrm>
              <a:off x="6107960" y="4730616"/>
              <a:ext cx="1828800" cy="914400"/>
              <a:chOff x="6109146" y="4730616"/>
              <a:chExt cx="1828800" cy="914400"/>
            </a:xfrm>
          </p:grpSpPr>
          <p:pic>
            <p:nvPicPr>
              <p:cNvPr id="21" name="Graphic 20" descr="Download from cloud with solid fill">
                <a:hlinkClick r:id="rId5"/>
                <a:extLst>
                  <a:ext uri="{FF2B5EF4-FFF2-40B4-BE49-F238E27FC236}">
                    <a16:creationId xmlns:a16="http://schemas.microsoft.com/office/drawing/2014/main" id="{BDC6D5D5-A0AD-5D02-AB29-4CCD494D9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23546" y="47306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5" name="Graphic 24" descr="Presentation with media with solid fill">
                <a:hlinkClick r:id="rId8"/>
                <a:extLst>
                  <a:ext uri="{FF2B5EF4-FFF2-40B4-BE49-F238E27FC236}">
                    <a16:creationId xmlns:a16="http://schemas.microsoft.com/office/drawing/2014/main" id="{517F77AD-0611-F540-6E19-AB7A7A1AA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09146" y="473061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43D7F51F-19B4-1A38-DA5B-BDDD02546122}"/>
                </a:ext>
              </a:extLst>
            </p:cNvPr>
            <p:cNvSpPr txBox="1">
              <a:spLocks/>
            </p:cNvSpPr>
            <p:nvPr/>
          </p:nvSpPr>
          <p:spPr>
            <a:xfrm>
              <a:off x="6106774" y="5645016"/>
              <a:ext cx="183117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Scholarship YouTube </a:t>
              </a:r>
              <a:r>
                <a:rPr lang="en-US" dirty="0"/>
                <a:t>or </a:t>
              </a:r>
              <a:r>
                <a:rPr lang="en-US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 Downloads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163DD0-AA3A-AE9B-8B30-272F6DCA2DCE}"/>
              </a:ext>
            </a:extLst>
          </p:cNvPr>
          <p:cNvGrpSpPr/>
          <p:nvPr/>
        </p:nvGrpSpPr>
        <p:grpSpPr>
          <a:xfrm>
            <a:off x="3395570" y="4730616"/>
            <a:ext cx="1552752" cy="1631303"/>
            <a:chOff x="3401715" y="4779777"/>
            <a:chExt cx="1552752" cy="1631303"/>
          </a:xfrm>
        </p:grpSpPr>
        <p:pic>
          <p:nvPicPr>
            <p:cNvPr id="23" name="Graphic 22" descr="Mental Health with solid fill">
              <a:hlinkClick r:id="rId11"/>
              <a:extLst>
                <a:ext uri="{FF2B5EF4-FFF2-40B4-BE49-F238E27FC236}">
                  <a16:creationId xmlns:a16="http://schemas.microsoft.com/office/drawing/2014/main" id="{335B99E8-2CB8-321F-69B9-B6895F418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20891" y="4779777"/>
              <a:ext cx="914400" cy="914400"/>
            </a:xfrm>
            <a:prstGeom prst="rect">
              <a:avLst/>
            </a:prstGeom>
          </p:spPr>
        </p:pic>
        <p:sp>
          <p:nvSpPr>
            <p:cNvPr id="29" name="Text Placeholder 3">
              <a:hlinkClick r:id="rId11"/>
              <a:extLst>
                <a:ext uri="{FF2B5EF4-FFF2-40B4-BE49-F238E27FC236}">
                  <a16:creationId xmlns:a16="http://schemas.microsoft.com/office/drawing/2014/main" id="{188D37E2-CE85-24E1-F4C2-6E7FB715B069}"/>
                </a:ext>
              </a:extLst>
            </p:cNvPr>
            <p:cNvSpPr txBox="1">
              <a:spLocks/>
            </p:cNvSpPr>
            <p:nvPr/>
          </p:nvSpPr>
          <p:spPr>
            <a:xfrm>
              <a:off x="3401715" y="5657306"/>
              <a:ext cx="155275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 </a:t>
              </a:r>
              <a:r>
                <a:rPr lang="en-US" dirty="0"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Scholarship Scavenger Hunt Activity </a:t>
              </a:r>
              <a:endParaRPr lang="en-US" dirty="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81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AC42-6119-E28A-D325-5BB3D5D0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246" y="457200"/>
            <a:ext cx="4374572" cy="1600200"/>
          </a:xfrm>
        </p:spPr>
        <p:txBody>
          <a:bodyPr>
            <a:normAutofit/>
          </a:bodyPr>
          <a:lstStyle/>
          <a:p>
            <a:r>
              <a:rPr lang="en-US" sz="4400" dirty="0"/>
              <a:t>Did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CD602-8C39-B978-23E4-CC02CCC26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3246" y="2057399"/>
            <a:ext cx="4374572" cy="4447309"/>
          </a:xfrm>
        </p:spPr>
        <p:txBody>
          <a:bodyPr>
            <a:normAutofit/>
          </a:bodyPr>
          <a:lstStyle/>
          <a:p>
            <a:r>
              <a:rPr lang="en-US" sz="2400" dirty="0"/>
              <a:t>Scholarships are not just for high school seniors or current college students! </a:t>
            </a:r>
          </a:p>
          <a:p>
            <a:r>
              <a:rPr lang="en-US" sz="2400" dirty="0"/>
              <a:t>For example, these scholarship providers open applications to students in kindergarten: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My529</a:t>
            </a:r>
            <a:r>
              <a:rPr lang="en-US" sz="2400" baseline="30000" dirty="0"/>
              <a:t>TM</a:t>
            </a:r>
            <a:r>
              <a:rPr lang="en-US" sz="2400" dirty="0"/>
              <a:t> Make Your Mark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My529</a:t>
            </a:r>
            <a:r>
              <a:rPr lang="en-US" sz="2400" baseline="30000" dirty="0"/>
              <a:t>TM</a:t>
            </a:r>
            <a:r>
              <a:rPr lang="en-US" sz="2400" dirty="0"/>
              <a:t> Book Your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Doodle4Google</a:t>
            </a:r>
            <a:r>
              <a:rPr lang="en-US" sz="2400" baseline="30000" dirty="0"/>
              <a:t>TM</a:t>
            </a:r>
          </a:p>
          <a:p>
            <a:endParaRPr lang="en-US" dirty="0"/>
          </a:p>
        </p:txBody>
      </p:sp>
      <p:pic>
        <p:nvPicPr>
          <p:cNvPr id="7" name="Picture 6" descr="A child holding a book&#10;&#10;Description automatically generated">
            <a:extLst>
              <a:ext uri="{FF2B5EF4-FFF2-40B4-BE49-F238E27FC236}">
                <a16:creationId xmlns:a16="http://schemas.microsoft.com/office/drawing/2014/main" id="{74F95EF3-C18A-0301-62D4-7B54498DA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5632" r="-1"/>
          <a:stretch/>
        </p:blipFill>
        <p:spPr>
          <a:xfrm flipH="1">
            <a:off x="0" y="0"/>
            <a:ext cx="6522720" cy="6716106"/>
          </a:xfrm>
          <a:prstGeom prst="rect">
            <a:avLst/>
          </a:prstGeom>
          <a:effectLst>
            <a:innerShdw blurRad="63500" dist="50800" dir="8100000">
              <a:prstClr val="black">
                <a:alpha val="1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9095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2252-9511-3630-BB95-04E6C893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provides scholarships?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8092D-5D00-B819-5BC2-C88083C7C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and local government</a:t>
            </a:r>
          </a:p>
          <a:p>
            <a:r>
              <a:rPr lang="en-US" dirty="0"/>
              <a:t>Technical colleges, community colleges, and universities</a:t>
            </a:r>
          </a:p>
          <a:p>
            <a:r>
              <a:rPr lang="en-US" dirty="0"/>
              <a:t>Community organizations, school districts, and K-12 schools</a:t>
            </a:r>
          </a:p>
          <a:p>
            <a:r>
              <a:rPr lang="en-US" dirty="0"/>
              <a:t>Companies and corporations </a:t>
            </a:r>
          </a:p>
          <a:p>
            <a:r>
              <a:rPr lang="en-US" dirty="0"/>
              <a:t>Private donors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10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C84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39307</TotalTime>
  <Words>1764</Words>
  <Application>Microsoft Office PowerPoint</Application>
  <PresentationFormat>Widescreen</PresentationFormat>
  <Paragraphs>265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Paying for College</vt:lpstr>
      <vt:lpstr>What is college?</vt:lpstr>
      <vt:lpstr>How much does college cost?</vt:lpstr>
      <vt:lpstr>PowerPoint Presentation</vt:lpstr>
      <vt:lpstr>PowerPoint Presentation</vt:lpstr>
      <vt:lpstr>Paying for College Student Bundle</vt:lpstr>
      <vt:lpstr>Apply for Scholarships</vt:lpstr>
      <vt:lpstr>Did you know?</vt:lpstr>
      <vt:lpstr>Who provides scholarships?</vt:lpstr>
      <vt:lpstr>Common types of scholarships:</vt:lpstr>
      <vt:lpstr>Where to begin:</vt:lpstr>
      <vt:lpstr>File the FAFSA</vt:lpstr>
      <vt:lpstr>What is the FAFSA?</vt:lpstr>
      <vt:lpstr>PowerPoint Presentation</vt:lpstr>
      <vt:lpstr>What will the FAFSA ask?</vt:lpstr>
      <vt:lpstr>FAFSA Timeline</vt:lpstr>
      <vt:lpstr>Earn and Save</vt:lpstr>
      <vt:lpstr>Consider working while in college</vt:lpstr>
      <vt:lpstr>Saving options</vt:lpstr>
      <vt:lpstr>Creative Ways to Cut Costs</vt:lpstr>
      <vt:lpstr>While in high school</vt:lpstr>
      <vt:lpstr>College prep and attendance</vt:lpstr>
      <vt:lpstr>Individual Student Situations</vt:lpstr>
      <vt:lpstr>Deferment</vt:lpstr>
      <vt:lpstr>Deferment</vt:lpstr>
      <vt:lpstr>Who is Eligible to Submit a FAFSA?</vt:lpstr>
      <vt:lpstr>FAFSA citizenship terminology</vt:lpstr>
      <vt:lpstr>Legislation    </vt:lpstr>
      <vt:lpstr>Students Who Are Citizens/Members of Federally Designated Native American Tribes </vt:lpstr>
      <vt:lpstr>Students Who Are Citizens/Members of Federally Designated Native American Tribes</vt:lpstr>
      <vt:lpstr>Students with Disabilities</vt:lpstr>
      <vt:lpstr>Modifications vs. Accommodations</vt:lpstr>
      <vt:lpstr>Student Information Release Form (FERPA)</vt:lpstr>
      <vt:lpstr>Paying for College Student Bundle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Dyllen Cafferty</cp:lastModifiedBy>
  <cp:revision>1021</cp:revision>
  <dcterms:created xsi:type="dcterms:W3CDTF">2019-05-28T19:51:00Z</dcterms:created>
  <dcterms:modified xsi:type="dcterms:W3CDTF">2024-08-01T21:15:48Z</dcterms:modified>
</cp:coreProperties>
</file>