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312" r:id="rId15"/>
    <p:sldId id="308" r:id="rId16"/>
    <p:sldId id="309" r:id="rId17"/>
    <p:sldId id="317" r:id="rId18"/>
    <p:sldId id="319" r:id="rId19"/>
    <p:sldId id="327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78D14B-131A-6612-A39D-0AA12B5CBE73}" name="Tess Roundy" initials="TR" userId="AMkqV6Fk0X4X2/N2zUJVG+3SheLUIvYqXpW2L4d8j5I=" providerId="None"/>
  <p188:author id="{505A4DB5-041A-BAFB-B24C-E409A5CCF9CD}" name="Dyllen Cafferty" initials="DC" userId="S::u0725123@umail.utah.edu::0799802b-8af9-42ca-90f0-022c68e8dc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radley" initials="KB" lastIdx="3" clrIdx="0">
    <p:extLst>
      <p:ext uri="{19B8F6BF-5375-455C-9EA6-DF929625EA0E}">
        <p15:presenceInfo xmlns:p15="http://schemas.microsoft.com/office/powerpoint/2012/main" userId="S-1-5-21-1599696121-1964574698-334091239-716900" providerId="AD"/>
      </p:ext>
    </p:extLst>
  </p:cmAuthor>
  <p:cmAuthor id="2" name="Dyllen Cafferty" initials="DC" lastIdx="1" clrIdx="1">
    <p:extLst>
      <p:ext uri="{19B8F6BF-5375-455C-9EA6-DF929625EA0E}">
        <p15:presenceInfo xmlns:p15="http://schemas.microsoft.com/office/powerpoint/2012/main" userId="S-1-5-21-1599696121-1964574698-334091239-594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66"/>
    <a:srgbClr val="00AFD7"/>
    <a:srgbClr val="DC4405"/>
    <a:srgbClr val="FFC845"/>
    <a:srgbClr val="40C1AC"/>
    <a:srgbClr val="304E93"/>
    <a:srgbClr val="33737F"/>
    <a:srgbClr val="323E48"/>
    <a:srgbClr val="97D700"/>
    <a:srgbClr val="00B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1" autoAdjust="0"/>
    <p:restoredTop sz="93901" autoAdjust="0"/>
  </p:normalViewPr>
  <p:slideViewPr>
    <p:cSldViewPr snapToGrid="0" snapToObjects="1">
      <p:cViewPr varScale="1">
        <p:scale>
          <a:sx n="74" d="100"/>
          <a:sy n="74" d="100"/>
        </p:scale>
        <p:origin x="1056" y="67"/>
      </p:cViewPr>
      <p:guideLst>
        <p:guide orient="horz" pos="2184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6" d="100"/>
        <a:sy n="106" d="100"/>
      </p:scale>
      <p:origin x="0" y="-16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0E59-0EF7-4CCA-A75E-F9F68C3EDF5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6A8B-EC22-4FFD-9931-176D6EEE4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6A8B-EC22-4FFD-9931-176D6EEE4E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22E7E-2F87-344B-B55C-96B6B82A6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5670" y="-1288071"/>
            <a:ext cx="14267669" cy="9511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55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DF196-9C85-F44A-A33C-1B7B60CAE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7355" y="-24176"/>
            <a:ext cx="13619356" cy="6963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057AD-A209-CA41-9582-4C9AF85751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7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4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9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267BE-47FE-E342-9271-B9A3A603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FFC84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69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5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26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5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6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409C2-2859-DF45-82B5-4AE5FDBF8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694" y="-737170"/>
            <a:ext cx="12416930" cy="8277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71055" cy="4608871"/>
          </a:xfrm>
          <a:prstGeom prst="rect">
            <a:avLst/>
          </a:prstGeom>
          <a:solidFill>
            <a:srgbClr val="00AF6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7834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30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0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5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0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838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05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418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2ED81-1719-2E4C-967A-767F3E36F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30" y="-628650"/>
            <a:ext cx="12277859" cy="8172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14748" cy="4608871"/>
          </a:xfrm>
          <a:prstGeom prst="rect">
            <a:avLst/>
          </a:prstGeom>
          <a:solidFill>
            <a:srgbClr val="40C1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D07609A-7E67-0943-9C43-82FE70D084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3056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17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708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28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43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26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48C28-B6F6-1D42-983A-5347D0B34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4440" y="-1986793"/>
            <a:ext cx="16068991" cy="10695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24370" cy="4608871"/>
          </a:xfrm>
          <a:prstGeom prst="rect">
            <a:avLst/>
          </a:prstGeom>
          <a:solidFill>
            <a:srgbClr val="DC44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5A93A73-F132-F341-A3CF-635C6EF5E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196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56DA-C110-114C-BC48-AE1D406B9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26" y="-720275"/>
            <a:ext cx="12329652" cy="82197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66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3789B-8E23-A04B-AF67-68DBEBE9D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72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EDA164-53B5-D541-97CB-C4302E7AAB31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3A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95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B58A-99D0-9E46-9633-25816195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4746E-E9D0-1B42-9F87-01327BF8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7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59" r:id="rId4"/>
    <p:sldLayoutId id="2147483660" r:id="rId5"/>
    <p:sldLayoutId id="2147483658" r:id="rId6"/>
    <p:sldLayoutId id="2147483662" r:id="rId7"/>
    <p:sldLayoutId id="2147483664" r:id="rId8"/>
    <p:sldLayoutId id="2147483665" r:id="rId9"/>
    <p:sldLayoutId id="2147483650" r:id="rId10"/>
    <p:sldLayoutId id="2147483668" r:id="rId11"/>
    <p:sldLayoutId id="2147483669" r:id="rId12"/>
    <p:sldLayoutId id="2147483670" r:id="rId13"/>
    <p:sldLayoutId id="2147483671" r:id="rId14"/>
    <p:sldLayoutId id="2147483651" r:id="rId15"/>
    <p:sldLayoutId id="2147483672" r:id="rId16"/>
    <p:sldLayoutId id="2147483673" r:id="rId17"/>
    <p:sldLayoutId id="2147483674" r:id="rId18"/>
    <p:sldLayoutId id="2147483675" r:id="rId19"/>
    <p:sldLayoutId id="2147483652" r:id="rId20"/>
    <p:sldLayoutId id="2147483676" r:id="rId21"/>
    <p:sldLayoutId id="2147483677" r:id="rId22"/>
    <p:sldLayoutId id="2147483678" r:id="rId23"/>
    <p:sldLayoutId id="2147483679" r:id="rId24"/>
    <p:sldLayoutId id="2147483653" r:id="rId25"/>
    <p:sldLayoutId id="2147483680" r:id="rId26"/>
    <p:sldLayoutId id="2147483681" r:id="rId27"/>
    <p:sldLayoutId id="2147483682" r:id="rId28"/>
    <p:sldLayoutId id="2147483683" r:id="rId29"/>
    <p:sldLayoutId id="2147483654" r:id="rId30"/>
    <p:sldLayoutId id="2147483684" r:id="rId31"/>
    <p:sldLayoutId id="2147483685" r:id="rId32"/>
    <p:sldLayoutId id="2147483686" r:id="rId33"/>
    <p:sldLayoutId id="2147483687" r:id="rId34"/>
    <p:sldLayoutId id="2147483655" r:id="rId35"/>
    <p:sldLayoutId id="2147483656" r:id="rId36"/>
    <p:sldLayoutId id="2147483688" r:id="rId37"/>
    <p:sldLayoutId id="2147483689" r:id="rId38"/>
    <p:sldLayoutId id="2147483690" r:id="rId39"/>
    <p:sldLayoutId id="2147483691" r:id="rId40"/>
    <p:sldLayoutId id="2147483657" r:id="rId41"/>
    <p:sldLayoutId id="2147483692" r:id="rId42"/>
    <p:sldLayoutId id="2147483693" r:id="rId43"/>
    <p:sldLayoutId id="2147483694" r:id="rId44"/>
    <p:sldLayoutId id="2147483695" r:id="rId45"/>
    <p:sldLayoutId id="2147483666" r:id="rId46"/>
    <p:sldLayoutId id="2147483696" r:id="rId47"/>
    <p:sldLayoutId id="2147483697" r:id="rId48"/>
    <p:sldLayoutId id="2147483698" r:id="rId49"/>
    <p:sldLayoutId id="2147483699" r:id="rId50"/>
    <p:sldLayoutId id="2147483667" r:id="rId51"/>
    <p:sldLayoutId id="2147483700" r:id="rId52"/>
    <p:sldLayoutId id="2147483701" r:id="rId53"/>
    <p:sldLayoutId id="2147483702" r:id="rId54"/>
    <p:sldLayoutId id="2147483703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3wZTdCNzWtjneqvmNwsZpWrZvLmTMh" TargetMode="External"/><Relationship Id="rId13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hyperlink" Target="https://ushe.edu/wp-content/uploads/pdf/k-12/payingforcollege/Handout_Scholarships.docx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hyperlink" Target="https://ushe.edu/wp-content/uploads/pdf/k-12/payingforcollege/activitysheet/scavengerhunt.docx" TargetMode="External"/><Relationship Id="rId5" Type="http://schemas.openxmlformats.org/officeDocument/2006/relationships/hyperlink" Target="https://drive.google.com/file/d/1UkrvDtJBiaRaLkf7k9WKpd4STg7r8cF1/view?usp=drive_link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go.com/" TargetMode="External"/><Relationship Id="rId13" Type="http://schemas.openxmlformats.org/officeDocument/2006/relationships/hyperlink" Target="https://www.niche.com/colleges/scholarships/" TargetMode="External"/><Relationship Id="rId3" Type="http://schemas.openxmlformats.org/officeDocument/2006/relationships/hyperlink" Target="https://ushe.edu/state-scholarships-aid/" TargetMode="External"/><Relationship Id="rId7" Type="http://schemas.openxmlformats.org/officeDocument/2006/relationships/hyperlink" Target="https://www.chegg.com/scholarships" TargetMode="External"/><Relationship Id="rId12" Type="http://schemas.openxmlformats.org/officeDocument/2006/relationships/hyperlink" Target="https://www.appily.com/scholarshi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bigfuture.collegeboard.org/scholarships" TargetMode="External"/><Relationship Id="rId11" Type="http://schemas.openxmlformats.org/officeDocument/2006/relationships/hyperlink" Target="https://www.scholarships.com/" TargetMode="External"/><Relationship Id="rId5" Type="http://schemas.openxmlformats.org/officeDocument/2006/relationships/hyperlink" Target="https://myscholly.com/" TargetMode="External"/><Relationship Id="rId15" Type="http://schemas.openxmlformats.org/officeDocument/2006/relationships/image" Target="../media/image55.jpg"/><Relationship Id="rId10" Type="http://schemas.openxmlformats.org/officeDocument/2006/relationships/hyperlink" Target="https://www.fastweb.com/" TargetMode="External"/><Relationship Id="rId4" Type="http://schemas.openxmlformats.org/officeDocument/2006/relationships/hyperlink" Target="https://www.ktsutah.org/" TargetMode="External"/><Relationship Id="rId9" Type="http://schemas.openxmlformats.org/officeDocument/2006/relationships/hyperlink" Target="https://www.goingmerry.com/" TargetMode="External"/><Relationship Id="rId14" Type="http://schemas.openxmlformats.org/officeDocument/2006/relationships/hyperlink" Target="https://www.careeronestop.org/toolkit/training/find-scholarships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she.edu/wp-content/uploads/pdf/k-12/payingforcollege/Handout_Deferment.doc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uu.edu/finaid/scholarships.html" TargetMode="Externa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19.sv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2.svg"/><Relationship Id="rId2" Type="http://schemas.openxmlformats.org/officeDocument/2006/relationships/image" Target="../media/image1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D5FC-5306-B337-A7A6-C0008C2C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Scholarships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39A5E7-DEB5-5EF6-0609-FEF763976845}"/>
              </a:ext>
            </a:extLst>
          </p:cNvPr>
          <p:cNvGrpSpPr/>
          <p:nvPr/>
        </p:nvGrpSpPr>
        <p:grpSpPr>
          <a:xfrm>
            <a:off x="831850" y="4730616"/>
            <a:ext cx="1405269" cy="1533092"/>
            <a:chOff x="831850" y="4878100"/>
            <a:chExt cx="1405269" cy="1533092"/>
          </a:xfrm>
        </p:grpSpPr>
        <p:pic>
          <p:nvPicPr>
            <p:cNvPr id="11" name="Graphic 10" descr="Document with solid fill">
              <a:hlinkClick r:id="rId2"/>
              <a:extLst>
                <a:ext uri="{FF2B5EF4-FFF2-40B4-BE49-F238E27FC236}">
                  <a16:creationId xmlns:a16="http://schemas.microsoft.com/office/drawing/2014/main" id="{E10B01D9-4687-3D5C-F215-40E3FE565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284" y="4878100"/>
              <a:ext cx="914400" cy="914400"/>
            </a:xfrm>
            <a:prstGeom prst="rect">
              <a:avLst/>
            </a:prstGeom>
          </p:spPr>
        </p:pic>
        <p:sp>
          <p:nvSpPr>
            <p:cNvPr id="12" name="Text Placeholder 3">
              <a:hlinkClick r:id="rId2"/>
              <a:extLst>
                <a:ext uri="{FF2B5EF4-FFF2-40B4-BE49-F238E27FC236}">
                  <a16:creationId xmlns:a16="http://schemas.microsoft.com/office/drawing/2014/main" id="{2C65D90F-6F1B-F556-5778-3CA2E6DCDA36}"/>
                </a:ext>
              </a:extLst>
            </p:cNvPr>
            <p:cNvSpPr txBox="1">
              <a:spLocks/>
            </p:cNvSpPr>
            <p:nvPr/>
          </p:nvSpPr>
          <p:spPr>
            <a:xfrm>
              <a:off x="831850" y="5792500"/>
              <a:ext cx="1405269" cy="618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 Scholarships Handout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B1BFB5-2BE5-4FD4-2722-E8E7C7542215}"/>
              </a:ext>
            </a:extLst>
          </p:cNvPr>
          <p:cNvGrpSpPr/>
          <p:nvPr/>
        </p:nvGrpSpPr>
        <p:grpSpPr>
          <a:xfrm>
            <a:off x="6106774" y="4730616"/>
            <a:ext cx="1831172" cy="1668174"/>
            <a:chOff x="6106774" y="4730616"/>
            <a:chExt cx="1831172" cy="16681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BC4356-5581-7CBD-C82F-8C708B339567}"/>
                </a:ext>
              </a:extLst>
            </p:cNvPr>
            <p:cNvGrpSpPr/>
            <p:nvPr/>
          </p:nvGrpSpPr>
          <p:grpSpPr>
            <a:xfrm>
              <a:off x="6107960" y="4730616"/>
              <a:ext cx="1828800" cy="914400"/>
              <a:chOff x="6109146" y="4730616"/>
              <a:chExt cx="1828800" cy="914400"/>
            </a:xfrm>
          </p:grpSpPr>
          <p:pic>
            <p:nvPicPr>
              <p:cNvPr id="21" name="Graphic 20" descr="Download from cloud with solid fill">
                <a:hlinkClick r:id="rId5"/>
                <a:extLst>
                  <a:ext uri="{FF2B5EF4-FFF2-40B4-BE49-F238E27FC236}">
                    <a16:creationId xmlns:a16="http://schemas.microsoft.com/office/drawing/2014/main" id="{BDC6D5D5-A0AD-5D02-AB29-4CCD494D9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23546" y="47306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phic 24" descr="Presentation with media with solid fill">
                <a:hlinkClick r:id="rId8"/>
                <a:extLst>
                  <a:ext uri="{FF2B5EF4-FFF2-40B4-BE49-F238E27FC236}">
                    <a16:creationId xmlns:a16="http://schemas.microsoft.com/office/drawing/2014/main" id="{517F77AD-0611-F540-6E19-AB7A7A1AA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9146" y="473061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43D7F51F-19B4-1A38-DA5B-BDDD02546122}"/>
                </a:ext>
              </a:extLst>
            </p:cNvPr>
            <p:cNvSpPr txBox="1">
              <a:spLocks/>
            </p:cNvSpPr>
            <p:nvPr/>
          </p:nvSpPr>
          <p:spPr>
            <a:xfrm>
              <a:off x="6106774" y="5645016"/>
              <a:ext cx="183117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Scholarship YouTube </a:t>
              </a:r>
              <a:r>
                <a:rPr lang="en-US" dirty="0"/>
                <a:t>or </a:t>
              </a:r>
              <a:r>
                <a:rPr lang="en-US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 Downloads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163DD0-AA3A-AE9B-8B30-272F6DCA2DCE}"/>
              </a:ext>
            </a:extLst>
          </p:cNvPr>
          <p:cNvGrpSpPr/>
          <p:nvPr/>
        </p:nvGrpSpPr>
        <p:grpSpPr>
          <a:xfrm>
            <a:off x="3395570" y="4730616"/>
            <a:ext cx="1552752" cy="1631303"/>
            <a:chOff x="3401715" y="4779777"/>
            <a:chExt cx="1552752" cy="1631303"/>
          </a:xfrm>
        </p:grpSpPr>
        <p:pic>
          <p:nvPicPr>
            <p:cNvPr id="23" name="Graphic 22" descr="Mental Health with solid fill">
              <a:hlinkClick r:id="rId11"/>
              <a:extLst>
                <a:ext uri="{FF2B5EF4-FFF2-40B4-BE49-F238E27FC236}">
                  <a16:creationId xmlns:a16="http://schemas.microsoft.com/office/drawing/2014/main" id="{335B99E8-2CB8-321F-69B9-B6895F418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29" name="Text Placeholder 3">
              <a:hlinkClick r:id="rId11"/>
              <a:extLst>
                <a:ext uri="{FF2B5EF4-FFF2-40B4-BE49-F238E27FC236}">
                  <a16:creationId xmlns:a16="http://schemas.microsoft.com/office/drawing/2014/main" id="{188D37E2-CE85-24E1-F4C2-6E7FB715B069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 </a:t>
              </a:r>
              <a:r>
                <a:rPr lang="en-US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Scholarship Scavenger Hunt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1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064A-BD42-BB9D-F5AE-876D2676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dirty="0"/>
              <a:t>Explore employer-sponsored 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22E7-EB95-3964-4864-461B297A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659120" cy="4351338"/>
          </a:xfrm>
        </p:spPr>
        <p:txBody>
          <a:bodyPr>
            <a:normAutofit/>
          </a:bodyPr>
          <a:lstStyle/>
          <a:p>
            <a:r>
              <a:rPr lang="en-US" dirty="0"/>
              <a:t>Tuition reduction</a:t>
            </a:r>
          </a:p>
          <a:p>
            <a:pPr lvl="1"/>
            <a:r>
              <a:rPr lang="en-US" dirty="0"/>
              <a:t>Employer benefits that provide reduced tuition</a:t>
            </a:r>
          </a:p>
          <a:p>
            <a:r>
              <a:rPr lang="en-US" dirty="0"/>
              <a:t>Tuition reimbursement</a:t>
            </a:r>
          </a:p>
          <a:p>
            <a:pPr lvl="1"/>
            <a:r>
              <a:rPr lang="en-US" dirty="0"/>
              <a:t>Employer benefits that reimburse employees for tuition costs</a:t>
            </a:r>
          </a:p>
          <a:p>
            <a:r>
              <a:rPr lang="en-US" dirty="0"/>
              <a:t>Employee scholarships</a:t>
            </a:r>
          </a:p>
          <a:p>
            <a:pPr lvl="1"/>
            <a:r>
              <a:rPr lang="en-US" dirty="0"/>
              <a:t>Award opportunities for employees</a:t>
            </a:r>
          </a:p>
          <a:p>
            <a:r>
              <a:rPr lang="en-US" dirty="0"/>
              <a:t>Both parents’ and students’ employers may offer these benefits</a:t>
            </a:r>
          </a:p>
        </p:txBody>
      </p:sp>
      <p:pic>
        <p:nvPicPr>
          <p:cNvPr id="9" name="Picture 8" descr="A nurse in blue scrubs holding a clipboard">
            <a:extLst>
              <a:ext uri="{FF2B5EF4-FFF2-40B4-BE49-F238E27FC236}">
                <a16:creationId xmlns:a16="http://schemas.microsoft.com/office/drawing/2014/main" id="{F1F5D79B-C239-DE67-58BE-0C225BF19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5" r="30449"/>
          <a:stretch/>
        </p:blipFill>
        <p:spPr>
          <a:xfrm>
            <a:off x="0" y="0"/>
            <a:ext cx="5659120" cy="6712373"/>
          </a:xfrm>
          <a:prstGeom prst="rect">
            <a:avLst/>
          </a:prstGeom>
          <a:effectLst>
            <a:innerShdw blurRad="63500" dist="50800" dir="27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2C2D-9E2A-518C-E7D2-5BC4F6EE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/>
          <a:p>
            <a:r>
              <a:rPr lang="en-US" dirty="0"/>
              <a:t>Community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A6BA-A963-7EFA-5FE0-365EABD0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172200" cy="489013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5100" dirty="0"/>
              <a:t>Many community organizations and local businesses provide scholarship opportunities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Inquire at your credit union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Check with local businesses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Ask community organizations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5100" dirty="0"/>
              <a:t>National scholarships vs. local scholarships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Local scholarships can increase the chances of earning an award because they typically have smaller applicant pools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5100" dirty="0"/>
              <a:t>Small scholarships 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Applying for scholarships with $250-$1,000 awards can add up and reduce out-of-pocket-costs</a:t>
            </a:r>
          </a:p>
        </p:txBody>
      </p:sp>
      <p:pic>
        <p:nvPicPr>
          <p:cNvPr id="5" name="Picture 4" descr="A Utah sign on a building">
            <a:extLst>
              <a:ext uri="{FF2B5EF4-FFF2-40B4-BE49-F238E27FC236}">
                <a16:creationId xmlns:a16="http://schemas.microsoft.com/office/drawing/2014/main" id="{79FBFABF-D446-FAD0-C046-8E6DB4D7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62" y="0"/>
            <a:ext cx="4464737" cy="6715760"/>
          </a:xfrm>
          <a:prstGeom prst="rect">
            <a:avLst/>
          </a:prstGeom>
          <a:effectLst>
            <a:innerShdw blurRad="63500" dist="50800" dir="81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6348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FE7D-FB7F-3219-3BA2-365EFF18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59" y="218209"/>
            <a:ext cx="7337859" cy="1153392"/>
          </a:xfrm>
        </p:spPr>
        <p:txBody>
          <a:bodyPr/>
          <a:lstStyle/>
          <a:p>
            <a:r>
              <a:rPr lang="en-US" dirty="0"/>
              <a:t>Search for scholarships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EAC64-3105-F95E-96B3-220F8DCEB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359" y="1351683"/>
            <a:ext cx="7337859" cy="934317"/>
          </a:xfrm>
        </p:spPr>
        <p:txBody>
          <a:bodyPr anchor="ctr">
            <a:normAutofit/>
          </a:bodyPr>
          <a:lstStyle/>
          <a:p>
            <a:r>
              <a:rPr lang="en-US" dirty="0"/>
              <a:t>An online search for scholarships can go a long way</a:t>
            </a:r>
          </a:p>
          <a:p>
            <a:r>
              <a:rPr lang="en-US" b="0" dirty="0"/>
              <a:t>Some websites and apps we recommend are: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ED514-4A01-6C3C-1DCD-812202BA9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360" y="2286000"/>
            <a:ext cx="3919249" cy="3574471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USHE.edu/state-scholarships-aid</a:t>
            </a:r>
            <a:endParaRPr lang="en-US" sz="2400" dirty="0"/>
          </a:p>
          <a:p>
            <a:r>
              <a:rPr lang="en-US" sz="2400" dirty="0"/>
              <a:t>Key to Success app – </a:t>
            </a:r>
            <a:r>
              <a:rPr lang="en-US" sz="2400" dirty="0">
                <a:hlinkClick r:id="rId4"/>
              </a:rPr>
              <a:t>KTSutah.org</a:t>
            </a:r>
            <a:endParaRPr lang="en-US" sz="2400" dirty="0"/>
          </a:p>
          <a:p>
            <a:r>
              <a:rPr lang="en-US" sz="2400" dirty="0">
                <a:hlinkClick r:id="rId5"/>
              </a:rPr>
              <a:t>Myscholly.com</a:t>
            </a:r>
            <a:endParaRPr lang="en-US" sz="2400" dirty="0"/>
          </a:p>
          <a:p>
            <a:r>
              <a:rPr lang="en-US" sz="2400" dirty="0">
                <a:hlinkClick r:id="rId6"/>
              </a:rPr>
              <a:t>Bigfuture.collegeboard.org/scholarships</a:t>
            </a:r>
            <a:endParaRPr lang="en-US" sz="2400" dirty="0"/>
          </a:p>
          <a:p>
            <a:r>
              <a:rPr lang="en-US" sz="2400" dirty="0">
                <a:hlinkClick r:id="rId7"/>
              </a:rPr>
              <a:t>Chegg.com/scholarships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3DE84-96AC-3835-6F57-411201483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1327" y="2286000"/>
            <a:ext cx="3248892" cy="3574471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8"/>
              </a:rPr>
              <a:t>Unigo.com</a:t>
            </a:r>
            <a:endParaRPr lang="en-US" sz="2400" dirty="0"/>
          </a:p>
          <a:p>
            <a:r>
              <a:rPr lang="en-US" sz="2400" dirty="0">
                <a:hlinkClick r:id="rId9"/>
              </a:rPr>
              <a:t>Goingmerry.com</a:t>
            </a:r>
            <a:endParaRPr lang="en-US" sz="2400" dirty="0"/>
          </a:p>
          <a:p>
            <a:r>
              <a:rPr lang="en-US" sz="2400" dirty="0">
                <a:hlinkClick r:id="rId10"/>
              </a:rPr>
              <a:t>Fastweb.com</a:t>
            </a:r>
            <a:endParaRPr lang="en-US" sz="2400" dirty="0"/>
          </a:p>
          <a:p>
            <a:r>
              <a:rPr lang="en-US" sz="2400" dirty="0">
                <a:hlinkClick r:id="rId11"/>
              </a:rPr>
              <a:t>Scholarships.com</a:t>
            </a:r>
            <a:endParaRPr lang="en-US" sz="2400" dirty="0"/>
          </a:p>
          <a:p>
            <a:r>
              <a:rPr lang="en-US" sz="2400" dirty="0">
                <a:hlinkClick r:id="rId12"/>
              </a:rPr>
              <a:t>Appily.com</a:t>
            </a:r>
            <a:endParaRPr lang="en-US" sz="2400" dirty="0"/>
          </a:p>
          <a:p>
            <a:r>
              <a:rPr lang="en-US" sz="2400" dirty="0">
                <a:hlinkClick r:id="rId13"/>
              </a:rPr>
              <a:t>Niche.com</a:t>
            </a:r>
            <a:endParaRPr lang="en-US" sz="2400" dirty="0"/>
          </a:p>
          <a:p>
            <a:r>
              <a:rPr lang="en-US" sz="2400" dirty="0">
                <a:hlinkClick r:id="rId14"/>
              </a:rPr>
              <a:t>Careeronestop.org</a:t>
            </a:r>
            <a:endParaRPr lang="en-US" sz="2400" dirty="0"/>
          </a:p>
        </p:txBody>
      </p:sp>
      <p:pic>
        <p:nvPicPr>
          <p:cNvPr id="10" name="Picture 9" descr="A person holding a tablet completing a scholarship application">
            <a:extLst>
              <a:ext uri="{FF2B5EF4-FFF2-40B4-BE49-F238E27FC236}">
                <a16:creationId xmlns:a16="http://schemas.microsoft.com/office/drawing/2014/main" id="{22A306B4-E087-B162-066E-7A9ED712918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7149" t="10474" r="42727" b="4381"/>
          <a:stretch/>
        </p:blipFill>
        <p:spPr>
          <a:xfrm>
            <a:off x="8149935" y="0"/>
            <a:ext cx="4042065" cy="5718233"/>
          </a:xfrm>
          <a:prstGeom prst="rect">
            <a:avLst/>
          </a:prstGeom>
          <a:effectLst>
            <a:innerShdw blurRad="63500" dist="50800" dir="8100000">
              <a:prstClr val="black">
                <a:alpha val="15000"/>
              </a:prstClr>
            </a:innerShdw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354904-1520-2824-FCD3-1C571E1C6D91}"/>
              </a:ext>
            </a:extLst>
          </p:cNvPr>
          <p:cNvSpPr txBox="1">
            <a:spLocks/>
          </p:cNvSpPr>
          <p:nvPr/>
        </p:nvSpPr>
        <p:spPr>
          <a:xfrm>
            <a:off x="581745" y="5717596"/>
            <a:ext cx="11030096" cy="8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Be cautious of scams and fraudulent applications. Never pay to apply for a scholarship. If a website seems suspicious, leave it and visit an official site instead.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51653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51DD-8CEF-CE4C-C723-C2F10F80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591" cy="1325563"/>
          </a:xfrm>
        </p:spPr>
        <p:txBody>
          <a:bodyPr/>
          <a:lstStyle/>
          <a:p>
            <a:r>
              <a:rPr lang="en-US" dirty="0"/>
              <a:t>File the FAFSA</a:t>
            </a:r>
            <a:br>
              <a:rPr lang="en-US" dirty="0"/>
            </a:br>
            <a:r>
              <a:rPr lang="en-US" sz="3600" b="0" dirty="0"/>
              <a:t>(Free Application for Federal Student Aid)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8F23-7E80-43EE-5ED0-44ECF8DF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Although the FAFSA doesn’t automatically provide scholarships, completing it may be required to qualify for certain scholarships.</a:t>
            </a:r>
          </a:p>
          <a:p>
            <a:r>
              <a:rPr lang="en-US" sz="2400" dirty="0"/>
              <a:t>Examples of scholarships that may require FAFSA completion:</a:t>
            </a:r>
          </a:p>
          <a:p>
            <a:pPr lvl="1"/>
            <a:r>
              <a:rPr lang="en-US" sz="2000" dirty="0"/>
              <a:t>State scholarships (e.g., Opportunity Scholarship and Utah Promise Scholarship)</a:t>
            </a:r>
          </a:p>
          <a:p>
            <a:pPr lvl="1"/>
            <a:r>
              <a:rPr lang="en-US" sz="2000" dirty="0"/>
              <a:t>Scholarships from technical colleges, community colleges, and universities</a:t>
            </a:r>
          </a:p>
          <a:p>
            <a:pPr lvl="1"/>
            <a:r>
              <a:rPr lang="en-US" sz="2000" dirty="0"/>
              <a:t>Some private scholarships</a:t>
            </a:r>
          </a:p>
          <a:p>
            <a:pPr marL="0" indent="0">
              <a:buNone/>
            </a:pPr>
            <a:r>
              <a:rPr lang="en-US" dirty="0"/>
              <a:t>Many scholarships that require the FAFSA are</a:t>
            </a:r>
            <a:br>
              <a:rPr lang="en-US" dirty="0"/>
            </a:br>
            <a:r>
              <a:rPr lang="en-US" dirty="0"/>
              <a:t>based on financial need, although there are exceptions.</a:t>
            </a:r>
          </a:p>
          <a:p>
            <a:r>
              <a:rPr lang="en-US" dirty="0"/>
              <a:t>For example, the Opportunity Scholarship, </a:t>
            </a:r>
            <a:br>
              <a:rPr lang="en-US" dirty="0"/>
            </a:br>
            <a:r>
              <a:rPr lang="en-US" dirty="0"/>
              <a:t>which requires the FAFSA and is merit-based</a:t>
            </a:r>
          </a:p>
        </p:txBody>
      </p:sp>
      <p:pic>
        <p:nvPicPr>
          <p:cNvPr id="5" name="Graphic 4" descr="Laptop with solid fill">
            <a:extLst>
              <a:ext uri="{FF2B5EF4-FFF2-40B4-BE49-F238E27FC236}">
                <a16:creationId xmlns:a16="http://schemas.microsoft.com/office/drawing/2014/main" id="{B9E928AD-B901-B60D-C4DF-51FC07CB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7020" y="3601845"/>
            <a:ext cx="3726131" cy="372613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8159C4-0524-A396-F299-80241AB9453D}"/>
              </a:ext>
            </a:extLst>
          </p:cNvPr>
          <p:cNvSpPr/>
          <p:nvPr/>
        </p:nvSpPr>
        <p:spPr>
          <a:xfrm>
            <a:off x="9148916" y="4555834"/>
            <a:ext cx="2382396" cy="1379956"/>
          </a:xfrm>
          <a:prstGeom prst="roundRect">
            <a:avLst>
              <a:gd name="adj" fmla="val 5556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62F3-AE97-73C0-FF44-65F3E34E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F3461B-68A7-A907-BE30-96D902927C5F}"/>
              </a:ext>
            </a:extLst>
          </p:cNvPr>
          <p:cNvGrpSpPr/>
          <p:nvPr/>
        </p:nvGrpSpPr>
        <p:grpSpPr>
          <a:xfrm>
            <a:off x="804183" y="4878100"/>
            <a:ext cx="1455862" cy="1668174"/>
            <a:chOff x="804183" y="4878100"/>
            <a:chExt cx="1455862" cy="1668174"/>
          </a:xfrm>
        </p:grpSpPr>
        <p:pic>
          <p:nvPicPr>
            <p:cNvPr id="4" name="Graphic 3" descr="Document with solid fill">
              <a:hlinkClick r:id="rId2"/>
              <a:extLst>
                <a:ext uri="{FF2B5EF4-FFF2-40B4-BE49-F238E27FC236}">
                  <a16:creationId xmlns:a16="http://schemas.microsoft.com/office/drawing/2014/main" id="{FDD7792D-34DA-9ADC-BB0F-E0E76A83C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4914" y="4878100"/>
              <a:ext cx="914400" cy="914400"/>
            </a:xfrm>
            <a:prstGeom prst="rect">
              <a:avLst/>
            </a:prstGeom>
          </p:spPr>
        </p:pic>
        <p:sp>
          <p:nvSpPr>
            <p:cNvPr id="5" name="Text Placeholder 3">
              <a:hlinkClick r:id="rId2"/>
              <a:extLst>
                <a:ext uri="{FF2B5EF4-FFF2-40B4-BE49-F238E27FC236}">
                  <a16:creationId xmlns:a16="http://schemas.microsoft.com/office/drawing/2014/main" id="{F2E73A02-670A-E1D0-060B-BFF1A69D5BAE}"/>
                </a:ext>
              </a:extLst>
            </p:cNvPr>
            <p:cNvSpPr txBox="1">
              <a:spLocks/>
            </p:cNvSpPr>
            <p:nvPr/>
          </p:nvSpPr>
          <p:spPr>
            <a:xfrm>
              <a:off x="804183" y="5792500"/>
              <a:ext cx="145586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Deferment Handout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300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28BA-7D5D-594E-0D8B-5BB526E2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588" y="276225"/>
            <a:ext cx="3932238" cy="10287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Deferment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1101A-7BEF-F4F0-CC67-7A70A1AB4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5587" y="1304924"/>
            <a:ext cx="6435866" cy="55530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Is the option to postpone or delay college enrollment and scholarships for a period of time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reasons do students have to defer college?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Military service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Religious services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Humanitarian service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Personal circumstances such as illness, family responsibilities, or financial constraints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Research, internships, or other educational experiences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Note: Some reasons for deferment may not be eligible depending on the college. Contact the college for eligible reasons to </a:t>
            </a:r>
            <a:r>
              <a:rPr lang="en-US" sz="2600"/>
              <a:t>defer attendance.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600" b="1" dirty="0"/>
              <a:t>Inform the college or university about plans to defer admission and scholarships</a:t>
            </a:r>
          </a:p>
        </p:txBody>
      </p:sp>
      <p:pic>
        <p:nvPicPr>
          <p:cNvPr id="7" name="Picture 6" descr="A person holding a globe&#10;&#10;Description automatically generated">
            <a:extLst>
              <a:ext uri="{FF2B5EF4-FFF2-40B4-BE49-F238E27FC236}">
                <a16:creationId xmlns:a16="http://schemas.microsoft.com/office/drawing/2014/main" id="{6DB93349-D8C6-ADA7-3F69-1E867FAF4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0" r="39696" b="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1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E80D-A1CB-5D9D-8D6D-4625E1BD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41" y="314672"/>
            <a:ext cx="5240433" cy="1340069"/>
          </a:xfrm>
        </p:spPr>
        <p:txBody>
          <a:bodyPr anchor="ctr">
            <a:normAutofit/>
          </a:bodyPr>
          <a:lstStyle/>
          <a:p>
            <a:r>
              <a:rPr lang="en-US" sz="4400" dirty="0"/>
              <a:t>Deferment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E529-ECCE-2911-A9E3-F24A58B1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41" y="1654741"/>
            <a:ext cx="6214690" cy="508172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Some colleges may require students to apply, be admitted, and accept their offer before deferring enrollment. Contact your college to review their deferment process.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Although federal financial aid such as grants, work-study, and student loans CANNOT be deferred, we recommend that students still complete the FAFSA and apply for scholarships.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Why?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Having a backup plan is crucial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Some deferrable scholarships require FAFSA completion, such as the Opportunity Scholarship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Filling out the FAFSA early simplifies the process later on, as some information will be saved in the system</a:t>
            </a:r>
            <a:endParaRPr lang="en-US" sz="2900" dirty="0">
              <a:ea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US" sz="2900" dirty="0"/>
              <a:t>Learning how to apply to college and file the FAFSA while still in high school equips students with valuable skills for the future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EE3FE-0858-9422-5EAE-13EEDD5A1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8076" y="4698374"/>
            <a:ext cx="4776137" cy="918616"/>
          </a:xfrm>
        </p:spPr>
        <p:txBody>
          <a:bodyPr>
            <a:normAutofit/>
          </a:bodyPr>
          <a:lstStyle/>
          <a:p>
            <a:r>
              <a:rPr lang="en-US" sz="1800" i="1" dirty="0"/>
              <a:t>*Each college has different policies and procedures. The examples above may not be or could be deferred depending on the institution.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BF80D3-1D9E-36FD-7C0E-FD420CA009A6}"/>
              </a:ext>
            </a:extLst>
          </p:cNvPr>
          <p:cNvGrpSpPr/>
          <p:nvPr/>
        </p:nvGrpSpPr>
        <p:grpSpPr>
          <a:xfrm>
            <a:off x="6888076" y="1662286"/>
            <a:ext cx="4776137" cy="2692275"/>
            <a:chOff x="465042" y="2019926"/>
            <a:chExt cx="4776137" cy="26922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9E3E8F-07C2-CA83-7EA3-4D388BBBBB64}"/>
                </a:ext>
              </a:extLst>
            </p:cNvPr>
            <p:cNvSpPr/>
            <p:nvPr/>
          </p:nvSpPr>
          <p:spPr>
            <a:xfrm>
              <a:off x="465042" y="2021543"/>
              <a:ext cx="2340864" cy="11704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DC44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What might*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be deferable?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3F1803-CC32-A036-A1C4-8852D0C01716}"/>
                </a:ext>
              </a:extLst>
            </p:cNvPr>
            <p:cNvSpPr/>
            <p:nvPr/>
          </p:nvSpPr>
          <p:spPr>
            <a:xfrm>
              <a:off x="2900315" y="2019926"/>
              <a:ext cx="2340864" cy="11704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84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What CANNOT be deferred?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0C59A1-3D49-325E-E723-215EBCFED2BA}"/>
                </a:ext>
              </a:extLst>
            </p:cNvPr>
            <p:cNvSpPr/>
            <p:nvPr/>
          </p:nvSpPr>
          <p:spPr>
            <a:xfrm>
              <a:off x="465042" y="3285737"/>
              <a:ext cx="2340864" cy="142646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DC44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Enrollment and admissions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Scholarships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Housing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0B72EC-5A0E-5893-9BAE-F4B3D790F419}"/>
                </a:ext>
              </a:extLst>
            </p:cNvPr>
            <p:cNvSpPr/>
            <p:nvPr/>
          </p:nvSpPr>
          <p:spPr>
            <a:xfrm>
              <a:off x="2900315" y="3285737"/>
              <a:ext cx="2340864" cy="142646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84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Federal aid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Deadlines for aid or scholarships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09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6F35-35C7-9C9E-797E-6201BEFE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29" y="457199"/>
            <a:ext cx="3932237" cy="1491343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Scholarship resources for refugee and asylee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F103E-731C-2EDE-1CE0-45F8CF69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30" y="2085474"/>
            <a:ext cx="4141118" cy="410849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One Refugee </a:t>
            </a:r>
            <a:r>
              <a:rPr lang="en-US" sz="2400" dirty="0"/>
              <a:t>– onerefugee.org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Immigrants Rising </a:t>
            </a:r>
            <a:r>
              <a:rPr lang="en-US" sz="2400" dirty="0"/>
              <a:t>– </a:t>
            </a:r>
            <a:r>
              <a:rPr lang="en-US" sz="2400" dirty="0">
                <a:cs typeface="Arial" panose="020B0604020202020204" pitchFamily="34" charset="0"/>
              </a:rPr>
              <a:t>immigrantsrising.org/resource/overview/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University Alliance for Refugees and At-Risk Migrants (UARRM)</a:t>
            </a:r>
            <a:r>
              <a:rPr lang="en-US" sz="2400" dirty="0"/>
              <a:t> – </a:t>
            </a:r>
            <a:r>
              <a:rPr lang="en-US" sz="2400" dirty="0">
                <a:cs typeface="Arial" panose="020B0604020202020204" pitchFamily="34" charset="0"/>
              </a:rPr>
              <a:t>uarrm.org/toolkit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Opportunity Scholarship &amp; Financial Aid Estimator </a:t>
            </a:r>
            <a:r>
              <a:rPr lang="en-US" sz="2400" dirty="0"/>
              <a:t>- </a:t>
            </a:r>
            <a:r>
              <a:rPr lang="en-US" sz="2400" dirty="0">
                <a:cs typeface="Arial" panose="020B0604020202020204" pitchFamily="34" charset="0"/>
              </a:rPr>
              <a:t>studentaid.gov/aid-estimator/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thedream.us</a:t>
            </a:r>
          </a:p>
        </p:txBody>
      </p:sp>
      <p:pic>
        <p:nvPicPr>
          <p:cNvPr id="6" name="Picture 5" descr="A refugee signing a document">
            <a:extLst>
              <a:ext uri="{FF2B5EF4-FFF2-40B4-BE49-F238E27FC236}">
                <a16:creationId xmlns:a16="http://schemas.microsoft.com/office/drawing/2014/main" id="{6567DAAA-0F93-951E-2394-8CAB971B8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64" r="19688"/>
          <a:stretch/>
        </p:blipFill>
        <p:spPr>
          <a:xfrm>
            <a:off x="5214257" y="0"/>
            <a:ext cx="6977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9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65AA-CFAA-C6CE-C5CB-DBA7E75C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2662"/>
            <a:ext cx="5727267" cy="1163053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Scholarship resources for students who are neither U.S. citizens or eligible non-citizens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B4671-EBCA-C978-2A5D-C535993DA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52337"/>
            <a:ext cx="5519448" cy="5021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University of Utah Dream Center: </a:t>
            </a:r>
            <a:r>
              <a:rPr lang="en-US" sz="1800" u="sng" dirty="0"/>
              <a:t>dream.utah.edu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Salt Lake Community College Dream Center: </a:t>
            </a:r>
            <a:r>
              <a:rPr lang="en-US" sz="1800" u="sng" dirty="0"/>
              <a:t>slcc.edu/</a:t>
            </a:r>
            <a:r>
              <a:rPr lang="en-US" sz="1800" u="sng" dirty="0" err="1"/>
              <a:t>dreamcenter</a:t>
            </a:r>
            <a:r>
              <a:rPr lang="en-US" sz="1800" u="sng" dirty="0"/>
              <a:t>/</a:t>
            </a:r>
            <a:endParaRPr lang="en-US" sz="1800" u="sng" dirty="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Utah State University: </a:t>
            </a:r>
            <a:r>
              <a:rPr lang="en-US" sz="1800" u="sng" dirty="0"/>
              <a:t>usu.edu/financial-support/undocumented-student-resources</a:t>
            </a:r>
            <a:endParaRPr lang="en-US" sz="1800" u="sng" dirty="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Weber State University: </a:t>
            </a:r>
            <a:r>
              <a:rPr lang="en-US" sz="1800" u="sng" dirty="0"/>
              <a:t>weber.edu/undocumented/scholarships.html</a:t>
            </a:r>
            <a:endParaRPr lang="en-US" sz="1800" u="sng" dirty="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Utah Tech University: </a:t>
            </a:r>
            <a:r>
              <a:rPr lang="en-US" sz="1800" u="sng" dirty="0"/>
              <a:t>scholarships.utahtech.edu/non-resident-freshman-scholarships-2/</a:t>
            </a:r>
            <a:endParaRPr lang="en-US" sz="1800" u="sng" dirty="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Southern Utah University: </a:t>
            </a:r>
            <a:r>
              <a:rPr lang="en-US" sz="1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https://www.suu.edu/finaid/scholarships.html</a:t>
            </a:r>
            <a:r>
              <a:rPr lang="en-US" sz="1800" u="sng" dirty="0"/>
              <a:t>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Davis Technical College: </a:t>
            </a:r>
            <a:r>
              <a:rPr lang="en-US" sz="1800" u="sng" dirty="0"/>
              <a:t>davistech.edu/scholarships</a:t>
            </a:r>
            <a:endParaRPr lang="en-US" sz="1800" u="sng" dirty="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Utah Valley University: </a:t>
            </a:r>
            <a:r>
              <a:rPr lang="en-US" sz="1800" u="sng" dirty="0"/>
              <a:t>uvu.edu/</a:t>
            </a:r>
            <a:r>
              <a:rPr lang="en-US" sz="1800" u="sng" dirty="0" err="1"/>
              <a:t>studentaffairs</a:t>
            </a:r>
            <a:r>
              <a:rPr lang="en-US" sz="1800" u="sng" dirty="0"/>
              <a:t>/initiatives/</a:t>
            </a:r>
            <a:endParaRPr lang="en-US" sz="1800" u="sng" dirty="0">
              <a:cs typeface="Calibri"/>
            </a:endParaRPr>
          </a:p>
          <a:p>
            <a:pPr marL="228600" indent="-228600"/>
            <a:endParaRPr lang="en-US" sz="1800" dirty="0"/>
          </a:p>
        </p:txBody>
      </p:sp>
      <p:pic>
        <p:nvPicPr>
          <p:cNvPr id="6" name="Picture 5" descr="A graduation cap and money">
            <a:extLst>
              <a:ext uri="{FF2B5EF4-FFF2-40B4-BE49-F238E27FC236}">
                <a16:creationId xmlns:a16="http://schemas.microsoft.com/office/drawing/2014/main" id="{70597666-5F19-D369-693D-FACBF208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06" y="1623518"/>
            <a:ext cx="5419789" cy="36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FCF8-7162-5BAA-6AE7-E7244196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632-5C1B-6235-937E-8149EB4A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for College Student Bundle</a:t>
            </a: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3E8D0C31-F8AB-09C6-931A-C23E490F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312" y="2913320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99783B71-533C-FABA-310B-DDCDC1181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D94BC95-F113-7984-60B9-CFE4C3D7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D8CB2815-61FA-37C2-2F5D-9D6972BD6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85C4D9-C3D5-21CE-9810-0DEB60934897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FD78664-19A2-71C0-7509-533DBF80D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70C18C79-D504-2199-CDC1-A753B3B43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7C885D-EB94-C039-B0DD-073D3BBEC23E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89FAD7D-E0E6-9E1B-2D15-33B70F41C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02A9E5AD-63EC-6799-BDDE-5DD5EEAF3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9E6AEE-219E-6D47-0995-1419583F1320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B710DDF-66FE-08A6-3962-5042C0827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AEA93E1E-876D-9641-CE61-028497885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FD74F2B-57E4-C7FF-6F98-8C8A4EA54B5D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39CE80C-26D1-5258-CDE5-082AA13F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502A2A22-BCB4-EB17-1601-05F69EE70F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42C1C00-194D-EEA8-02FA-A1F787594DB4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54940-D76B-0391-1C6B-BF44313D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34D614E-147C-CE05-C834-CF3C566AC78B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  <p:pic>
        <p:nvPicPr>
          <p:cNvPr id="25" name="Content Placeholder 16" descr="Confused person">
            <a:extLst>
              <a:ext uri="{FF2B5EF4-FFF2-40B4-BE49-F238E27FC236}">
                <a16:creationId xmlns:a16="http://schemas.microsoft.com/office/drawing/2014/main" id="{F12EDFE1-A4A3-F81D-1B2E-600D5BFBC6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7910C56A-C439-EABC-46F1-931E26807C00}"/>
              </a:ext>
            </a:extLst>
          </p:cNvPr>
          <p:cNvSpPr/>
          <p:nvPr/>
        </p:nvSpPr>
        <p:spPr>
          <a:xfrm rot="19847689">
            <a:off x="6928698" y="2503767"/>
            <a:ext cx="524010" cy="387878"/>
          </a:xfrm>
          <a:prstGeom prst="rightArrow">
            <a:avLst/>
          </a:prstGeom>
          <a:solidFill>
            <a:srgbClr val="FFC8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7BA9D84-1AFC-2832-FD79-5B7FE60EBF4B}"/>
              </a:ext>
            </a:extLst>
          </p:cNvPr>
          <p:cNvSpPr/>
          <p:nvPr/>
        </p:nvSpPr>
        <p:spPr>
          <a:xfrm rot="2670378">
            <a:off x="9134690" y="2478921"/>
            <a:ext cx="524010" cy="387878"/>
          </a:xfrm>
          <a:prstGeom prst="rightArrow">
            <a:avLst/>
          </a:prstGeom>
          <a:solidFill>
            <a:srgbClr val="00A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EE60F3-7865-A4B4-CF43-89DDC6493E3A}"/>
              </a:ext>
            </a:extLst>
          </p:cNvPr>
          <p:cNvSpPr/>
          <p:nvPr/>
        </p:nvSpPr>
        <p:spPr>
          <a:xfrm rot="6727336">
            <a:off x="9709493" y="4484843"/>
            <a:ext cx="524010" cy="387878"/>
          </a:xfrm>
          <a:prstGeom prst="rightArrow">
            <a:avLst/>
          </a:prstGeom>
          <a:solidFill>
            <a:srgbClr val="40C1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6FF4895-A0E0-B84D-1F8B-F20FB6C24435}"/>
              </a:ext>
            </a:extLst>
          </p:cNvPr>
          <p:cNvSpPr/>
          <p:nvPr/>
        </p:nvSpPr>
        <p:spPr>
          <a:xfrm rot="10800000">
            <a:off x="7993633" y="5427211"/>
            <a:ext cx="524010" cy="387878"/>
          </a:xfrm>
          <a:prstGeom prst="rightArrow">
            <a:avLst/>
          </a:prstGeom>
          <a:solidFill>
            <a:srgbClr val="DC44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F69158F-5268-39ED-490E-D6DFA977667E}"/>
              </a:ext>
            </a:extLst>
          </p:cNvPr>
          <p:cNvSpPr/>
          <p:nvPr/>
        </p:nvSpPr>
        <p:spPr>
          <a:xfrm rot="15482895">
            <a:off x="6324118" y="4478580"/>
            <a:ext cx="524010" cy="387878"/>
          </a:xfrm>
          <a:prstGeom prst="rightArrow">
            <a:avLst/>
          </a:prstGeom>
          <a:solidFill>
            <a:srgbClr val="00AF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9BA1-0F35-23DC-EAD8-11FACF55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54330" cy="841664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is college?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83C15-E8D2-2ACE-5448-81674C03B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2381"/>
            <a:ext cx="3932237" cy="511232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Any postsecondary education (after high school)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Technical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University </a:t>
            </a:r>
          </a:p>
          <a:p>
            <a:endParaRPr lang="en-US" sz="2800" dirty="0"/>
          </a:p>
          <a:p>
            <a:r>
              <a:rPr lang="en-US" sz="2800" dirty="0"/>
              <a:t>Types: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Certificates and other credentials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Associate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Bachelor’s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Graduate and professional degrees</a:t>
            </a:r>
          </a:p>
          <a:p>
            <a:endParaRPr lang="en-US" dirty="0"/>
          </a:p>
        </p:txBody>
      </p:sp>
      <p:pic>
        <p:nvPicPr>
          <p:cNvPr id="5" name="Picture 4" descr="An image showing four columns with headers listed with 1, 2, 4, + (or more). Under 1 it provides the following information: Certificates and&#10;other Credentials; 1 year or more&#10;(depending on program); Provides preparation&#10;for specific jobs and&#10;careers. Programs&#10;can typically be&#10;completed in a few&#10;weeks to a little over&#10;a year of full-time&#10;attendance. Many&#10;certificates build into&#10;and count toward&#10;associate degrees.; Examples:&#10;• Certificates of&#10;Proficiency&#10;• Certificates of&#10;Completion&#10;• Apprenticeships&#10;• Licenses&#10;• Professional&#10;Certifications&#10;&#10;Under 2 it provides the following information: Associate Degrees; 2 years; Provides preparation&#10;for employment or a&#10;bachelor’s degree.&#10;Programs can typically&#10;be completed in two&#10;years of full-time&#10;attendance.; Examples:&#10;• Associate of Applied&#10;Science&#10;• Associate of Science&#10;• Associate of Arts &#10;&#10;Under 4 it provides the following information: Bachelor’s Degrees; 4 years; Provides a wellrounded education&#10;for success in a career&#10;or for graduate study.&#10;Programs can typically&#10;be completed in four&#10;years of full-time&#10;attendance.; Examples:&#10;• Bachelor of Science&#10;• Bachelor of Arts&#10;• Bachelor of Applied&#10;Science&#10;• Professional&#10;Bachelor’s Degree&#10;&#10;Under + it provides the following information: Graduate and&#10;Professional Degrees&#10;and Credentials; Typically 1–6 years&#10;beyond a bachelor’s&#10;degree; Provides advanced&#10;preparation in a&#10;variety of careers that&#10;require education&#10;beyond a bachelor’s&#10;degree. Programs can&#10;typically be completed&#10;in one to six years of&#10;full-time attendance,&#10;depending on the field&#10;of study.; Examples:&#10;• Master’s degrees&#10;• Doctoral degrees&#10;• Graduate Certificates&#10;">
            <a:extLst>
              <a:ext uri="{FF2B5EF4-FFF2-40B4-BE49-F238E27FC236}">
                <a16:creationId xmlns:a16="http://schemas.microsoft.com/office/drawing/2014/main" id="{77299FBC-4131-5E50-F138-4528D2D1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13" y="275521"/>
            <a:ext cx="6472891" cy="60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7D7-DEAD-C5ED-A721-23903D860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0C7EE-D86C-B4EB-0795-164BF9BB5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4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2347-2F7E-5BD5-4FA3-DBEE7BBB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for College Student Bundle</a:t>
            </a:r>
          </a:p>
        </p:txBody>
      </p:sp>
      <p:pic>
        <p:nvPicPr>
          <p:cNvPr id="4" name="Content Placeholder 16" descr="Confused person">
            <a:extLst>
              <a:ext uri="{FF2B5EF4-FFF2-40B4-BE49-F238E27FC236}">
                <a16:creationId xmlns:a16="http://schemas.microsoft.com/office/drawing/2014/main" id="{5D54A9E4-2BA3-E9DC-1CF0-D45098223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</p:spPr>
      </p:pic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19BDB362-792E-3F92-70DE-427FE92EB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1860" y="2888739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F45109E7-15EC-775E-9C34-C566C6711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709C234-2258-065D-DA33-89D129435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5F4849EC-9D3E-5900-5AC2-41E9F1A78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C898E5-7663-75DD-4D67-DC127C77071D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4EB6DF4-BF49-8498-D700-4536F91F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E25F7976-083F-9710-AA2F-8D5EAC202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C74AE5-5FED-A46C-D4F3-6E690DD36A77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DA9D393-6E8B-160B-ADB6-C71D659B7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4329722B-5911-1691-0307-96B94E211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8F0BA4-DB6B-ABA3-BFE7-422F33FFBCCB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BC5E9B0-FB2D-B238-8535-6A086FCC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0BF51FB5-C13F-7BEC-E15C-1057E3A80F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969550-2403-A341-2B5E-5540EEB333F1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A9934AA9-2D1D-08F4-7DB9-7744638A0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DA31335F-C56B-C17D-BA0F-0B8AD827F6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D101FF-3B86-F535-9AAD-1661AFE3C44F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04FA9-6B23-6924-7294-269F0681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6A3815-2E3B-FC3B-DAC7-C1A8F53DF94E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</p:spTree>
    <p:extLst>
      <p:ext uri="{BB962C8B-B14F-4D97-AF65-F5344CB8AC3E}">
        <p14:creationId xmlns:p14="http://schemas.microsoft.com/office/powerpoint/2010/main" val="414751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AC42-6119-E28A-D325-5BB3D5D0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246" y="457200"/>
            <a:ext cx="437457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Did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CD602-8C39-B978-23E4-CC02CCC2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3246" y="2057399"/>
            <a:ext cx="4374572" cy="4447309"/>
          </a:xfrm>
        </p:spPr>
        <p:txBody>
          <a:bodyPr>
            <a:normAutofit/>
          </a:bodyPr>
          <a:lstStyle/>
          <a:p>
            <a:r>
              <a:rPr lang="en-US" sz="2400" dirty="0"/>
              <a:t>Scholarships are not just for high school seniors or current college students! </a:t>
            </a:r>
          </a:p>
          <a:p>
            <a:r>
              <a:rPr lang="en-US" sz="2400" dirty="0"/>
              <a:t>For example, these scholarship providers open applications to students in kindergarten: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My529</a:t>
            </a:r>
            <a:r>
              <a:rPr lang="en-US" sz="2400" baseline="30000" dirty="0"/>
              <a:t>TM</a:t>
            </a:r>
            <a:r>
              <a:rPr lang="en-US" sz="2400" dirty="0"/>
              <a:t> Make Your Mark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My529</a:t>
            </a:r>
            <a:r>
              <a:rPr lang="en-US" sz="2400" baseline="30000" dirty="0"/>
              <a:t>TM</a:t>
            </a:r>
            <a:r>
              <a:rPr lang="en-US" sz="2400" dirty="0"/>
              <a:t> Book Your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Doodle4Google</a:t>
            </a:r>
            <a:r>
              <a:rPr lang="en-US" sz="2400" baseline="30000" dirty="0"/>
              <a:t>TM</a:t>
            </a:r>
          </a:p>
          <a:p>
            <a:endParaRPr lang="en-US" dirty="0"/>
          </a:p>
        </p:txBody>
      </p:sp>
      <p:pic>
        <p:nvPicPr>
          <p:cNvPr id="7" name="Picture 6" descr="A child holding a book&#10;&#10;Description automatically generated">
            <a:extLst>
              <a:ext uri="{FF2B5EF4-FFF2-40B4-BE49-F238E27FC236}">
                <a16:creationId xmlns:a16="http://schemas.microsoft.com/office/drawing/2014/main" id="{74F95EF3-C18A-0301-62D4-7B54498DA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5632" r="-1"/>
          <a:stretch/>
        </p:blipFill>
        <p:spPr>
          <a:xfrm flipH="1">
            <a:off x="0" y="0"/>
            <a:ext cx="6522720" cy="6716106"/>
          </a:xfrm>
          <a:prstGeom prst="rect">
            <a:avLst/>
          </a:prstGeom>
          <a:effectLst>
            <a:innerShdw blurRad="63500" dist="50800" dir="81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9095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2252-9511-3630-BB95-04E6C893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provides scholarships?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092D-5D00-B819-5BC2-C88083C7C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and local government</a:t>
            </a:r>
          </a:p>
          <a:p>
            <a:r>
              <a:rPr lang="en-US" dirty="0"/>
              <a:t>Technical colleges, community colleges, and universities</a:t>
            </a:r>
          </a:p>
          <a:p>
            <a:r>
              <a:rPr lang="en-US" dirty="0"/>
              <a:t>Community organizations, school districts, and K-12 schools</a:t>
            </a:r>
          </a:p>
          <a:p>
            <a:r>
              <a:rPr lang="en-US" dirty="0"/>
              <a:t>Companies and corporations </a:t>
            </a:r>
          </a:p>
          <a:p>
            <a:r>
              <a:rPr lang="en-US" dirty="0"/>
              <a:t>Private donors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90F82-D3CC-53AC-525F-D6F7C2795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9564" y="1825625"/>
            <a:ext cx="5216236" cy="4351338"/>
          </a:xfrm>
        </p:spPr>
        <p:txBody>
          <a:bodyPr anchor="ctr"/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Special interest/skills/attributes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scholarships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Field of study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Creative or artistic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Military scholarships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84A85-4772-0698-3861-78924C33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scholarships: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4D4A1-B3B8-A7F5-7257-69FD5B675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890" y="1825625"/>
            <a:ext cx="479021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Merit-based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Need-based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Athletic 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Activity-based scholarships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Soldier male with solid fill">
            <a:extLst>
              <a:ext uri="{FF2B5EF4-FFF2-40B4-BE49-F238E27FC236}">
                <a16:creationId xmlns:a16="http://schemas.microsoft.com/office/drawing/2014/main" id="{DDDA0B3F-ED34-B1DE-8EB1-E6788CDDF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5164" y="5007507"/>
            <a:ext cx="914400" cy="914400"/>
          </a:xfrm>
          <a:prstGeom prst="rect">
            <a:avLst/>
          </a:prstGeom>
        </p:spPr>
      </p:pic>
      <p:pic>
        <p:nvPicPr>
          <p:cNvPr id="8" name="Graphic 7" descr="Drama with solid fill">
            <a:extLst>
              <a:ext uri="{FF2B5EF4-FFF2-40B4-BE49-F238E27FC236}">
                <a16:creationId xmlns:a16="http://schemas.microsoft.com/office/drawing/2014/main" id="{76B164C5-22A6-2B38-9AE9-04C7BAD39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5164" y="3911443"/>
            <a:ext cx="914400" cy="914400"/>
          </a:xfrm>
          <a:prstGeom prst="rect">
            <a:avLst/>
          </a:prstGeom>
        </p:spPr>
      </p:pic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419DE13B-CA25-9934-AEEF-AD9BDCB54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5164" y="2815378"/>
            <a:ext cx="914400" cy="914400"/>
          </a:xfrm>
          <a:prstGeom prst="rect">
            <a:avLst/>
          </a:prstGeom>
        </p:spPr>
      </p:pic>
      <p:pic>
        <p:nvPicPr>
          <p:cNvPr id="12" name="Graphic 11" descr="Group of men with solid fill">
            <a:extLst>
              <a:ext uri="{FF2B5EF4-FFF2-40B4-BE49-F238E27FC236}">
                <a16:creationId xmlns:a16="http://schemas.microsoft.com/office/drawing/2014/main" id="{B9C312E2-9466-7444-C59F-BCEDA1B45E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5164" y="1719314"/>
            <a:ext cx="914400" cy="914400"/>
          </a:xfrm>
          <a:prstGeom prst="rect">
            <a:avLst/>
          </a:prstGeom>
        </p:spPr>
      </p:pic>
      <p:pic>
        <p:nvPicPr>
          <p:cNvPr id="14" name="Graphic 13" descr="Cheers with solid fill">
            <a:extLst>
              <a:ext uri="{FF2B5EF4-FFF2-40B4-BE49-F238E27FC236}">
                <a16:creationId xmlns:a16="http://schemas.microsoft.com/office/drawing/2014/main" id="{DCDD8106-3FDD-8C09-D9EB-BC7534C4C0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349" y="4820155"/>
            <a:ext cx="914400" cy="914400"/>
          </a:xfrm>
          <a:prstGeom prst="rect">
            <a:avLst/>
          </a:prstGeom>
        </p:spPr>
      </p:pic>
      <p:pic>
        <p:nvPicPr>
          <p:cNvPr id="16" name="Graphic 15" descr="Sport balls with solid fill">
            <a:extLst>
              <a:ext uri="{FF2B5EF4-FFF2-40B4-BE49-F238E27FC236}">
                <a16:creationId xmlns:a16="http://schemas.microsoft.com/office/drawing/2014/main" id="{D3B2FA54-D767-1342-EB26-28E53A26D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2349" y="3809528"/>
            <a:ext cx="914400" cy="914400"/>
          </a:xfrm>
          <a:prstGeom prst="rect">
            <a:avLst/>
          </a:prstGeom>
        </p:spPr>
      </p:pic>
      <p:pic>
        <p:nvPicPr>
          <p:cNvPr id="18" name="Graphic 17" descr="Wallet with solid fill">
            <a:extLst>
              <a:ext uri="{FF2B5EF4-FFF2-40B4-BE49-F238E27FC236}">
                <a16:creationId xmlns:a16="http://schemas.microsoft.com/office/drawing/2014/main" id="{D9A54B69-7D9C-10CF-55AB-170DC6E0A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2349" y="272475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50E212-B8D3-0438-CF0C-E67DA8EC6CB2}"/>
              </a:ext>
            </a:extLst>
          </p:cNvPr>
          <p:cNvGrpSpPr/>
          <p:nvPr/>
        </p:nvGrpSpPr>
        <p:grpSpPr>
          <a:xfrm>
            <a:off x="405063" y="1690688"/>
            <a:ext cx="982579" cy="914400"/>
            <a:chOff x="290763" y="1690688"/>
            <a:chExt cx="982579" cy="914400"/>
          </a:xfrm>
        </p:grpSpPr>
        <p:pic>
          <p:nvPicPr>
            <p:cNvPr id="20" name="Graphic 19" descr="Paper with solid fill">
              <a:extLst>
                <a:ext uri="{FF2B5EF4-FFF2-40B4-BE49-F238E27FC236}">
                  <a16:creationId xmlns:a16="http://schemas.microsoft.com/office/drawing/2014/main" id="{C0BDA242-69AA-9AA5-376D-97A170CD9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4853" y="1690688"/>
              <a:ext cx="914400" cy="914400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8DCC67B-406D-37F5-D5C2-42D27FAE9F7D}"/>
                </a:ext>
              </a:extLst>
            </p:cNvPr>
            <p:cNvSpPr txBox="1">
              <a:spLocks/>
            </p:cNvSpPr>
            <p:nvPr/>
          </p:nvSpPr>
          <p:spPr>
            <a:xfrm rot="20792624">
              <a:off x="290763" y="1810082"/>
              <a:ext cx="982579" cy="7435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00AFD7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/>
                <a:t>A+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08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8D22-FD31-2384-C090-A6A725B4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68" y="457200"/>
            <a:ext cx="3932237" cy="16002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Where to begin: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5ECAB-2324-4F9A-D42B-A150C5503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68" y="2057400"/>
            <a:ext cx="5012372" cy="3811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School counseling or guidance office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Apply through your college or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Explore employer-sponsored tuition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Community scholarships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Online scholarship 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33737F"/>
                </a:solidFill>
              </a:rPr>
              <a:t>File the FAFSA </a:t>
            </a:r>
            <a:br>
              <a:rPr lang="en-US" sz="2400" b="1" dirty="0">
                <a:solidFill>
                  <a:srgbClr val="33737F"/>
                </a:solidFill>
              </a:rPr>
            </a:br>
            <a:r>
              <a:rPr lang="en-US" sz="2000" b="1" dirty="0">
                <a:solidFill>
                  <a:srgbClr val="33737F"/>
                </a:solidFill>
              </a:rPr>
              <a:t>(Free Application for Federal Student Aid)</a:t>
            </a:r>
            <a:endParaRPr lang="en-US" sz="2400" b="1" dirty="0">
              <a:solidFill>
                <a:srgbClr val="33737F"/>
              </a:solidFill>
            </a:endParaRPr>
          </a:p>
        </p:txBody>
      </p:sp>
      <p:pic>
        <p:nvPicPr>
          <p:cNvPr id="11" name="Picture 10" descr="A person sitting on a bench using a computer">
            <a:extLst>
              <a:ext uri="{FF2B5EF4-FFF2-40B4-BE49-F238E27FC236}">
                <a16:creationId xmlns:a16="http://schemas.microsoft.com/office/drawing/2014/main" id="{803D71D1-00F2-7FFC-730B-BBDF9AED0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2" r="9681" b="247"/>
          <a:stretch/>
        </p:blipFill>
        <p:spPr>
          <a:xfrm>
            <a:off x="5912426" y="0"/>
            <a:ext cx="6285936" cy="6720840"/>
          </a:xfrm>
          <a:prstGeom prst="rect">
            <a:avLst/>
          </a:prstGeom>
          <a:effectLst>
            <a:innerShdw blurRad="63500" dist="50800" dir="81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1593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AF20-4BD5-6A3F-66F4-9FF27E8F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365125"/>
            <a:ext cx="5918200" cy="1325563"/>
          </a:xfrm>
        </p:spPr>
        <p:txBody>
          <a:bodyPr/>
          <a:lstStyle/>
          <a:p>
            <a:r>
              <a:rPr lang="en-US" dirty="0"/>
              <a:t>School counseling or guidance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2EF-D814-7585-15D0-87AA0273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0" y="1825625"/>
            <a:ext cx="5918200" cy="46672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Ask: Who can I talk to about scholarships while in high school?</a:t>
            </a:r>
          </a:p>
          <a:p>
            <a:r>
              <a:rPr lang="en-US" sz="2400" dirty="0"/>
              <a:t>Set up a meeting and prepare with questions like:</a:t>
            </a:r>
            <a:endParaRPr lang="en-US" sz="2400" dirty="0">
              <a:cs typeface="Calibri"/>
            </a:endParaRPr>
          </a:p>
          <a:p>
            <a:pPr lvl="1"/>
            <a:r>
              <a:rPr lang="en-US" sz="2000" dirty="0"/>
              <a:t>Where can I find a list of scholarships and deadlines?</a:t>
            </a:r>
          </a:p>
          <a:p>
            <a:pPr lvl="1"/>
            <a:r>
              <a:rPr lang="en-US" sz="2000" dirty="0"/>
              <a:t>Are there any scholarships specific to our school?</a:t>
            </a:r>
          </a:p>
          <a:p>
            <a:pPr lvl="1"/>
            <a:r>
              <a:rPr lang="en-US" sz="2000" dirty="0"/>
              <a:t>Where have other students from our school received scholarships?</a:t>
            </a:r>
          </a:p>
          <a:p>
            <a:pPr lvl="1"/>
            <a:r>
              <a:rPr lang="en-US" sz="2000" dirty="0"/>
              <a:t>What tips or workshops are available to help me become a better applicant?</a:t>
            </a:r>
          </a:p>
          <a:p>
            <a:pPr lvl="1"/>
            <a:r>
              <a:rPr lang="en-US" sz="2000" dirty="0"/>
              <a:t>What other resources should I use?</a:t>
            </a:r>
          </a:p>
          <a:p>
            <a:r>
              <a:rPr lang="en-US" sz="2400" dirty="0"/>
              <a:t>Apply to as many scholarships as possible</a:t>
            </a:r>
          </a:p>
        </p:txBody>
      </p:sp>
      <p:pic>
        <p:nvPicPr>
          <p:cNvPr id="5" name="Picture 4" descr="A school counselor leaning against a wall">
            <a:extLst>
              <a:ext uri="{FF2B5EF4-FFF2-40B4-BE49-F238E27FC236}">
                <a16:creationId xmlns:a16="http://schemas.microsoft.com/office/drawing/2014/main" id="{8AF4A0AF-5B68-75C2-E81D-E4DDEFCF6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1" t="10900" r="44982"/>
          <a:stretch/>
        </p:blipFill>
        <p:spPr>
          <a:xfrm>
            <a:off x="0" y="0"/>
            <a:ext cx="4897120" cy="6711651"/>
          </a:xfrm>
          <a:prstGeom prst="rect">
            <a:avLst/>
          </a:prstGeom>
          <a:effectLst>
            <a:innerShdw blurRad="63500" dist="50800" dir="27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9062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0B4D-075C-117F-5085-5FC4A4F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01640" cy="1325563"/>
          </a:xfrm>
        </p:spPr>
        <p:txBody>
          <a:bodyPr/>
          <a:lstStyle/>
          <a:p>
            <a:r>
              <a:rPr lang="en-US" dirty="0"/>
              <a:t>Apply through your college or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E96C-3314-9B33-FA8C-04A5E14C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Scholarships upon admission</a:t>
            </a:r>
          </a:p>
          <a:p>
            <a:pPr lvl="1"/>
            <a:r>
              <a:rPr lang="en-US" dirty="0"/>
              <a:t>Many Utah colleges offer automatic scholarship opportunities when students apply</a:t>
            </a:r>
          </a:p>
          <a:p>
            <a:pPr lvl="1"/>
            <a:r>
              <a:rPr lang="en-US" dirty="0"/>
              <a:t>Some colleges require separate scholarship applications</a:t>
            </a:r>
          </a:p>
          <a:p>
            <a:r>
              <a:rPr lang="en-US" dirty="0"/>
              <a:t>Departmental scholarships</a:t>
            </a:r>
          </a:p>
          <a:p>
            <a:pPr lvl="1"/>
            <a:r>
              <a:rPr lang="en-US" dirty="0"/>
              <a:t>Some departments offer scholarships for students pursuing a specific major </a:t>
            </a:r>
          </a:p>
          <a:p>
            <a:r>
              <a:rPr lang="en-US" dirty="0"/>
              <a:t>Leadership scholarships</a:t>
            </a:r>
          </a:p>
          <a:p>
            <a:pPr lvl="1"/>
            <a:r>
              <a:rPr lang="en-US" dirty="0"/>
              <a:t>Offered both externally and internally</a:t>
            </a:r>
          </a:p>
          <a:p>
            <a:r>
              <a:rPr lang="en-US" dirty="0"/>
              <a:t>Private scholarships</a:t>
            </a:r>
          </a:p>
          <a:p>
            <a:pPr lvl="1"/>
            <a:r>
              <a:rPr lang="en-US" dirty="0"/>
              <a:t>Some private donors provide scholarships through the college</a:t>
            </a:r>
          </a:p>
        </p:txBody>
      </p:sp>
      <p:pic>
        <p:nvPicPr>
          <p:cNvPr id="7" name="Picture 6" descr="A college building with a clock on the front">
            <a:extLst>
              <a:ext uri="{FF2B5EF4-FFF2-40B4-BE49-F238E27FC236}">
                <a16:creationId xmlns:a16="http://schemas.microsoft.com/office/drawing/2014/main" id="{E59730C3-3B98-27CF-EC2E-CB300307F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44" t="10392" r="25408" b="6064"/>
          <a:stretch/>
        </p:blipFill>
        <p:spPr>
          <a:xfrm>
            <a:off x="6559035" y="0"/>
            <a:ext cx="5632965" cy="6715760"/>
          </a:xfrm>
          <a:prstGeom prst="rect">
            <a:avLst/>
          </a:prstGeom>
          <a:effectLst>
            <a:innerShdw blurRad="63500" dist="50800" dir="8100000">
              <a:prstClr val="black">
                <a:alpha val="1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4291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C84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39302</TotalTime>
  <Words>1116</Words>
  <Application>Microsoft Office PowerPoint</Application>
  <PresentationFormat>Widescreen</PresentationFormat>
  <Paragraphs>171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Apply for Scholarships</vt:lpstr>
      <vt:lpstr>What is college?</vt:lpstr>
      <vt:lpstr>Paying for College Student Bundle</vt:lpstr>
      <vt:lpstr>Did you know?</vt:lpstr>
      <vt:lpstr>Who provides scholarships?</vt:lpstr>
      <vt:lpstr>Common types of scholarships:</vt:lpstr>
      <vt:lpstr>Where to begin:</vt:lpstr>
      <vt:lpstr>School counseling or guidance office</vt:lpstr>
      <vt:lpstr>Apply through your college or university</vt:lpstr>
      <vt:lpstr>Explore employer-sponsored tuition</vt:lpstr>
      <vt:lpstr>Community scholarships</vt:lpstr>
      <vt:lpstr>Search for scholarships online</vt:lpstr>
      <vt:lpstr>File the FAFSA (Free Application for Federal Student Aid)</vt:lpstr>
      <vt:lpstr>Deferment</vt:lpstr>
      <vt:lpstr>Deferment</vt:lpstr>
      <vt:lpstr>Deferment continued</vt:lpstr>
      <vt:lpstr>Scholarship resources for refugee and asylee students</vt:lpstr>
      <vt:lpstr>Scholarship resources for students who are neither U.S. citizens or eligible non-citizens</vt:lpstr>
      <vt:lpstr>Paying for College Student Bundle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Dyllen Cafferty</cp:lastModifiedBy>
  <cp:revision>1014</cp:revision>
  <dcterms:created xsi:type="dcterms:W3CDTF">2019-05-28T19:51:00Z</dcterms:created>
  <dcterms:modified xsi:type="dcterms:W3CDTF">2024-08-01T20:35:42Z</dcterms:modified>
</cp:coreProperties>
</file>