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07" r:id="rId2"/>
    <p:sldId id="257" r:id="rId3"/>
    <p:sldId id="258" r:id="rId4"/>
    <p:sldId id="259" r:id="rId5"/>
    <p:sldId id="260" r:id="rId6"/>
    <p:sldId id="306" r:id="rId7"/>
    <p:sldId id="312" r:id="rId8"/>
    <p:sldId id="308" r:id="rId9"/>
    <p:sldId id="309" r:id="rId10"/>
    <p:sldId id="313" r:id="rId11"/>
    <p:sldId id="314" r:id="rId12"/>
    <p:sldId id="315" r:id="rId13"/>
    <p:sldId id="316" r:id="rId14"/>
    <p:sldId id="317" r:id="rId15"/>
    <p:sldId id="318" r:id="rId16"/>
    <p:sldId id="319" r:id="rId17"/>
    <p:sldId id="320" r:id="rId18"/>
    <p:sldId id="321" r:id="rId19"/>
    <p:sldId id="322" r:id="rId20"/>
    <p:sldId id="329" r:id="rId21"/>
    <p:sldId id="330" r:id="rId22"/>
    <p:sldId id="323" r:id="rId23"/>
    <p:sldId id="297" r:id="rId24"/>
    <p:sldId id="324" r:id="rId25"/>
    <p:sldId id="325" r:id="rId26"/>
    <p:sldId id="326" r:id="rId27"/>
    <p:sldId id="327" r:id="rId28"/>
    <p:sldId id="32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78D14B-131A-6612-A39D-0AA12B5CBE73}" name="Tess Roundy" initials="TR" userId="AMkqV6Fk0X4X2/N2zUJVG+3SheLUIvYqXpW2L4d8j5I=" providerId="None"/>
  <p188:author id="{505A4DB5-041A-BAFB-B24C-E409A5CCF9CD}" name="Dyllen Cafferty" initials="DC" userId="S::u0725123@umail.utah.edu::0799802b-8af9-42ca-90f0-022c68e8dc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Bradley" initials="KB" lastIdx="3" clrIdx="0">
    <p:extLst>
      <p:ext uri="{19B8F6BF-5375-455C-9EA6-DF929625EA0E}">
        <p15:presenceInfo xmlns:p15="http://schemas.microsoft.com/office/powerpoint/2012/main" userId="S-1-5-21-1599696121-1964574698-334091239-716900" providerId="AD"/>
      </p:ext>
    </p:extLst>
  </p:cmAuthor>
  <p:cmAuthor id="2" name="Dyllen Cafferty" initials="DC" lastIdx="1" clrIdx="1">
    <p:extLst>
      <p:ext uri="{19B8F6BF-5375-455C-9EA6-DF929625EA0E}">
        <p15:presenceInfo xmlns:p15="http://schemas.microsoft.com/office/powerpoint/2012/main" userId="S-1-5-21-1599696121-1964574698-334091239-5940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66"/>
    <a:srgbClr val="00AFD7"/>
    <a:srgbClr val="DC4405"/>
    <a:srgbClr val="FFC845"/>
    <a:srgbClr val="40C1AC"/>
    <a:srgbClr val="304E93"/>
    <a:srgbClr val="33737F"/>
    <a:srgbClr val="323E48"/>
    <a:srgbClr val="97D700"/>
    <a:srgbClr val="00B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1" autoAdjust="0"/>
    <p:restoredTop sz="93901" autoAdjust="0"/>
  </p:normalViewPr>
  <p:slideViewPr>
    <p:cSldViewPr snapToGrid="0" snapToObjects="1">
      <p:cViewPr varScale="1">
        <p:scale>
          <a:sx n="74" d="100"/>
          <a:sy n="74" d="100"/>
        </p:scale>
        <p:origin x="1056" y="67"/>
      </p:cViewPr>
      <p:guideLst>
        <p:guide orient="horz" pos="2184"/>
        <p:guide pos="3840"/>
      </p:guideLst>
    </p:cSldViewPr>
  </p:slideViewPr>
  <p:notesTextViewPr>
    <p:cViewPr>
      <p:scale>
        <a:sx n="75" d="100"/>
        <a:sy n="75" d="100"/>
      </p:scale>
      <p:origin x="0" y="0"/>
    </p:cViewPr>
  </p:notesTextViewPr>
  <p:sorterViewPr>
    <p:cViewPr>
      <p:scale>
        <a:sx n="106" d="100"/>
        <a:sy n="106" d="100"/>
      </p:scale>
      <p:origin x="0" y="-16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20E59-0EF7-4CCA-A75E-F9F68C3EDF55}"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46A8B-EC22-4FFD-9931-176D6EEE4EFA}" type="slidenum">
              <a:rPr lang="en-US" smtClean="0"/>
              <a:t>‹#›</a:t>
            </a:fld>
            <a:endParaRPr lang="en-US"/>
          </a:p>
        </p:txBody>
      </p:sp>
    </p:spTree>
    <p:extLst>
      <p:ext uri="{BB962C8B-B14F-4D97-AF65-F5344CB8AC3E}">
        <p14:creationId xmlns:p14="http://schemas.microsoft.com/office/powerpoint/2010/main" val="410877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22E7E-2F87-344B-B55C-96B6B82A6CF4}"/>
              </a:ext>
            </a:extLst>
          </p:cNvPr>
          <p:cNvPicPr>
            <a:picLocks noChangeAspect="1"/>
          </p:cNvPicPr>
          <p:nvPr userDrawn="1"/>
        </p:nvPicPr>
        <p:blipFill>
          <a:blip r:embed="rId2"/>
          <a:stretch>
            <a:fillRect/>
          </a:stretch>
        </p:blipFill>
        <p:spPr>
          <a:xfrm>
            <a:off x="-2075670" y="-1288071"/>
            <a:ext cx="14267669" cy="9511779"/>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35255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52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364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71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65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613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39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388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0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13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45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4DF196-9C85-F44A-A33C-1B7B60CAE0E0}"/>
              </a:ext>
            </a:extLst>
          </p:cNvPr>
          <p:cNvPicPr>
            <a:picLocks noChangeAspect="1"/>
          </p:cNvPicPr>
          <p:nvPr userDrawn="1"/>
        </p:nvPicPr>
        <p:blipFill>
          <a:blip r:embed="rId2"/>
          <a:stretch>
            <a:fillRect/>
          </a:stretch>
        </p:blipFill>
        <p:spPr>
          <a:xfrm>
            <a:off x="-1427355" y="-24176"/>
            <a:ext cx="13619356" cy="6963368"/>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sp>
        <p:nvSpPr>
          <p:cNvPr id="3" name="Subtitle 2">
            <a:extLst>
              <a:ext uri="{FF2B5EF4-FFF2-40B4-BE49-F238E27FC236}">
                <a16:creationId xmlns:a16="http://schemas.microsoft.com/office/drawing/2014/main" id="{13B057AD-A209-CA41-9582-4C9AF857510D}"/>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976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18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03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388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05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344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00AFD7"/>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7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FFC845"/>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83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00AF66"/>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49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40C1AC"/>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54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DC4405"/>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4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D267BE-47FE-E342-9271-B9A3A603B0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FFC84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tx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0069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00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969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535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526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684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026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965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239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186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409C2-2859-DF45-82B5-4AE5FDBF8BBD}"/>
              </a:ext>
            </a:extLst>
          </p:cNvPr>
          <p:cNvPicPr>
            <a:picLocks noChangeAspect="1"/>
          </p:cNvPicPr>
          <p:nvPr userDrawn="1"/>
        </p:nvPicPr>
        <p:blipFill>
          <a:blip r:embed="rId2"/>
          <a:stretch>
            <a:fillRect/>
          </a:stretch>
        </p:blipFill>
        <p:spPr>
          <a:xfrm>
            <a:off x="-125694" y="-737170"/>
            <a:ext cx="12416930" cy="8277953"/>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71055" cy="4608871"/>
          </a:xfrm>
          <a:prstGeom prst="rect">
            <a:avLst/>
          </a:prstGeom>
          <a:solidFill>
            <a:srgbClr val="00AF6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937834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030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00AFD7"/>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394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FFC845"/>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700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00AF66"/>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335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40C1AC"/>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970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DC4405"/>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31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178838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7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09205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8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33418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86470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12ED81-1719-2E4C-967A-767F3E36F1FE}"/>
              </a:ext>
            </a:extLst>
          </p:cNvPr>
          <p:cNvPicPr>
            <a:picLocks noChangeAspect="1"/>
          </p:cNvPicPr>
          <p:nvPr userDrawn="1"/>
        </p:nvPicPr>
        <p:blipFill>
          <a:blip r:embed="rId2"/>
          <a:stretch>
            <a:fillRect/>
          </a:stretch>
        </p:blipFill>
        <p:spPr>
          <a:xfrm>
            <a:off x="-42930" y="-628650"/>
            <a:ext cx="12277859" cy="817245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14748" cy="4608871"/>
          </a:xfrm>
          <a:prstGeom prst="rect">
            <a:avLst/>
          </a:prstGeom>
          <a:solidFill>
            <a:srgbClr val="40C1A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tx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CD07609A-7E67-0943-9C43-82FE70D0847D}"/>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203056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10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23175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212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87708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1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12528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13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44243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14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9726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48C28-B6F6-1D42-983A-5347D0B34073}"/>
              </a:ext>
            </a:extLst>
          </p:cNvPr>
          <p:cNvPicPr>
            <a:picLocks noChangeAspect="1"/>
          </p:cNvPicPr>
          <p:nvPr userDrawn="1"/>
        </p:nvPicPr>
        <p:blipFill>
          <a:blip r:embed="rId2"/>
          <a:stretch>
            <a:fillRect/>
          </a:stretch>
        </p:blipFill>
        <p:spPr>
          <a:xfrm>
            <a:off x="-3824440" y="-1986793"/>
            <a:ext cx="16068991" cy="10695922"/>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24370" cy="4608871"/>
          </a:xfrm>
          <a:prstGeom prst="rect">
            <a:avLst/>
          </a:prstGeom>
          <a:solidFill>
            <a:srgbClr val="DC44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55A93A73-F132-F341-A3CF-635C6EF5EC54}"/>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78196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56DA-C110-114C-BC48-AE1D406B9F63}"/>
              </a:ext>
            </a:extLst>
          </p:cNvPr>
          <p:cNvPicPr>
            <a:picLocks noChangeAspect="1"/>
          </p:cNvPicPr>
          <p:nvPr userDrawn="1"/>
        </p:nvPicPr>
        <p:blipFill>
          <a:blip r:embed="rId2"/>
          <a:stretch>
            <a:fillRect/>
          </a:stretch>
        </p:blipFill>
        <p:spPr>
          <a:xfrm>
            <a:off x="-68826" y="-720275"/>
            <a:ext cx="12329652" cy="8219768"/>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40645"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87668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53789B-8E23-A04B-AF67-68DBEBE9D430}"/>
              </a:ext>
            </a:extLst>
          </p:cNvPr>
          <p:cNvPicPr>
            <a:picLocks noChangeAspect="1"/>
          </p:cNvPicPr>
          <p:nvPr userDrawn="1"/>
        </p:nvPicPr>
        <p:blipFill>
          <a:blip r:embed="rId2"/>
          <a:stretch>
            <a:fillRect/>
          </a:stretch>
        </p:blipFill>
        <p:spPr>
          <a:xfrm>
            <a:off x="2655" y="0"/>
            <a:ext cx="12186690" cy="685800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48726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EDA164-53B5-D541-97CB-C4302E7AAB31}"/>
              </a:ext>
            </a:extLst>
          </p:cNvPr>
          <p:cNvSpPr/>
          <p:nvPr userDrawn="1"/>
        </p:nvSpPr>
        <p:spPr>
          <a:xfrm>
            <a:off x="-68520" y="-13017"/>
            <a:ext cx="12329346" cy="6974256"/>
          </a:xfrm>
          <a:prstGeom prst="rect">
            <a:avLst/>
          </a:prstGeom>
          <a:solidFill>
            <a:srgbClr val="3A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40645" cy="460887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4495390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5B58A-99D0-9E46-9633-25816195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B4746E-E9D0-1B42-9F87-01327BF8A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759316"/>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1" r:id="rId3"/>
    <p:sldLayoutId id="2147483659" r:id="rId4"/>
    <p:sldLayoutId id="2147483660" r:id="rId5"/>
    <p:sldLayoutId id="2147483658" r:id="rId6"/>
    <p:sldLayoutId id="2147483662" r:id="rId7"/>
    <p:sldLayoutId id="2147483664" r:id="rId8"/>
    <p:sldLayoutId id="2147483665" r:id="rId9"/>
    <p:sldLayoutId id="2147483650" r:id="rId10"/>
    <p:sldLayoutId id="2147483668" r:id="rId11"/>
    <p:sldLayoutId id="2147483669" r:id="rId12"/>
    <p:sldLayoutId id="2147483670" r:id="rId13"/>
    <p:sldLayoutId id="2147483671" r:id="rId14"/>
    <p:sldLayoutId id="2147483651" r:id="rId15"/>
    <p:sldLayoutId id="2147483672" r:id="rId16"/>
    <p:sldLayoutId id="2147483673" r:id="rId17"/>
    <p:sldLayoutId id="2147483674" r:id="rId18"/>
    <p:sldLayoutId id="2147483675" r:id="rId19"/>
    <p:sldLayoutId id="2147483652" r:id="rId20"/>
    <p:sldLayoutId id="2147483676" r:id="rId21"/>
    <p:sldLayoutId id="2147483677" r:id="rId22"/>
    <p:sldLayoutId id="2147483678" r:id="rId23"/>
    <p:sldLayoutId id="2147483679" r:id="rId24"/>
    <p:sldLayoutId id="2147483653" r:id="rId25"/>
    <p:sldLayoutId id="2147483680" r:id="rId26"/>
    <p:sldLayoutId id="2147483681" r:id="rId27"/>
    <p:sldLayoutId id="2147483682" r:id="rId28"/>
    <p:sldLayoutId id="2147483683" r:id="rId29"/>
    <p:sldLayoutId id="2147483654" r:id="rId30"/>
    <p:sldLayoutId id="2147483684" r:id="rId31"/>
    <p:sldLayoutId id="2147483685" r:id="rId32"/>
    <p:sldLayoutId id="2147483686" r:id="rId33"/>
    <p:sldLayoutId id="2147483687" r:id="rId34"/>
    <p:sldLayoutId id="2147483655" r:id="rId35"/>
    <p:sldLayoutId id="2147483656" r:id="rId36"/>
    <p:sldLayoutId id="2147483688" r:id="rId37"/>
    <p:sldLayoutId id="2147483689" r:id="rId38"/>
    <p:sldLayoutId id="2147483690" r:id="rId39"/>
    <p:sldLayoutId id="2147483691" r:id="rId40"/>
    <p:sldLayoutId id="2147483657" r:id="rId41"/>
    <p:sldLayoutId id="2147483692" r:id="rId42"/>
    <p:sldLayoutId id="2147483693" r:id="rId43"/>
    <p:sldLayoutId id="2147483694" r:id="rId44"/>
    <p:sldLayoutId id="2147483695" r:id="rId45"/>
    <p:sldLayoutId id="2147483666" r:id="rId46"/>
    <p:sldLayoutId id="2147483696" r:id="rId47"/>
    <p:sldLayoutId id="2147483697" r:id="rId48"/>
    <p:sldLayoutId id="2147483698" r:id="rId49"/>
    <p:sldLayoutId id="2147483699" r:id="rId50"/>
    <p:sldLayoutId id="2147483667" r:id="rId51"/>
    <p:sldLayoutId id="2147483700" r:id="rId52"/>
    <p:sldLayoutId id="2147483701" r:id="rId53"/>
    <p:sldLayoutId id="2147483702" r:id="rId54"/>
    <p:sldLayoutId id="2147483703"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she.edu/wp-content/uploads/pdf/k-12/payingforcollege/Handout_FAFSA_Eligibility.docx" TargetMode="External"/><Relationship Id="rId1" Type="http://schemas.openxmlformats.org/officeDocument/2006/relationships/slideLayout" Target="../slideLayouts/slideLayout19.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cornell.edu/uscode/text/20/1090" TargetMode="External"/><Relationship Id="rId2" Type="http://schemas.openxmlformats.org/officeDocument/2006/relationships/hyperlink" Target="https://edtrust.org/the-equity-line/2024-25-better-fafsa-advocacy-faqs/"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hyperlink" Target="https://studentaid.gov/understand-aid/eligibility/requirements/non-us-citizens"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suu.edu/finaid/scholarships.html" TargetMode="Externa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hyperlink" Target="https://ubtech.edu/students/" TargetMode="External"/><Relationship Id="rId26" Type="http://schemas.openxmlformats.org/officeDocument/2006/relationships/hyperlink" Target="https://www.snow.edu/international/" TargetMode="External"/><Relationship Id="rId39" Type="http://schemas.openxmlformats.org/officeDocument/2006/relationships/image" Target="../media/image53.png"/><Relationship Id="rId21" Type="http://schemas.openxmlformats.org/officeDocument/2006/relationships/image" Target="../media/image44.png"/><Relationship Id="rId34" Type="http://schemas.openxmlformats.org/officeDocument/2006/relationships/hyperlink" Target="https://www.davistech.edu/student-services" TargetMode="External"/><Relationship Id="rId7" Type="http://schemas.openxmlformats.org/officeDocument/2006/relationships/image" Target="../media/image37.png"/><Relationship Id="rId12" Type="http://schemas.openxmlformats.org/officeDocument/2006/relationships/hyperlink" Target="https://international.utahtech.edu/" TargetMode="External"/><Relationship Id="rId17" Type="http://schemas.openxmlformats.org/officeDocument/2006/relationships/image" Target="../media/image42.png"/><Relationship Id="rId25" Type="http://schemas.openxmlformats.org/officeDocument/2006/relationships/image" Target="../media/image46.png"/><Relationship Id="rId33" Type="http://schemas.openxmlformats.org/officeDocument/2006/relationships/image" Target="../media/image50.png"/><Relationship Id="rId38" Type="http://schemas.openxmlformats.org/officeDocument/2006/relationships/hyperlink" Target="https://mtec.edu/students/" TargetMode="External"/><Relationship Id="rId2" Type="http://schemas.openxmlformats.org/officeDocument/2006/relationships/hyperlink" Target="https://westminstercollege.edu/admissions/international-admissions/index.html" TargetMode="External"/><Relationship Id="rId16" Type="http://schemas.openxmlformats.org/officeDocument/2006/relationships/hyperlink" Target="https://isss.utah.edu/" TargetMode="External"/><Relationship Id="rId20" Type="http://schemas.openxmlformats.org/officeDocument/2006/relationships/hyperlink" Target="https://tooeletech.edu/current-students/career-resources/student-services/" TargetMode="External"/><Relationship Id="rId29" Type="http://schemas.openxmlformats.org/officeDocument/2006/relationships/image" Target="../media/image48.png"/><Relationship Id="rId1" Type="http://schemas.openxmlformats.org/officeDocument/2006/relationships/slideLayout" Target="../slideLayouts/slideLayout14.xml"/><Relationship Id="rId6" Type="http://schemas.openxmlformats.org/officeDocument/2006/relationships/hyperlink" Target="https://iss.byu.edu/" TargetMode="External"/><Relationship Id="rId11" Type="http://schemas.openxmlformats.org/officeDocument/2006/relationships/image" Target="../media/image39.png"/><Relationship Id="rId24" Type="http://schemas.openxmlformats.org/officeDocument/2006/relationships/hyperlink" Target="https://www.suu.edu/international/" TargetMode="External"/><Relationship Id="rId32" Type="http://schemas.openxmlformats.org/officeDocument/2006/relationships/hyperlink" Target="https://dixietech.edu/students/" TargetMode="External"/><Relationship Id="rId37" Type="http://schemas.openxmlformats.org/officeDocument/2006/relationships/image" Target="../media/image52.png"/><Relationship Id="rId5" Type="http://schemas.openxmlformats.org/officeDocument/2006/relationships/image" Target="../media/image36.png"/><Relationship Id="rId15" Type="http://schemas.openxmlformats.org/officeDocument/2006/relationships/image" Target="../media/image41.png"/><Relationship Id="rId23" Type="http://schemas.openxmlformats.org/officeDocument/2006/relationships/image" Target="../media/image45.png"/><Relationship Id="rId28" Type="http://schemas.openxmlformats.org/officeDocument/2006/relationships/hyperlink" Target="http://www.slcc.edu/iss/" TargetMode="External"/><Relationship Id="rId36" Type="http://schemas.openxmlformats.org/officeDocument/2006/relationships/hyperlink" Target="https://btech.edu/students/" TargetMode="External"/><Relationship Id="rId10" Type="http://schemas.openxmlformats.org/officeDocument/2006/relationships/hyperlink" Target="https://www.uvu.edu/iss/" TargetMode="External"/><Relationship Id="rId19" Type="http://schemas.openxmlformats.org/officeDocument/2006/relationships/image" Target="../media/image43.png"/><Relationship Id="rId31" Type="http://schemas.openxmlformats.org/officeDocument/2006/relationships/image" Target="../media/image49.png"/><Relationship Id="rId4" Type="http://schemas.openxmlformats.org/officeDocument/2006/relationships/hyperlink" Target="https://www.ensign.edu/international-students" TargetMode="External"/><Relationship Id="rId9" Type="http://schemas.openxmlformats.org/officeDocument/2006/relationships/image" Target="../media/image38.png"/><Relationship Id="rId14" Type="http://schemas.openxmlformats.org/officeDocument/2006/relationships/hyperlink" Target="https://www.usu.edu/admissions/international/" TargetMode="External"/><Relationship Id="rId22" Type="http://schemas.openxmlformats.org/officeDocument/2006/relationships/hyperlink" Target="https://stech.edu/students/consumer-information/#:~:text=For%20more%20information%2C%20please%20visit,(435)%20586%2D2899." TargetMode="External"/><Relationship Id="rId27" Type="http://schemas.openxmlformats.org/officeDocument/2006/relationships/image" Target="../media/image47.png"/><Relationship Id="rId30" Type="http://schemas.openxmlformats.org/officeDocument/2006/relationships/hyperlink" Target="https://www.otech.edu/current-students/student-success-center/" TargetMode="External"/><Relationship Id="rId35" Type="http://schemas.openxmlformats.org/officeDocument/2006/relationships/image" Target="../media/image51.png"/><Relationship Id="rId8" Type="http://schemas.openxmlformats.org/officeDocument/2006/relationships/hyperlink" Target="https://www.weber.edu/issc" TargetMode="Externa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she.edu/wp-content/uploads/pdf/k-12/payingforcollege/Handout_Tribal_Citizen.docx" TargetMode="External"/><Relationship Id="rId1" Type="http://schemas.openxmlformats.org/officeDocument/2006/relationships/slideLayout" Target="../slideLayouts/slideLayout19.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2" Type="http://schemas.openxmlformats.org/officeDocument/2006/relationships/hyperlink" Target="https://public.powerdms.com/Uta7295/tree/documents/2022238"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she.edu/wp-content/uploads/pdf/k-12/payingforcollege/Handout_SWDs.docx" TargetMode="External"/><Relationship Id="rId1" Type="http://schemas.openxmlformats.org/officeDocument/2006/relationships/slideLayout" Target="../slideLayouts/slideLayout19.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hyperlink" Target="https://ableut.com/" TargetMode="External"/><Relationship Id="rId7" Type="http://schemas.openxmlformats.org/officeDocument/2006/relationships/image" Target="../media/image54.svg"/><Relationship Id="rId2" Type="http://schemas.openxmlformats.org/officeDocument/2006/relationships/hyperlink" Target="https://my529.org/" TargetMode="External"/><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hyperlink" Target="https://youtu.be/ZuBZfW5GbcQ?si=m3aNaFNngMLS3Czl" TargetMode="External"/><Relationship Id="rId4" Type="http://schemas.openxmlformats.org/officeDocument/2006/relationships/hyperlink" Target="https://www.stableaccount.com/"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parentcenterhub.org/accommodations/" TargetMode="Externa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hyperlink" Target="https://www2.ed.gov/policy/gen/guid/fpco/ferpa/index.html"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hyperlink" Target="https://ubtech.edu/students/" TargetMode="External"/><Relationship Id="rId26" Type="http://schemas.openxmlformats.org/officeDocument/2006/relationships/hyperlink" Target="https://www.snow.edu/offices/ADA/index.html" TargetMode="External"/><Relationship Id="rId39" Type="http://schemas.openxmlformats.org/officeDocument/2006/relationships/image" Target="../media/image52.png"/><Relationship Id="rId21" Type="http://schemas.openxmlformats.org/officeDocument/2006/relationships/image" Target="../media/image44.png"/><Relationship Id="rId34" Type="http://schemas.openxmlformats.org/officeDocument/2006/relationships/hyperlink" Target="https://dixietech.edu/students/" TargetMode="External"/><Relationship Id="rId7" Type="http://schemas.openxmlformats.org/officeDocument/2006/relationships/image" Target="../media/image37.png"/><Relationship Id="rId12" Type="http://schemas.openxmlformats.org/officeDocument/2006/relationships/hyperlink" Target="https://drcenter.utahtech.edu/" TargetMode="External"/><Relationship Id="rId17" Type="http://schemas.openxmlformats.org/officeDocument/2006/relationships/image" Target="../media/image42.png"/><Relationship Id="rId25" Type="http://schemas.openxmlformats.org/officeDocument/2006/relationships/image" Target="../media/image46.png"/><Relationship Id="rId33" Type="http://schemas.openxmlformats.org/officeDocument/2006/relationships/image" Target="../media/image53.png"/><Relationship Id="rId38" Type="http://schemas.openxmlformats.org/officeDocument/2006/relationships/hyperlink" Target="https://btech.edu/students/" TargetMode="External"/><Relationship Id="rId2" Type="http://schemas.openxmlformats.org/officeDocument/2006/relationships/hyperlink" Target="https://westminstercollege.edu/student-life/student-disability-services/index.html" TargetMode="External"/><Relationship Id="rId16" Type="http://schemas.openxmlformats.org/officeDocument/2006/relationships/hyperlink" Target="https://disability.utah.edu/" TargetMode="External"/><Relationship Id="rId20" Type="http://schemas.openxmlformats.org/officeDocument/2006/relationships/hyperlink" Target="https://tooeletech.edu/current-students/career-resources/student-services/" TargetMode="External"/><Relationship Id="rId29" Type="http://schemas.openxmlformats.org/officeDocument/2006/relationships/image" Target="../media/image48.png"/><Relationship Id="rId1" Type="http://schemas.openxmlformats.org/officeDocument/2006/relationships/slideLayout" Target="../slideLayouts/slideLayout14.xml"/><Relationship Id="rId6" Type="http://schemas.openxmlformats.org/officeDocument/2006/relationships/hyperlink" Target="https://uac.byu.edu/" TargetMode="External"/><Relationship Id="rId11" Type="http://schemas.openxmlformats.org/officeDocument/2006/relationships/image" Target="../media/image39.png"/><Relationship Id="rId24" Type="http://schemas.openxmlformats.org/officeDocument/2006/relationships/hyperlink" Target="https://www.suu.edu/disabilityservices/" TargetMode="External"/><Relationship Id="rId32" Type="http://schemas.openxmlformats.org/officeDocument/2006/relationships/hyperlink" Target="https://mtec.edu/students/" TargetMode="External"/><Relationship Id="rId37" Type="http://schemas.openxmlformats.org/officeDocument/2006/relationships/image" Target="../media/image51.png"/><Relationship Id="rId5" Type="http://schemas.openxmlformats.org/officeDocument/2006/relationships/image" Target="../media/image36.png"/><Relationship Id="rId15" Type="http://schemas.openxmlformats.org/officeDocument/2006/relationships/image" Target="../media/image41.png"/><Relationship Id="rId23" Type="http://schemas.openxmlformats.org/officeDocument/2006/relationships/image" Target="../media/image45.png"/><Relationship Id="rId28" Type="http://schemas.openxmlformats.org/officeDocument/2006/relationships/hyperlink" Target="http://www.slcc.edu/drc/" TargetMode="External"/><Relationship Id="rId36" Type="http://schemas.openxmlformats.org/officeDocument/2006/relationships/hyperlink" Target="https://www.davistech.edu/student-services" TargetMode="External"/><Relationship Id="rId10" Type="http://schemas.openxmlformats.org/officeDocument/2006/relationships/hyperlink" Target="https://www.uvu.edu/accessibility-services/" TargetMode="External"/><Relationship Id="rId19" Type="http://schemas.openxmlformats.org/officeDocument/2006/relationships/image" Target="../media/image43.png"/><Relationship Id="rId31" Type="http://schemas.openxmlformats.org/officeDocument/2006/relationships/image" Target="../media/image49.png"/><Relationship Id="rId4" Type="http://schemas.openxmlformats.org/officeDocument/2006/relationships/hyperlink" Target="https://www.ensign.edu/disability-services" TargetMode="External"/><Relationship Id="rId9" Type="http://schemas.openxmlformats.org/officeDocument/2006/relationships/image" Target="../media/image38.png"/><Relationship Id="rId14" Type="http://schemas.openxmlformats.org/officeDocument/2006/relationships/hyperlink" Target="https://www.usu.edu/drc/index" TargetMode="External"/><Relationship Id="rId22" Type="http://schemas.openxmlformats.org/officeDocument/2006/relationships/hyperlink" Target="https://stech.edu/students/consumer-information/#:~:text=For%20more%20information%2C%20please%20visit,(435)%20586%2D2899." TargetMode="External"/><Relationship Id="rId27" Type="http://schemas.openxmlformats.org/officeDocument/2006/relationships/image" Target="../media/image47.png"/><Relationship Id="rId30" Type="http://schemas.openxmlformats.org/officeDocument/2006/relationships/hyperlink" Target="https://www.otech.edu/current-students/student-success-center/" TargetMode="External"/><Relationship Id="rId35" Type="http://schemas.openxmlformats.org/officeDocument/2006/relationships/image" Target="../media/image55.png"/><Relationship Id="rId8" Type="http://schemas.openxmlformats.org/officeDocument/2006/relationships/hyperlink" Target="https://www.weber.edu/disabilityservices" TargetMode="Externa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30.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data.org/average-in-state-vs-out-of-state-tuition" TargetMode="External"/><Relationship Id="rId7" Type="http://schemas.openxmlformats.org/officeDocument/2006/relationships/image" Target="../media/image11.svg"/><Relationship Id="rId2" Type="http://schemas.openxmlformats.org/officeDocument/2006/relationships/hyperlink" Target="https://ushe.edu/wp-content/uploads/pdf/k-12/ucaw/Facts-at-a-Glance.pdf" TargetMode="Externa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hyperlink" Target="https://youtube.com/playlist?list=PLWo3wZTdCNzXNspD1DBWfSqyZQFfsQ98E&amp;si=slbOQzmbZS9AMcxX" TargetMode="External"/><Relationship Id="rId4" Type="http://schemas.openxmlformats.org/officeDocument/2006/relationships/hyperlink" Target="https://educationdata.org/average-cost-of-colle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ushe.edu/wp-content/uploads/pdf/k-12/ucaw/Facts-at-a-Glance.pdf" TargetMode="Externa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she.edu/wp-content/uploads/pdf/k-12/ucaw/Facts-at-a-Glance.pdf"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3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she.edu/wp-content/uploads/pdf/k-12/payingforcollege/Handout_Deferment.docx" TargetMode="External"/><Relationship Id="rId1" Type="http://schemas.openxmlformats.org/officeDocument/2006/relationships/slideLayout" Target="../slideLayouts/slideLayout19.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65C1-995A-3BC7-C1C5-F812CA38371E}"/>
              </a:ext>
            </a:extLst>
          </p:cNvPr>
          <p:cNvSpPr>
            <a:spLocks noGrp="1"/>
          </p:cNvSpPr>
          <p:nvPr>
            <p:ph type="title"/>
          </p:nvPr>
        </p:nvSpPr>
        <p:spPr/>
        <p:txBody>
          <a:bodyPr/>
          <a:lstStyle/>
          <a:p>
            <a:r>
              <a:rPr lang="en-US" dirty="0"/>
              <a:t>Individual Student Situations</a:t>
            </a:r>
          </a:p>
        </p:txBody>
      </p:sp>
    </p:spTree>
    <p:extLst>
      <p:ext uri="{BB962C8B-B14F-4D97-AF65-F5344CB8AC3E}">
        <p14:creationId xmlns:p14="http://schemas.microsoft.com/office/powerpoint/2010/main" val="111941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4C04-45B2-C57C-BD12-BC667C18D164}"/>
              </a:ext>
            </a:extLst>
          </p:cNvPr>
          <p:cNvSpPr>
            <a:spLocks noGrp="1"/>
          </p:cNvSpPr>
          <p:nvPr>
            <p:ph type="title"/>
          </p:nvPr>
        </p:nvSpPr>
        <p:spPr>
          <a:xfrm>
            <a:off x="842147" y="1606765"/>
            <a:ext cx="10515600" cy="2852737"/>
          </a:xfrm>
        </p:spPr>
        <p:txBody>
          <a:bodyPr>
            <a:normAutofit/>
          </a:bodyPr>
          <a:lstStyle/>
          <a:p>
            <a:r>
              <a:rPr lang="en-US" dirty="0">
                <a:ea typeface="+mn-lt"/>
                <a:cs typeface="+mn-lt"/>
              </a:rPr>
              <a:t>Who is Eligible to Submit a FAFSA?</a:t>
            </a:r>
            <a:endParaRPr lang="en-US" dirty="0">
              <a:ea typeface="Calibri"/>
              <a:cs typeface="Calibri"/>
            </a:endParaRPr>
          </a:p>
        </p:txBody>
      </p:sp>
      <p:grpSp>
        <p:nvGrpSpPr>
          <p:cNvPr id="5" name="Group 4">
            <a:extLst>
              <a:ext uri="{FF2B5EF4-FFF2-40B4-BE49-F238E27FC236}">
                <a16:creationId xmlns:a16="http://schemas.microsoft.com/office/drawing/2014/main" id="{C976B48B-FFA7-3CAA-F02A-8D4343B9AAB4}"/>
              </a:ext>
            </a:extLst>
          </p:cNvPr>
          <p:cNvGrpSpPr/>
          <p:nvPr/>
        </p:nvGrpSpPr>
        <p:grpSpPr>
          <a:xfrm>
            <a:off x="270782" y="4878100"/>
            <a:ext cx="2494188" cy="1828800"/>
            <a:chOff x="270782" y="4878100"/>
            <a:chExt cx="2494188" cy="1828800"/>
          </a:xfrm>
        </p:grpSpPr>
        <p:pic>
          <p:nvPicPr>
            <p:cNvPr id="3" name="Graphic 2" descr="Document with solid fill">
              <a:hlinkClick r:id="rId2"/>
              <a:extLst>
                <a:ext uri="{FF2B5EF4-FFF2-40B4-BE49-F238E27FC236}">
                  <a16:creationId xmlns:a16="http://schemas.microsoft.com/office/drawing/2014/main" id="{4169C4EB-602B-D804-410B-291018F2C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914" y="4878100"/>
              <a:ext cx="914400" cy="914400"/>
            </a:xfrm>
            <a:prstGeom prst="rect">
              <a:avLst/>
            </a:prstGeom>
          </p:spPr>
        </p:pic>
        <p:sp>
          <p:nvSpPr>
            <p:cNvPr id="4" name="Text Placeholder 3">
              <a:hlinkClick r:id="rId2"/>
              <a:extLst>
                <a:ext uri="{FF2B5EF4-FFF2-40B4-BE49-F238E27FC236}">
                  <a16:creationId xmlns:a16="http://schemas.microsoft.com/office/drawing/2014/main" id="{34ED7AFD-D470-3ED5-21B2-13240857EAF3}"/>
                </a:ext>
              </a:extLst>
            </p:cNvPr>
            <p:cNvSpPr txBox="1">
              <a:spLocks/>
            </p:cNvSpPr>
            <p:nvPr/>
          </p:nvSpPr>
          <p:spPr>
            <a:xfrm>
              <a:off x="270782" y="5792500"/>
              <a:ext cx="2494188" cy="9144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500" dirty="0">
                  <a:hlinkClick r:id="rId2">
                    <a:extLst>
                      <a:ext uri="{A12FA001-AC4F-418D-AE19-62706E023703}">
                        <ahyp:hlinkClr xmlns:ahyp="http://schemas.microsoft.com/office/drawing/2018/hyperlinkcolor" val="tx"/>
                      </a:ext>
                    </a:extLst>
                  </a:hlinkClick>
                </a:rPr>
                <a:t>Who is Eligible to </a:t>
              </a:r>
              <a:br>
                <a:rPr lang="en-US" sz="1500" dirty="0">
                  <a:hlinkClick r:id="rId2">
                    <a:extLst>
                      <a:ext uri="{A12FA001-AC4F-418D-AE19-62706E023703}">
                        <ahyp:hlinkClr xmlns:ahyp="http://schemas.microsoft.com/office/drawing/2018/hyperlinkcolor" val="tx"/>
                      </a:ext>
                    </a:extLst>
                  </a:hlinkClick>
                </a:rPr>
              </a:br>
              <a:r>
                <a:rPr lang="en-US" sz="1500" dirty="0">
                  <a:hlinkClick r:id="rId2">
                    <a:extLst>
                      <a:ext uri="{A12FA001-AC4F-418D-AE19-62706E023703}">
                        <ahyp:hlinkClr xmlns:ahyp="http://schemas.microsoft.com/office/drawing/2018/hyperlinkcolor" val="tx"/>
                      </a:ext>
                    </a:extLst>
                  </a:hlinkClick>
                </a:rPr>
                <a:t>Submit a FAFSA?</a:t>
              </a:r>
              <a:br>
                <a:rPr lang="en-US" sz="1500" dirty="0">
                  <a:hlinkClick r:id="rId2">
                    <a:extLst>
                      <a:ext uri="{A12FA001-AC4F-418D-AE19-62706E023703}">
                        <ahyp:hlinkClr xmlns:ahyp="http://schemas.microsoft.com/office/drawing/2018/hyperlinkcolor" val="tx"/>
                      </a:ext>
                    </a:extLst>
                  </a:hlinkClick>
                </a:rPr>
              </a:br>
              <a:r>
                <a:rPr lang="en-US" sz="1500" dirty="0">
                  <a:hlinkClick r:id="rId2">
                    <a:extLst>
                      <a:ext uri="{A12FA001-AC4F-418D-AE19-62706E023703}">
                        <ahyp:hlinkClr xmlns:ahyp="http://schemas.microsoft.com/office/drawing/2018/hyperlinkcolor" val="tx"/>
                      </a:ext>
                    </a:extLst>
                  </a:hlinkClick>
                </a:rPr>
                <a:t>Handout</a:t>
              </a:r>
              <a:endParaRPr lang="en-US" sz="1500" dirty="0"/>
            </a:p>
          </p:txBody>
        </p:sp>
      </p:grpSp>
    </p:spTree>
    <p:extLst>
      <p:ext uri="{BB962C8B-B14F-4D97-AF65-F5344CB8AC3E}">
        <p14:creationId xmlns:p14="http://schemas.microsoft.com/office/powerpoint/2010/main" val="182171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C1C8-5ED8-A989-16E5-3EBDD46B7491}"/>
              </a:ext>
            </a:extLst>
          </p:cNvPr>
          <p:cNvSpPr>
            <a:spLocks noGrp="1"/>
          </p:cNvSpPr>
          <p:nvPr>
            <p:ph type="title"/>
          </p:nvPr>
        </p:nvSpPr>
        <p:spPr>
          <a:xfrm>
            <a:off x="838200" y="18255"/>
            <a:ext cx="10515600" cy="1325563"/>
          </a:xfrm>
        </p:spPr>
        <p:txBody>
          <a:bodyPr/>
          <a:lstStyle/>
          <a:p>
            <a:r>
              <a:rPr lang="en-US" dirty="0"/>
              <a:t>FAFSA citizenship terminology</a:t>
            </a:r>
          </a:p>
        </p:txBody>
      </p:sp>
      <p:sp>
        <p:nvSpPr>
          <p:cNvPr id="3" name="Content Placeholder 2">
            <a:extLst>
              <a:ext uri="{FF2B5EF4-FFF2-40B4-BE49-F238E27FC236}">
                <a16:creationId xmlns:a16="http://schemas.microsoft.com/office/drawing/2014/main" id="{BC8011E1-0F98-F3FB-4EE7-503D9012D87C}"/>
              </a:ext>
            </a:extLst>
          </p:cNvPr>
          <p:cNvSpPr>
            <a:spLocks noGrp="1"/>
          </p:cNvSpPr>
          <p:nvPr>
            <p:ph idx="1"/>
          </p:nvPr>
        </p:nvSpPr>
        <p:spPr>
          <a:xfrm>
            <a:off x="838200" y="1343818"/>
            <a:ext cx="10789227" cy="5307353"/>
          </a:xfrm>
        </p:spPr>
        <p:txBody>
          <a:bodyPr>
            <a:normAutofit fontScale="92500" lnSpcReduction="20000"/>
          </a:bodyPr>
          <a:lstStyle/>
          <a:p>
            <a:pPr marL="0" indent="0">
              <a:lnSpc>
                <a:spcPct val="100000"/>
              </a:lnSpc>
              <a:buNone/>
            </a:pPr>
            <a:r>
              <a:rPr lang="en-US" sz="2700" b="1" dirty="0"/>
              <a:t>U.S. Citizens:</a:t>
            </a:r>
          </a:p>
          <a:p>
            <a:pPr lvl="1">
              <a:lnSpc>
                <a:spcPct val="100000"/>
              </a:lnSpc>
            </a:pPr>
            <a:r>
              <a:rPr lang="en-US" sz="2300" dirty="0"/>
              <a:t>Includes naturalized citizens and those born as citizens</a:t>
            </a:r>
          </a:p>
          <a:p>
            <a:pPr lvl="1">
              <a:lnSpc>
                <a:spcPct val="100000"/>
              </a:lnSpc>
            </a:pPr>
            <a:r>
              <a:rPr lang="en-US" sz="2300" dirty="0"/>
              <a:t>U.S. Citizen students are eligible for federal aid from the FAFSA</a:t>
            </a:r>
          </a:p>
          <a:p>
            <a:pPr marL="0" indent="0">
              <a:lnSpc>
                <a:spcPct val="100000"/>
              </a:lnSpc>
              <a:buNone/>
            </a:pPr>
            <a:r>
              <a:rPr lang="en-US" sz="2700" b="1" dirty="0"/>
              <a:t>Eligible Non-Citizens:</a:t>
            </a:r>
          </a:p>
          <a:p>
            <a:pPr lvl="1">
              <a:lnSpc>
                <a:spcPct val="100000"/>
              </a:lnSpc>
            </a:pPr>
            <a:r>
              <a:rPr lang="en-US" sz="2300" dirty="0"/>
              <a:t>Students with documentation that Federal Student Aid considers "eligible" for federal aid</a:t>
            </a:r>
          </a:p>
          <a:p>
            <a:pPr lvl="1">
              <a:lnSpc>
                <a:spcPct val="100000"/>
              </a:lnSpc>
            </a:pPr>
            <a:r>
              <a:rPr lang="en-US" sz="2300" dirty="0"/>
              <a:t>Examples include Permanent Residents (Green Card holders), Refugees, Asylum Grantees, etc.</a:t>
            </a:r>
          </a:p>
          <a:p>
            <a:pPr marL="0" indent="0">
              <a:lnSpc>
                <a:spcPct val="100000"/>
              </a:lnSpc>
              <a:buNone/>
            </a:pPr>
            <a:r>
              <a:rPr lang="en-US" sz="2700" b="1" dirty="0"/>
              <a:t>Neither U.S. Citizens Nor Eligible Non-Citizens:</a:t>
            </a:r>
          </a:p>
          <a:p>
            <a:pPr lvl="1">
              <a:lnSpc>
                <a:spcPct val="100000"/>
              </a:lnSpc>
            </a:pPr>
            <a:r>
              <a:rPr lang="en-US" sz="2300" dirty="0"/>
              <a:t>Students with documentation that Federal Student Aid considers "ineligible" for federal aid, or those without documentation</a:t>
            </a:r>
          </a:p>
          <a:p>
            <a:pPr lvl="1">
              <a:lnSpc>
                <a:spcPct val="100000"/>
              </a:lnSpc>
            </a:pPr>
            <a:r>
              <a:rPr lang="en-US" sz="2300" dirty="0"/>
              <a:t>Examples include students without a Social Security Number (SSN), DACA recipients, TPS recipients, DED recipients, etc. </a:t>
            </a:r>
          </a:p>
          <a:p>
            <a:pPr marL="0" indent="0">
              <a:lnSpc>
                <a:spcPct val="100000"/>
              </a:lnSpc>
              <a:buNone/>
            </a:pPr>
            <a:r>
              <a:rPr lang="en-US" sz="2700" b="1" dirty="0"/>
              <a:t>International Students:</a:t>
            </a:r>
          </a:p>
          <a:p>
            <a:pPr lvl="1">
              <a:lnSpc>
                <a:spcPct val="100000"/>
              </a:lnSpc>
            </a:pPr>
            <a:r>
              <a:rPr lang="en-US" sz="2300" dirty="0"/>
              <a:t>Foreign students attending or planning to attend college in the United States</a:t>
            </a:r>
          </a:p>
          <a:p>
            <a:pPr lvl="1">
              <a:lnSpc>
                <a:spcPct val="100000"/>
              </a:lnSpc>
            </a:pPr>
            <a:r>
              <a:rPr lang="en-US" sz="2300" dirty="0"/>
              <a:t>International students are ineligible for federal aid through the FAFSA</a:t>
            </a:r>
          </a:p>
        </p:txBody>
      </p:sp>
    </p:spTree>
    <p:extLst>
      <p:ext uri="{BB962C8B-B14F-4D97-AF65-F5344CB8AC3E}">
        <p14:creationId xmlns:p14="http://schemas.microsoft.com/office/powerpoint/2010/main" val="318751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BA67-AEBC-E380-20F4-787EDAE841CB}"/>
              </a:ext>
            </a:extLst>
          </p:cNvPr>
          <p:cNvSpPr>
            <a:spLocks noGrp="1"/>
          </p:cNvSpPr>
          <p:nvPr>
            <p:ph type="title"/>
          </p:nvPr>
        </p:nvSpPr>
        <p:spPr>
          <a:xfrm>
            <a:off x="838200" y="365125"/>
            <a:ext cx="8088086" cy="1325563"/>
          </a:xfrm>
        </p:spPr>
        <p:txBody>
          <a:bodyPr/>
          <a:lstStyle/>
          <a:p>
            <a:r>
              <a:rPr lang="en-US" dirty="0"/>
              <a:t>FAFSA eligibility for students with parents without SSNs</a:t>
            </a:r>
          </a:p>
        </p:txBody>
      </p:sp>
      <p:sp>
        <p:nvSpPr>
          <p:cNvPr id="3" name="Content Placeholder 2">
            <a:extLst>
              <a:ext uri="{FF2B5EF4-FFF2-40B4-BE49-F238E27FC236}">
                <a16:creationId xmlns:a16="http://schemas.microsoft.com/office/drawing/2014/main" id="{3E95D41E-DF17-2C24-60B7-9A226A446B8A}"/>
              </a:ext>
            </a:extLst>
          </p:cNvPr>
          <p:cNvSpPr>
            <a:spLocks noGrp="1"/>
          </p:cNvSpPr>
          <p:nvPr>
            <p:ph sz="half" idx="1"/>
          </p:nvPr>
        </p:nvSpPr>
        <p:spPr>
          <a:xfrm>
            <a:off x="872836" y="1778579"/>
            <a:ext cx="10567555" cy="1504950"/>
          </a:xfrm>
        </p:spPr>
        <p:txBody>
          <a:bodyPr vert="horz" lIns="91440" tIns="45720" rIns="91440" bIns="45720" rtlCol="0" anchor="t">
            <a:noAutofit/>
          </a:bodyPr>
          <a:lstStyle/>
          <a:p>
            <a:pPr marL="0" indent="0">
              <a:lnSpc>
                <a:spcPct val="100000"/>
              </a:lnSpc>
              <a:buNone/>
            </a:pPr>
            <a:r>
              <a:rPr lang="en-US" sz="2600" b="1" dirty="0"/>
              <a:t>Question:</a:t>
            </a:r>
            <a:endParaRPr lang="en-US" sz="2600" b="1" dirty="0">
              <a:ea typeface="Calibri"/>
              <a:cs typeface="Calibri"/>
            </a:endParaRPr>
          </a:p>
          <a:p>
            <a:pPr>
              <a:lnSpc>
                <a:spcPct val="100000"/>
              </a:lnSpc>
            </a:pPr>
            <a:r>
              <a:rPr lang="en-US" sz="2600" dirty="0"/>
              <a:t>Can a student complete the FAFSA if they are a U.S. citizen or an eligible non-citizen, but their parent does not have a Social Security Number (SSN)?</a:t>
            </a:r>
            <a:endParaRPr lang="en-US" sz="2600" dirty="0">
              <a:ea typeface="Calibri"/>
              <a:cs typeface="Calibri"/>
            </a:endParaRPr>
          </a:p>
        </p:txBody>
      </p:sp>
      <p:sp>
        <p:nvSpPr>
          <p:cNvPr id="4" name="Content Placeholder 3">
            <a:extLst>
              <a:ext uri="{FF2B5EF4-FFF2-40B4-BE49-F238E27FC236}">
                <a16:creationId xmlns:a16="http://schemas.microsoft.com/office/drawing/2014/main" id="{5CABE2F3-2202-D78C-ACE6-7AFCFC90835C}"/>
              </a:ext>
            </a:extLst>
          </p:cNvPr>
          <p:cNvSpPr>
            <a:spLocks noGrp="1"/>
          </p:cNvSpPr>
          <p:nvPr>
            <p:ph sz="half" idx="2"/>
          </p:nvPr>
        </p:nvSpPr>
        <p:spPr>
          <a:xfrm>
            <a:off x="872836" y="3429000"/>
            <a:ext cx="10446327" cy="3304309"/>
          </a:xfrm>
        </p:spPr>
        <p:txBody>
          <a:bodyPr vert="horz" lIns="91440" tIns="45720" rIns="91440" bIns="45720" rtlCol="0" anchor="t">
            <a:normAutofit fontScale="77500" lnSpcReduction="20000"/>
          </a:bodyPr>
          <a:lstStyle/>
          <a:p>
            <a:pPr marL="0" indent="0">
              <a:lnSpc>
                <a:spcPct val="100000"/>
              </a:lnSpc>
              <a:buNone/>
            </a:pPr>
            <a:r>
              <a:rPr lang="en-US" sz="3500" b="1" dirty="0"/>
              <a:t>Answer:</a:t>
            </a:r>
          </a:p>
          <a:p>
            <a:pPr>
              <a:lnSpc>
                <a:spcPct val="100000"/>
              </a:lnSpc>
            </a:pPr>
            <a:r>
              <a:rPr lang="en-US" sz="3400" b="1" dirty="0"/>
              <a:t>Yes</a:t>
            </a:r>
            <a:r>
              <a:rPr lang="en-US" sz="3400" dirty="0"/>
              <a:t>. The student's parent(s) or adoptive parent(s) will need to create a StudentAid.Gov Account and provide consent on the student’s FAFSA to qualify for any aid. </a:t>
            </a:r>
          </a:p>
          <a:p>
            <a:pPr>
              <a:lnSpc>
                <a:spcPct val="100000"/>
              </a:lnSpc>
            </a:pPr>
            <a:r>
              <a:rPr lang="en-US" sz="3400" dirty="0"/>
              <a:t>If parents are hesitant about sharing personal information, please know that FAFSA data is protected (encrypted) by federal law and prohibits any use of FAFSA data except to calculate federal and state financial aid.</a:t>
            </a:r>
          </a:p>
          <a:p>
            <a:pPr lvl="1">
              <a:lnSpc>
                <a:spcPct val="100000"/>
              </a:lnSpc>
            </a:pPr>
            <a:r>
              <a:rPr lang="en-US" sz="2300" dirty="0">
                <a:hlinkClick r:id="rId2"/>
              </a:rPr>
              <a:t>edtrust.org/the-equity-line/2024-25-better-fafsa-advocacy-faqs/</a:t>
            </a:r>
            <a:endParaRPr lang="en-US" sz="2300" dirty="0"/>
          </a:p>
          <a:p>
            <a:pPr lvl="1">
              <a:lnSpc>
                <a:spcPct val="100000"/>
              </a:lnSpc>
            </a:pPr>
            <a:r>
              <a:rPr lang="en-US" sz="2300" dirty="0">
                <a:hlinkClick r:id="rId3"/>
              </a:rPr>
              <a:t>law.cornell.edu/uscode/text/20/1090</a:t>
            </a:r>
            <a:r>
              <a:rPr lang="en-US" sz="2300" dirty="0"/>
              <a:t> </a:t>
            </a:r>
            <a:endParaRPr lang="en-US" sz="2300" dirty="0">
              <a:ea typeface="Calibri"/>
              <a:cs typeface="Calibri"/>
            </a:endParaRPr>
          </a:p>
        </p:txBody>
      </p:sp>
    </p:spTree>
    <p:extLst>
      <p:ext uri="{BB962C8B-B14F-4D97-AF65-F5344CB8AC3E}">
        <p14:creationId xmlns:p14="http://schemas.microsoft.com/office/powerpoint/2010/main" val="263395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FB47C-524B-EF60-AFCF-8F09CDE08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73AF2-5B9C-6D10-2EE3-D5E36983E39B}"/>
              </a:ext>
            </a:extLst>
          </p:cNvPr>
          <p:cNvSpPr>
            <a:spLocks noGrp="1"/>
          </p:cNvSpPr>
          <p:nvPr>
            <p:ph type="title"/>
          </p:nvPr>
        </p:nvSpPr>
        <p:spPr>
          <a:xfrm>
            <a:off x="838199" y="365125"/>
            <a:ext cx="9002487" cy="1325563"/>
          </a:xfrm>
        </p:spPr>
        <p:txBody>
          <a:bodyPr>
            <a:normAutofit/>
          </a:bodyPr>
          <a:lstStyle/>
          <a:p>
            <a:r>
              <a:rPr lang="en-US" dirty="0"/>
              <a:t>FAFSA eligibility for students considered as an eligible non-citizen</a:t>
            </a:r>
          </a:p>
        </p:txBody>
      </p:sp>
      <p:sp>
        <p:nvSpPr>
          <p:cNvPr id="3" name="Content Placeholder 2">
            <a:extLst>
              <a:ext uri="{FF2B5EF4-FFF2-40B4-BE49-F238E27FC236}">
                <a16:creationId xmlns:a16="http://schemas.microsoft.com/office/drawing/2014/main" id="{1E7201FF-B214-2C94-C6A1-54427A0A2E72}"/>
              </a:ext>
            </a:extLst>
          </p:cNvPr>
          <p:cNvSpPr>
            <a:spLocks noGrp="1"/>
          </p:cNvSpPr>
          <p:nvPr>
            <p:ph sz="half" idx="1"/>
          </p:nvPr>
        </p:nvSpPr>
        <p:spPr>
          <a:xfrm>
            <a:off x="838200" y="1959429"/>
            <a:ext cx="4441371" cy="4217533"/>
          </a:xfrm>
        </p:spPr>
        <p:txBody>
          <a:bodyPr>
            <a:normAutofit fontScale="85000" lnSpcReduction="20000"/>
          </a:bodyPr>
          <a:lstStyle/>
          <a:p>
            <a:pPr marL="0" indent="0">
              <a:lnSpc>
                <a:spcPct val="100000"/>
              </a:lnSpc>
              <a:buNone/>
            </a:pPr>
            <a:r>
              <a:rPr lang="en-US" sz="3500" b="1" dirty="0"/>
              <a:t>Question:</a:t>
            </a:r>
          </a:p>
          <a:p>
            <a:pPr>
              <a:lnSpc>
                <a:spcPct val="100000"/>
              </a:lnSpc>
            </a:pPr>
            <a:r>
              <a:rPr lang="en-US" sz="3100" dirty="0"/>
              <a:t>How can we determine if a student is considered an "eligible non-citizen"? </a:t>
            </a:r>
          </a:p>
          <a:p>
            <a:pPr>
              <a:lnSpc>
                <a:spcPct val="100000"/>
              </a:lnSpc>
            </a:pPr>
            <a:r>
              <a:rPr lang="en-US" sz="3100" dirty="0"/>
              <a:t>Can an “eligible non-citizen” complete the FAFSA?</a:t>
            </a:r>
          </a:p>
        </p:txBody>
      </p:sp>
      <p:sp>
        <p:nvSpPr>
          <p:cNvPr id="4" name="Content Placeholder 3">
            <a:extLst>
              <a:ext uri="{FF2B5EF4-FFF2-40B4-BE49-F238E27FC236}">
                <a16:creationId xmlns:a16="http://schemas.microsoft.com/office/drawing/2014/main" id="{6F37429C-6D39-AEBD-949E-02B84EC272B2}"/>
              </a:ext>
            </a:extLst>
          </p:cNvPr>
          <p:cNvSpPr>
            <a:spLocks noGrp="1"/>
          </p:cNvSpPr>
          <p:nvPr>
            <p:ph sz="half" idx="2"/>
          </p:nvPr>
        </p:nvSpPr>
        <p:spPr>
          <a:xfrm>
            <a:off x="5464629" y="1959430"/>
            <a:ext cx="6008914" cy="4702627"/>
          </a:xfrm>
        </p:spPr>
        <p:txBody>
          <a:bodyPr vert="horz" lIns="91440" tIns="45720" rIns="91440" bIns="45720" rtlCol="0" anchor="t">
            <a:normAutofit fontScale="85000" lnSpcReduction="20000"/>
          </a:bodyPr>
          <a:lstStyle/>
          <a:p>
            <a:pPr marL="0" indent="0">
              <a:lnSpc>
                <a:spcPct val="100000"/>
              </a:lnSpc>
              <a:buNone/>
            </a:pPr>
            <a:r>
              <a:rPr lang="en-US" sz="3500" b="1" dirty="0"/>
              <a:t>Answer:</a:t>
            </a:r>
          </a:p>
          <a:p>
            <a:pPr>
              <a:lnSpc>
                <a:spcPct val="100000"/>
              </a:lnSpc>
            </a:pPr>
            <a:r>
              <a:rPr lang="en-US" sz="3100" b="1" dirty="0"/>
              <a:t>Yes. </a:t>
            </a:r>
            <a:r>
              <a:rPr lang="en-US" sz="3100" dirty="0"/>
              <a:t>Eligible non-citizens should complete the FAFSA, they are required to provide their "Alien Registration Number" and Social Security Number on the form</a:t>
            </a:r>
            <a:endParaRPr lang="en-US" sz="3100" b="1" dirty="0"/>
          </a:p>
          <a:p>
            <a:pPr>
              <a:lnSpc>
                <a:spcPct val="100000"/>
              </a:lnSpc>
            </a:pPr>
            <a:r>
              <a:rPr lang="en-US" sz="3100" dirty="0"/>
              <a:t>Examples of eligible categories include </a:t>
            </a:r>
            <a:r>
              <a:rPr lang="en-US" sz="3100" b="1" dirty="0"/>
              <a:t>U.S. permanent residents (Green Card holders), refugees, or asylum grantees</a:t>
            </a:r>
            <a:endParaRPr lang="en-US" sz="3100" dirty="0"/>
          </a:p>
          <a:p>
            <a:pPr>
              <a:lnSpc>
                <a:spcPct val="100000"/>
              </a:lnSpc>
            </a:pPr>
            <a:r>
              <a:rPr lang="en-US" sz="3100" dirty="0"/>
              <a:t>Please review what documentation is considered “eligible” by Federal Student Aid on their website:</a:t>
            </a:r>
          </a:p>
          <a:p>
            <a:pPr marL="685800" lvl="1" indent="-228600">
              <a:buFont typeface="Arial" panose="020B0604020202020204" pitchFamily="34" charset="0"/>
              <a:buChar char="•"/>
            </a:pPr>
            <a:r>
              <a:rPr lang="en-US" sz="1900" dirty="0">
                <a:hlinkClick r:id="rId2"/>
              </a:rPr>
              <a:t>studentaid.gov/understand-aid/eligibility/requirements/non-us-citizens</a:t>
            </a:r>
            <a:endParaRPr lang="en-US" sz="1900" dirty="0"/>
          </a:p>
        </p:txBody>
      </p:sp>
    </p:spTree>
    <p:extLst>
      <p:ext uri="{BB962C8B-B14F-4D97-AF65-F5344CB8AC3E}">
        <p14:creationId xmlns:p14="http://schemas.microsoft.com/office/powerpoint/2010/main" val="57606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6F35-35C7-9C9E-797E-6201BEFE2273}"/>
              </a:ext>
            </a:extLst>
          </p:cNvPr>
          <p:cNvSpPr>
            <a:spLocks noGrp="1"/>
          </p:cNvSpPr>
          <p:nvPr>
            <p:ph type="title"/>
          </p:nvPr>
        </p:nvSpPr>
        <p:spPr>
          <a:xfrm>
            <a:off x="639429" y="457199"/>
            <a:ext cx="3932237" cy="1491343"/>
          </a:xfrm>
        </p:spPr>
        <p:txBody>
          <a:bodyPr anchor="ctr">
            <a:normAutofit fontScale="90000"/>
          </a:bodyPr>
          <a:lstStyle/>
          <a:p>
            <a:r>
              <a:rPr lang="en-US" sz="3600" dirty="0"/>
              <a:t>Scholarship resources for refugee and asylee students</a:t>
            </a:r>
          </a:p>
        </p:txBody>
      </p:sp>
      <p:sp>
        <p:nvSpPr>
          <p:cNvPr id="4" name="Text Placeholder 3">
            <a:extLst>
              <a:ext uri="{FF2B5EF4-FFF2-40B4-BE49-F238E27FC236}">
                <a16:creationId xmlns:a16="http://schemas.microsoft.com/office/drawing/2014/main" id="{DB5F103E-731C-2EDE-1CE0-45F8CF69D044}"/>
              </a:ext>
            </a:extLst>
          </p:cNvPr>
          <p:cNvSpPr>
            <a:spLocks noGrp="1"/>
          </p:cNvSpPr>
          <p:nvPr>
            <p:ph type="body" sz="half" idx="2"/>
          </p:nvPr>
        </p:nvSpPr>
        <p:spPr>
          <a:xfrm>
            <a:off x="639430" y="2085474"/>
            <a:ext cx="4141118" cy="4108496"/>
          </a:xfrm>
        </p:spPr>
        <p:txBody>
          <a:bodyPr>
            <a:normAutofit fontScale="92500"/>
          </a:bodyPr>
          <a:lstStyle/>
          <a:p>
            <a:pPr marL="285750" indent="-285750">
              <a:buFont typeface="Arial" panose="020B0604020202020204" pitchFamily="34" charset="0"/>
              <a:buChar char="•"/>
            </a:pPr>
            <a:r>
              <a:rPr lang="en-US" sz="2400" b="1" dirty="0"/>
              <a:t>One Refugee </a:t>
            </a:r>
            <a:r>
              <a:rPr lang="en-US" sz="2400" dirty="0"/>
              <a:t>– onerefugee.org</a:t>
            </a:r>
          </a:p>
          <a:p>
            <a:pPr marL="285750" indent="-285750">
              <a:buFont typeface="Arial" panose="020B0604020202020204" pitchFamily="34" charset="0"/>
              <a:buChar char="•"/>
            </a:pPr>
            <a:r>
              <a:rPr lang="en-US" sz="2400" b="1" dirty="0"/>
              <a:t>Immigrants Rising </a:t>
            </a:r>
            <a:r>
              <a:rPr lang="en-US" sz="2400" dirty="0"/>
              <a:t>– </a:t>
            </a:r>
            <a:r>
              <a:rPr lang="en-US" sz="2400" dirty="0">
                <a:cs typeface="Arial" panose="020B0604020202020204" pitchFamily="34" charset="0"/>
              </a:rPr>
              <a:t>immigrantsrising.org/resource/overview/</a:t>
            </a:r>
          </a:p>
          <a:p>
            <a:pPr marL="285750" indent="-285750">
              <a:buFont typeface="Arial" panose="020B0604020202020204" pitchFamily="34" charset="0"/>
              <a:buChar char="•"/>
            </a:pPr>
            <a:r>
              <a:rPr lang="en-US" sz="2400" b="1" dirty="0"/>
              <a:t>University Alliance for Refugees and At-Risk Migrants (UARRM)</a:t>
            </a:r>
            <a:r>
              <a:rPr lang="en-US" sz="2400" dirty="0"/>
              <a:t> – </a:t>
            </a:r>
            <a:r>
              <a:rPr lang="en-US" sz="2400" dirty="0">
                <a:cs typeface="Arial" panose="020B0604020202020204" pitchFamily="34" charset="0"/>
              </a:rPr>
              <a:t>uarrm.org/toolkit</a:t>
            </a:r>
          </a:p>
          <a:p>
            <a:pPr marL="285750" indent="-285750">
              <a:buFont typeface="Arial" panose="020B0604020202020204" pitchFamily="34" charset="0"/>
              <a:buChar char="•"/>
            </a:pPr>
            <a:r>
              <a:rPr lang="en-US" sz="2400" b="1" dirty="0"/>
              <a:t>Opportunity Scholarship &amp; Financial Aid Estimator </a:t>
            </a:r>
            <a:r>
              <a:rPr lang="en-US" sz="2400" dirty="0"/>
              <a:t>- </a:t>
            </a:r>
            <a:r>
              <a:rPr lang="en-US" sz="2400" dirty="0">
                <a:cs typeface="Arial" panose="020B0604020202020204" pitchFamily="34" charset="0"/>
              </a:rPr>
              <a:t>studentaid.gov/aid-estimator/</a:t>
            </a:r>
          </a:p>
          <a:p>
            <a:pPr marL="285750" indent="-285750">
              <a:buFont typeface="Arial" panose="020B0604020202020204" pitchFamily="34" charset="0"/>
              <a:buChar char="•"/>
            </a:pPr>
            <a:r>
              <a:rPr lang="en-US" sz="2400" dirty="0"/>
              <a:t>thedream.us</a:t>
            </a:r>
          </a:p>
        </p:txBody>
      </p:sp>
      <p:pic>
        <p:nvPicPr>
          <p:cNvPr id="6" name="Picture 5" descr="A refugee signing a document">
            <a:extLst>
              <a:ext uri="{FF2B5EF4-FFF2-40B4-BE49-F238E27FC236}">
                <a16:creationId xmlns:a16="http://schemas.microsoft.com/office/drawing/2014/main" id="{6567DAAA-0F93-951E-2394-8CAB971B8854}"/>
              </a:ext>
            </a:extLst>
          </p:cNvPr>
          <p:cNvPicPr>
            <a:picLocks noChangeAspect="1"/>
          </p:cNvPicPr>
          <p:nvPr/>
        </p:nvPicPr>
        <p:blipFill rotWithShape="1">
          <a:blip r:embed="rId2"/>
          <a:srcRect l="16064" r="19688"/>
          <a:stretch/>
        </p:blipFill>
        <p:spPr>
          <a:xfrm>
            <a:off x="5214257" y="0"/>
            <a:ext cx="6977743" cy="6858000"/>
          </a:xfrm>
          <a:prstGeom prst="rect">
            <a:avLst/>
          </a:prstGeom>
        </p:spPr>
      </p:pic>
    </p:spTree>
    <p:extLst>
      <p:ext uri="{BB962C8B-B14F-4D97-AF65-F5344CB8AC3E}">
        <p14:creationId xmlns:p14="http://schemas.microsoft.com/office/powerpoint/2010/main" val="370879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A4A9-9533-8B22-6F20-BB8C9E2A59BD}"/>
              </a:ext>
            </a:extLst>
          </p:cNvPr>
          <p:cNvSpPr>
            <a:spLocks noGrp="1"/>
          </p:cNvSpPr>
          <p:nvPr>
            <p:ph type="title"/>
          </p:nvPr>
        </p:nvSpPr>
        <p:spPr>
          <a:xfrm>
            <a:off x="838200" y="284915"/>
            <a:ext cx="10685318" cy="1325563"/>
          </a:xfrm>
        </p:spPr>
        <p:txBody>
          <a:bodyPr>
            <a:normAutofit/>
          </a:bodyPr>
          <a:lstStyle/>
          <a:p>
            <a:r>
              <a:rPr lang="en-US" dirty="0"/>
              <a:t>Funding alternatives for students who are neither U.S. citizens nor eligible non-citizens</a:t>
            </a:r>
          </a:p>
        </p:txBody>
      </p:sp>
      <p:sp>
        <p:nvSpPr>
          <p:cNvPr id="3" name="Content Placeholder 2">
            <a:extLst>
              <a:ext uri="{FF2B5EF4-FFF2-40B4-BE49-F238E27FC236}">
                <a16:creationId xmlns:a16="http://schemas.microsoft.com/office/drawing/2014/main" id="{D91EC37F-72EB-DAC5-CAEE-1B2725337FFA}"/>
              </a:ext>
            </a:extLst>
          </p:cNvPr>
          <p:cNvSpPr>
            <a:spLocks noGrp="1"/>
          </p:cNvSpPr>
          <p:nvPr>
            <p:ph idx="1"/>
          </p:nvPr>
        </p:nvSpPr>
        <p:spPr>
          <a:xfrm>
            <a:off x="838200" y="1729372"/>
            <a:ext cx="11065042" cy="4843713"/>
          </a:xfrm>
        </p:spPr>
        <p:txBody>
          <a:bodyPr>
            <a:normAutofit fontScale="92500" lnSpcReduction="20000"/>
          </a:bodyPr>
          <a:lstStyle/>
          <a:p>
            <a:pPr marL="0" indent="0">
              <a:lnSpc>
                <a:spcPct val="100000"/>
              </a:lnSpc>
              <a:buNone/>
            </a:pPr>
            <a:r>
              <a:rPr lang="en-US" sz="3200" b="1" dirty="0"/>
              <a:t>Question:</a:t>
            </a:r>
          </a:p>
          <a:p>
            <a:pPr>
              <a:lnSpc>
                <a:spcPct val="100000"/>
              </a:lnSpc>
            </a:pPr>
            <a:r>
              <a:rPr lang="en-US" sz="3000" dirty="0"/>
              <a:t>If a student is </a:t>
            </a:r>
            <a:r>
              <a:rPr lang="en-US" sz="3000" b="1" dirty="0"/>
              <a:t>ineligible</a:t>
            </a:r>
            <a:r>
              <a:rPr lang="en-US" sz="3000" dirty="0"/>
              <a:t> for federal student aid (grants, work-study, student loans), what options do they have to pay for college?</a:t>
            </a:r>
          </a:p>
          <a:p>
            <a:pPr>
              <a:lnSpc>
                <a:spcPct val="100000"/>
              </a:lnSpc>
            </a:pPr>
            <a:endParaRPr lang="en-US" sz="1700" dirty="0"/>
          </a:p>
          <a:p>
            <a:pPr marL="0" indent="0">
              <a:lnSpc>
                <a:spcPct val="100000"/>
              </a:lnSpc>
              <a:buNone/>
            </a:pPr>
            <a:r>
              <a:rPr lang="en-US" sz="3200" b="1" dirty="0"/>
              <a:t>Answer:</a:t>
            </a:r>
          </a:p>
          <a:p>
            <a:pPr>
              <a:lnSpc>
                <a:spcPct val="100000"/>
              </a:lnSpc>
            </a:pPr>
            <a:r>
              <a:rPr lang="en-US" sz="3000" dirty="0"/>
              <a:t>Private scholarships are always an option</a:t>
            </a:r>
          </a:p>
          <a:p>
            <a:pPr>
              <a:lnSpc>
                <a:spcPct val="100000"/>
              </a:lnSpc>
            </a:pPr>
            <a:r>
              <a:rPr lang="en-US" sz="3000" dirty="0"/>
              <a:t>If a student needs to complete the FAFSA to qualify for a scholarship, they should work with their college’s financial aid office or Dream Centers (</a:t>
            </a:r>
            <a:r>
              <a:rPr lang="en-US" sz="3000" dirty="0" err="1"/>
              <a:t>UofU</a:t>
            </a:r>
            <a:r>
              <a:rPr lang="en-US" sz="3000" dirty="0"/>
              <a:t>/SLCC)</a:t>
            </a:r>
          </a:p>
          <a:p>
            <a:pPr>
              <a:lnSpc>
                <a:spcPct val="100000"/>
              </a:lnSpc>
            </a:pPr>
            <a:r>
              <a:rPr lang="en-US" sz="3000" dirty="0"/>
              <a:t>In-state tuition may also be an option. Encourage students to inquire with their college or university if they qualify under House Bill 144</a:t>
            </a:r>
          </a:p>
        </p:txBody>
      </p:sp>
    </p:spTree>
    <p:extLst>
      <p:ext uri="{BB962C8B-B14F-4D97-AF65-F5344CB8AC3E}">
        <p14:creationId xmlns:p14="http://schemas.microsoft.com/office/powerpoint/2010/main" val="377826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65AA-CFAA-C6CE-C5CB-DBA7E75CFCDD}"/>
              </a:ext>
            </a:extLst>
          </p:cNvPr>
          <p:cNvSpPr>
            <a:spLocks noGrp="1"/>
          </p:cNvSpPr>
          <p:nvPr>
            <p:ph type="title"/>
          </p:nvPr>
        </p:nvSpPr>
        <p:spPr>
          <a:xfrm>
            <a:off x="839788" y="252662"/>
            <a:ext cx="5727267" cy="1163053"/>
          </a:xfrm>
        </p:spPr>
        <p:txBody>
          <a:bodyPr anchor="ctr">
            <a:normAutofit fontScale="90000"/>
          </a:bodyPr>
          <a:lstStyle/>
          <a:p>
            <a:r>
              <a:rPr lang="en-US" dirty="0"/>
              <a:t>Scholarship resources for students who are neither U.S. citizens or eligible non-citizens</a:t>
            </a:r>
          </a:p>
        </p:txBody>
      </p:sp>
      <p:sp>
        <p:nvSpPr>
          <p:cNvPr id="4" name="Text Placeholder 3">
            <a:extLst>
              <a:ext uri="{FF2B5EF4-FFF2-40B4-BE49-F238E27FC236}">
                <a16:creationId xmlns:a16="http://schemas.microsoft.com/office/drawing/2014/main" id="{CE6B4671-EBCA-C978-2A5D-C535993DAB4F}"/>
              </a:ext>
            </a:extLst>
          </p:cNvPr>
          <p:cNvSpPr>
            <a:spLocks noGrp="1"/>
          </p:cNvSpPr>
          <p:nvPr>
            <p:ph type="body" sz="half" idx="2"/>
          </p:nvPr>
        </p:nvSpPr>
        <p:spPr>
          <a:xfrm>
            <a:off x="839788" y="1652337"/>
            <a:ext cx="5519448" cy="5021179"/>
          </a:xfrm>
        </p:spPr>
        <p:txBody>
          <a:bodyPr vert="horz" lIns="91440" tIns="45720" rIns="91440" bIns="45720" rtlCol="0" anchor="t">
            <a:normAutofit/>
          </a:bodyPr>
          <a:lstStyle/>
          <a:p>
            <a:pPr marL="228600" indent="-228600">
              <a:buFont typeface="Arial" panose="020B0604020202020204" pitchFamily="34" charset="0"/>
              <a:buChar char="•"/>
            </a:pPr>
            <a:r>
              <a:rPr lang="en-US" sz="1800" b="1" dirty="0"/>
              <a:t>University of Utah Dream Center: </a:t>
            </a:r>
            <a:r>
              <a:rPr lang="en-US" sz="1800" u="sng" dirty="0"/>
              <a:t>dream.utah.edu</a:t>
            </a:r>
          </a:p>
          <a:p>
            <a:pPr marL="228600" indent="-228600">
              <a:buFont typeface="Arial" panose="020B0604020202020204" pitchFamily="34" charset="0"/>
              <a:buChar char="•"/>
            </a:pPr>
            <a:r>
              <a:rPr lang="en-US" sz="1800" b="1" dirty="0"/>
              <a:t>Salt Lake Community College Dream Center: </a:t>
            </a:r>
            <a:r>
              <a:rPr lang="en-US" sz="1800" u="sng" dirty="0"/>
              <a:t>slcc.edu/</a:t>
            </a:r>
            <a:r>
              <a:rPr lang="en-US" sz="1800" u="sng" dirty="0" err="1"/>
              <a:t>dreamcenter</a:t>
            </a:r>
            <a:r>
              <a:rPr lang="en-US" sz="1800" u="sng" dirty="0"/>
              <a:t>/</a:t>
            </a:r>
            <a:endParaRPr lang="en-US" sz="1800" u="sng" dirty="0">
              <a:cs typeface="Calibri"/>
            </a:endParaRPr>
          </a:p>
          <a:p>
            <a:pPr marL="228600" indent="-228600">
              <a:buFont typeface="Arial" panose="020B0604020202020204" pitchFamily="34" charset="0"/>
              <a:buChar char="•"/>
            </a:pPr>
            <a:r>
              <a:rPr lang="en-US" sz="1800" b="1" dirty="0"/>
              <a:t>Utah State University: </a:t>
            </a:r>
            <a:r>
              <a:rPr lang="en-US" sz="1800" u="sng" dirty="0"/>
              <a:t>usu.edu/financial-support/undocumented-student-resources</a:t>
            </a:r>
            <a:endParaRPr lang="en-US" sz="1800" u="sng" dirty="0">
              <a:cs typeface="Calibri"/>
            </a:endParaRPr>
          </a:p>
          <a:p>
            <a:pPr marL="228600" indent="-228600">
              <a:buFont typeface="Arial" panose="020B0604020202020204" pitchFamily="34" charset="0"/>
              <a:buChar char="•"/>
            </a:pPr>
            <a:r>
              <a:rPr lang="en-US" sz="1800" b="1" dirty="0"/>
              <a:t>Weber State University: </a:t>
            </a:r>
            <a:r>
              <a:rPr lang="en-US" sz="1800" u="sng" dirty="0"/>
              <a:t>weber.edu/undocumented/scholarships.html</a:t>
            </a:r>
            <a:endParaRPr lang="en-US" sz="1800" u="sng" dirty="0">
              <a:cs typeface="Calibri"/>
            </a:endParaRPr>
          </a:p>
          <a:p>
            <a:pPr marL="228600" indent="-228600">
              <a:buFont typeface="Arial" panose="020B0604020202020204" pitchFamily="34" charset="0"/>
              <a:buChar char="•"/>
            </a:pPr>
            <a:r>
              <a:rPr lang="en-US" sz="1800" b="1" dirty="0"/>
              <a:t>Utah Tech University: </a:t>
            </a:r>
            <a:r>
              <a:rPr lang="en-US" sz="1800" u="sng" dirty="0"/>
              <a:t>scholarships.utahtech.edu/non-resident-freshman-scholarships-2/</a:t>
            </a:r>
            <a:endParaRPr lang="en-US" sz="1800" u="sng" dirty="0">
              <a:cs typeface="Calibri"/>
            </a:endParaRPr>
          </a:p>
          <a:p>
            <a:pPr marL="228600" indent="-228600">
              <a:buFont typeface="Arial" panose="020B0604020202020204" pitchFamily="34" charset="0"/>
              <a:buChar char="•"/>
            </a:pPr>
            <a:r>
              <a:rPr lang="en-US" sz="1800" b="1" dirty="0"/>
              <a:t>Southern Utah University: </a:t>
            </a:r>
            <a:r>
              <a:rPr lang="en-US" sz="1800" u="sng" dirty="0">
                <a:hlinkClick r:id="rId2">
                  <a:extLst>
                    <a:ext uri="{A12FA001-AC4F-418D-AE19-62706E023703}">
                      <ahyp:hlinkClr xmlns:ahyp="http://schemas.microsoft.com/office/drawing/2018/hyperlinkcolor" val="tx"/>
                    </a:ext>
                  </a:extLst>
                </a:hlinkClick>
              </a:rPr>
              <a:t>https://www.suu.edu/finaid/scholarships.html</a:t>
            </a:r>
            <a:r>
              <a:rPr lang="en-US" sz="1800" u="sng" dirty="0"/>
              <a:t> </a:t>
            </a:r>
          </a:p>
          <a:p>
            <a:pPr marL="228600" indent="-228600">
              <a:buFont typeface="Arial" panose="020B0604020202020204" pitchFamily="34" charset="0"/>
              <a:buChar char="•"/>
            </a:pPr>
            <a:r>
              <a:rPr lang="en-US" sz="1800" b="1" dirty="0"/>
              <a:t>Davis Technical College: </a:t>
            </a:r>
            <a:r>
              <a:rPr lang="en-US" sz="1800" u="sng" dirty="0"/>
              <a:t>davistech.edu/scholarships</a:t>
            </a:r>
            <a:endParaRPr lang="en-US" sz="1800" u="sng" dirty="0">
              <a:cs typeface="Calibri"/>
            </a:endParaRPr>
          </a:p>
          <a:p>
            <a:pPr marL="228600" indent="-228600">
              <a:buFont typeface="Arial" panose="020B0604020202020204" pitchFamily="34" charset="0"/>
              <a:buChar char="•"/>
            </a:pPr>
            <a:r>
              <a:rPr lang="en-US" sz="1800" b="1" dirty="0"/>
              <a:t>Utah Valley University: </a:t>
            </a:r>
            <a:r>
              <a:rPr lang="en-US" sz="1800" u="sng" dirty="0"/>
              <a:t>uvu.edu/</a:t>
            </a:r>
            <a:r>
              <a:rPr lang="en-US" sz="1800" u="sng" dirty="0" err="1"/>
              <a:t>studentaffairs</a:t>
            </a:r>
            <a:r>
              <a:rPr lang="en-US" sz="1800" u="sng" dirty="0"/>
              <a:t>/initiatives/</a:t>
            </a:r>
            <a:endParaRPr lang="en-US" sz="1800" u="sng" dirty="0">
              <a:cs typeface="Calibri"/>
            </a:endParaRPr>
          </a:p>
          <a:p>
            <a:pPr marL="228600" indent="-228600"/>
            <a:endParaRPr lang="en-US" sz="1800" dirty="0"/>
          </a:p>
        </p:txBody>
      </p:sp>
      <p:pic>
        <p:nvPicPr>
          <p:cNvPr id="6" name="Picture 5" descr="A graduation cap and money">
            <a:extLst>
              <a:ext uri="{FF2B5EF4-FFF2-40B4-BE49-F238E27FC236}">
                <a16:creationId xmlns:a16="http://schemas.microsoft.com/office/drawing/2014/main" id="{70597666-5F19-D369-693D-FACBF208F57C}"/>
              </a:ext>
            </a:extLst>
          </p:cNvPr>
          <p:cNvPicPr>
            <a:picLocks noChangeAspect="1"/>
          </p:cNvPicPr>
          <p:nvPr/>
        </p:nvPicPr>
        <p:blipFill>
          <a:blip r:embed="rId3"/>
          <a:stretch>
            <a:fillRect/>
          </a:stretch>
        </p:blipFill>
        <p:spPr>
          <a:xfrm>
            <a:off x="6479806" y="1623518"/>
            <a:ext cx="5419789" cy="3610963"/>
          </a:xfrm>
          <a:prstGeom prst="rect">
            <a:avLst/>
          </a:prstGeom>
        </p:spPr>
      </p:pic>
    </p:spTree>
    <p:extLst>
      <p:ext uri="{BB962C8B-B14F-4D97-AF65-F5344CB8AC3E}">
        <p14:creationId xmlns:p14="http://schemas.microsoft.com/office/powerpoint/2010/main" val="65805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6137-A9DE-9A67-90CE-02CA45B06D1E}"/>
              </a:ext>
            </a:extLst>
          </p:cNvPr>
          <p:cNvSpPr>
            <a:spLocks noGrp="1"/>
          </p:cNvSpPr>
          <p:nvPr>
            <p:ph type="title"/>
          </p:nvPr>
        </p:nvSpPr>
        <p:spPr>
          <a:xfrm>
            <a:off x="796636" y="218212"/>
            <a:ext cx="6321136" cy="1203902"/>
          </a:xfrm>
        </p:spPr>
        <p:txBody>
          <a:bodyPr/>
          <a:lstStyle/>
          <a:p>
            <a:r>
              <a:rPr lang="en-US" dirty="0"/>
              <a:t>Legislation    </a:t>
            </a:r>
          </a:p>
        </p:txBody>
      </p:sp>
      <p:sp>
        <p:nvSpPr>
          <p:cNvPr id="3" name="Content Placeholder 2">
            <a:extLst>
              <a:ext uri="{FF2B5EF4-FFF2-40B4-BE49-F238E27FC236}">
                <a16:creationId xmlns:a16="http://schemas.microsoft.com/office/drawing/2014/main" id="{8E6F4752-A646-9AF5-4121-5C6DF9B79208}"/>
              </a:ext>
            </a:extLst>
          </p:cNvPr>
          <p:cNvSpPr>
            <a:spLocks noGrp="1"/>
          </p:cNvSpPr>
          <p:nvPr>
            <p:ph idx="1"/>
          </p:nvPr>
        </p:nvSpPr>
        <p:spPr>
          <a:xfrm>
            <a:off x="796637" y="1422114"/>
            <a:ext cx="6321136" cy="5276088"/>
          </a:xfrm>
        </p:spPr>
        <p:txBody>
          <a:bodyPr vert="horz" lIns="91440" tIns="45720" rIns="91440" bIns="45720" rtlCol="0" anchor="t">
            <a:normAutofit fontScale="70000" lnSpcReduction="20000"/>
          </a:bodyPr>
          <a:lstStyle/>
          <a:p>
            <a:pPr marL="0" indent="0">
              <a:lnSpc>
                <a:spcPct val="100000"/>
              </a:lnSpc>
              <a:buNone/>
            </a:pPr>
            <a:r>
              <a:rPr lang="en-US" sz="3400" b="1" dirty="0"/>
              <a:t>House Bill (HB) 144</a:t>
            </a:r>
            <a:br>
              <a:rPr lang="en-US" dirty="0"/>
            </a:br>
            <a:r>
              <a:rPr lang="en-US" dirty="0"/>
              <a:t>Utah law allows students to pay in-state tuition if the student:</a:t>
            </a:r>
          </a:p>
          <a:p>
            <a:pPr>
              <a:lnSpc>
                <a:spcPct val="100000"/>
              </a:lnSpc>
            </a:pPr>
            <a:r>
              <a:rPr lang="en-US" sz="2900" dirty="0"/>
              <a:t>Attended a Utah high school for at least three years</a:t>
            </a:r>
            <a:endParaRPr lang="en-US" sz="2900" dirty="0">
              <a:ea typeface="Calibri"/>
              <a:cs typeface="Calibri"/>
            </a:endParaRPr>
          </a:p>
          <a:p>
            <a:pPr>
              <a:lnSpc>
                <a:spcPct val="100000"/>
              </a:lnSpc>
            </a:pPr>
            <a:r>
              <a:rPr lang="en-US" sz="2900" dirty="0"/>
              <a:t>Has a Utah high school diploma or Utah GED</a:t>
            </a:r>
          </a:p>
          <a:p>
            <a:pPr lvl="1">
              <a:lnSpc>
                <a:spcPct val="100000"/>
              </a:lnSpc>
            </a:pPr>
            <a:r>
              <a:rPr lang="en-US" sz="2900" dirty="0"/>
              <a:t>Submit a high school transcript with graduation date listed</a:t>
            </a:r>
          </a:p>
          <a:p>
            <a:pPr>
              <a:lnSpc>
                <a:spcPct val="100000"/>
              </a:lnSpc>
            </a:pPr>
            <a:r>
              <a:rPr lang="en-US" sz="2900" dirty="0"/>
              <a:t>Signs and submits an HB 144 affidavit</a:t>
            </a:r>
            <a:br>
              <a:rPr lang="en-US" dirty="0"/>
            </a:br>
            <a:endParaRPr lang="en-US" dirty="0"/>
          </a:p>
          <a:p>
            <a:pPr marL="0" indent="0">
              <a:lnSpc>
                <a:spcPct val="100000"/>
              </a:lnSpc>
              <a:buNone/>
            </a:pPr>
            <a:r>
              <a:rPr lang="en-US" sz="3400" b="1" dirty="0"/>
              <a:t>House Bill (HB) 118</a:t>
            </a:r>
          </a:p>
          <a:p>
            <a:pPr>
              <a:lnSpc>
                <a:spcPct val="100000"/>
              </a:lnSpc>
            </a:pPr>
            <a:r>
              <a:rPr lang="en-US" sz="2900" dirty="0"/>
              <a:t>For students who are foreign nationals or legally admitted into the United States with F-1, H-4, or J-1 visas</a:t>
            </a:r>
            <a:br>
              <a:rPr lang="en-US" dirty="0"/>
            </a:br>
            <a:endParaRPr lang="en-US" dirty="0"/>
          </a:p>
          <a:p>
            <a:pPr marL="0" indent="0">
              <a:lnSpc>
                <a:spcPct val="100000"/>
              </a:lnSpc>
              <a:buNone/>
            </a:pPr>
            <a:r>
              <a:rPr lang="en-US" sz="3400" b="1" dirty="0"/>
              <a:t>House Bill (HB) 102</a:t>
            </a:r>
          </a:p>
          <a:p>
            <a:pPr>
              <a:lnSpc>
                <a:spcPct val="100000"/>
              </a:lnSpc>
            </a:pPr>
            <a:r>
              <a:rPr lang="en-US" sz="2900" dirty="0"/>
              <a:t>Provides earlier access to in-state tuition depending on the student’s immigration status</a:t>
            </a:r>
          </a:p>
        </p:txBody>
      </p:sp>
      <p:pic>
        <p:nvPicPr>
          <p:cNvPr id="7" name="Picture 6" descr="Utah's Capitol Building">
            <a:extLst>
              <a:ext uri="{FF2B5EF4-FFF2-40B4-BE49-F238E27FC236}">
                <a16:creationId xmlns:a16="http://schemas.microsoft.com/office/drawing/2014/main" id="{F96F16B8-6085-ABB3-B867-1EBAA1B0C436}"/>
              </a:ext>
            </a:extLst>
          </p:cNvPr>
          <p:cNvPicPr>
            <a:picLocks noChangeAspect="1"/>
          </p:cNvPicPr>
          <p:nvPr/>
        </p:nvPicPr>
        <p:blipFill rotWithShape="1">
          <a:blip r:embed="rId2"/>
          <a:srcRect l="9635" r="32044"/>
          <a:stretch/>
        </p:blipFill>
        <p:spPr>
          <a:xfrm>
            <a:off x="7117772" y="790956"/>
            <a:ext cx="4769428" cy="5276088"/>
          </a:xfrm>
          <a:prstGeom prst="rect">
            <a:avLst/>
          </a:prstGeom>
        </p:spPr>
      </p:pic>
    </p:spTree>
    <p:extLst>
      <p:ext uri="{BB962C8B-B14F-4D97-AF65-F5344CB8AC3E}">
        <p14:creationId xmlns:p14="http://schemas.microsoft.com/office/powerpoint/2010/main" val="283538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CE0FA-CEF0-E646-0C1E-4EC7A6795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BA021-BB4F-CB1C-F078-22574FBB572F}"/>
              </a:ext>
            </a:extLst>
          </p:cNvPr>
          <p:cNvSpPr>
            <a:spLocks noGrp="1"/>
          </p:cNvSpPr>
          <p:nvPr>
            <p:ph type="title"/>
          </p:nvPr>
        </p:nvSpPr>
        <p:spPr>
          <a:xfrm>
            <a:off x="838199" y="284915"/>
            <a:ext cx="10082645" cy="1325563"/>
          </a:xfrm>
        </p:spPr>
        <p:txBody>
          <a:bodyPr>
            <a:normAutofit/>
          </a:bodyPr>
          <a:lstStyle/>
          <a:p>
            <a:r>
              <a:rPr lang="en-US" dirty="0"/>
              <a:t>FAFSA eligibility for international students</a:t>
            </a:r>
          </a:p>
        </p:txBody>
      </p:sp>
      <p:sp>
        <p:nvSpPr>
          <p:cNvPr id="3" name="Content Placeholder 2">
            <a:extLst>
              <a:ext uri="{FF2B5EF4-FFF2-40B4-BE49-F238E27FC236}">
                <a16:creationId xmlns:a16="http://schemas.microsoft.com/office/drawing/2014/main" id="{59B652E1-3AAE-E700-1FE9-BEF8E8350168}"/>
              </a:ext>
            </a:extLst>
          </p:cNvPr>
          <p:cNvSpPr>
            <a:spLocks noGrp="1"/>
          </p:cNvSpPr>
          <p:nvPr>
            <p:ph idx="1"/>
          </p:nvPr>
        </p:nvSpPr>
        <p:spPr>
          <a:xfrm>
            <a:off x="838200" y="1729372"/>
            <a:ext cx="11065042" cy="5032376"/>
          </a:xfrm>
        </p:spPr>
        <p:txBody>
          <a:bodyPr>
            <a:normAutofit/>
          </a:bodyPr>
          <a:lstStyle/>
          <a:p>
            <a:pPr marL="0" indent="0">
              <a:lnSpc>
                <a:spcPct val="100000"/>
              </a:lnSpc>
              <a:buNone/>
            </a:pPr>
            <a:r>
              <a:rPr lang="en-US" sz="3000" b="1" dirty="0"/>
              <a:t>Question:</a:t>
            </a:r>
          </a:p>
          <a:p>
            <a:pPr>
              <a:lnSpc>
                <a:spcPct val="100000"/>
              </a:lnSpc>
            </a:pPr>
            <a:r>
              <a:rPr lang="en-US" dirty="0"/>
              <a:t>Can an international student file the FAFSA?</a:t>
            </a:r>
          </a:p>
          <a:p>
            <a:pPr marL="0" indent="0">
              <a:lnSpc>
                <a:spcPct val="100000"/>
              </a:lnSpc>
              <a:buNone/>
            </a:pPr>
            <a:endParaRPr lang="en-US" sz="2000" b="1" dirty="0"/>
          </a:p>
          <a:p>
            <a:pPr marL="0" indent="0">
              <a:lnSpc>
                <a:spcPct val="100000"/>
              </a:lnSpc>
              <a:buNone/>
            </a:pPr>
            <a:r>
              <a:rPr lang="en-US" b="1" dirty="0"/>
              <a:t>Answer:</a:t>
            </a:r>
          </a:p>
          <a:p>
            <a:pPr>
              <a:lnSpc>
                <a:spcPct val="100000"/>
              </a:lnSpc>
            </a:pPr>
            <a:r>
              <a:rPr lang="en-US" dirty="0"/>
              <a:t>Most foreign citizens are not eligible for federal aid and will need a student visa to study in the U.S. </a:t>
            </a:r>
          </a:p>
          <a:p>
            <a:pPr>
              <a:lnSpc>
                <a:spcPct val="100000"/>
              </a:lnSpc>
            </a:pPr>
            <a:r>
              <a:rPr lang="en-US" dirty="0"/>
              <a:t>For more information, contact the college's International Student Services office.</a:t>
            </a:r>
          </a:p>
        </p:txBody>
      </p:sp>
    </p:spTree>
    <p:extLst>
      <p:ext uri="{BB962C8B-B14F-4D97-AF65-F5344CB8AC3E}">
        <p14:creationId xmlns:p14="http://schemas.microsoft.com/office/powerpoint/2010/main" val="175602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753F-8B4F-8393-0295-A6441225E70F}"/>
              </a:ext>
            </a:extLst>
          </p:cNvPr>
          <p:cNvSpPr>
            <a:spLocks noGrp="1"/>
          </p:cNvSpPr>
          <p:nvPr>
            <p:ph type="title"/>
          </p:nvPr>
        </p:nvSpPr>
        <p:spPr>
          <a:xfrm>
            <a:off x="838200" y="188478"/>
            <a:ext cx="10515600" cy="1154920"/>
          </a:xfrm>
        </p:spPr>
        <p:txBody>
          <a:bodyPr/>
          <a:lstStyle/>
          <a:p>
            <a:r>
              <a:rPr lang="en-US" dirty="0"/>
              <a:t>Institution International Student Services</a:t>
            </a:r>
          </a:p>
        </p:txBody>
      </p:sp>
      <p:sp>
        <p:nvSpPr>
          <p:cNvPr id="3" name="Content Placeholder 2">
            <a:extLst>
              <a:ext uri="{FF2B5EF4-FFF2-40B4-BE49-F238E27FC236}">
                <a16:creationId xmlns:a16="http://schemas.microsoft.com/office/drawing/2014/main" id="{4A63E253-2F83-F0CA-9719-0EE760071C2D}"/>
              </a:ext>
            </a:extLst>
          </p:cNvPr>
          <p:cNvSpPr>
            <a:spLocks noGrp="1"/>
          </p:cNvSpPr>
          <p:nvPr>
            <p:ph idx="1"/>
          </p:nvPr>
        </p:nvSpPr>
        <p:spPr>
          <a:xfrm>
            <a:off x="838200" y="1200089"/>
            <a:ext cx="5687568" cy="502920"/>
          </a:xfrm>
        </p:spPr>
        <p:txBody>
          <a:bodyPr/>
          <a:lstStyle/>
          <a:p>
            <a:pPr marL="0" indent="0">
              <a:buNone/>
            </a:pPr>
            <a:r>
              <a:rPr lang="en-US" b="1" i="1" dirty="0"/>
              <a:t>Public Colleges and Universities</a:t>
            </a:r>
          </a:p>
        </p:txBody>
      </p:sp>
      <p:pic>
        <p:nvPicPr>
          <p:cNvPr id="4" name="Picture 3" descr="Westminster College's logo. ">
            <a:hlinkClick r:id="rId2"/>
            <a:extLst>
              <a:ext uri="{FF2B5EF4-FFF2-40B4-BE49-F238E27FC236}">
                <a16:creationId xmlns:a16="http://schemas.microsoft.com/office/drawing/2014/main" id="{6CEDF02F-D58B-E097-39CD-E8A773753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203" y="5546390"/>
            <a:ext cx="2487168" cy="596919"/>
          </a:xfrm>
          <a:prstGeom prst="rect">
            <a:avLst/>
          </a:prstGeom>
        </p:spPr>
      </p:pic>
      <p:pic>
        <p:nvPicPr>
          <p:cNvPr id="5" name="Picture 4" descr="Ensign College's logo.">
            <a:hlinkClick r:id="rId4"/>
            <a:extLst>
              <a:ext uri="{FF2B5EF4-FFF2-40B4-BE49-F238E27FC236}">
                <a16:creationId xmlns:a16="http://schemas.microsoft.com/office/drawing/2014/main" id="{49D8A003-8BB6-7469-F612-9D6D5A6520D1}"/>
              </a:ext>
            </a:extLst>
          </p:cNvPr>
          <p:cNvPicPr>
            <a:picLocks noChangeAspect="1"/>
          </p:cNvPicPr>
          <p:nvPr/>
        </p:nvPicPr>
        <p:blipFill rotWithShape="1">
          <a:blip r:embed="rId5">
            <a:extLst>
              <a:ext uri="{28A0092B-C50C-407E-A947-70E740481C1C}">
                <a14:useLocalDpi xmlns:a14="http://schemas.microsoft.com/office/drawing/2010/main" val="0"/>
              </a:ext>
            </a:extLst>
          </a:blip>
          <a:srcRect l="7534" t="8273" r="7548" b="9025"/>
          <a:stretch/>
        </p:blipFill>
        <p:spPr>
          <a:xfrm>
            <a:off x="8185323" y="5243716"/>
            <a:ext cx="1234440" cy="1202266"/>
          </a:xfrm>
          <a:prstGeom prst="rect">
            <a:avLst/>
          </a:prstGeom>
        </p:spPr>
      </p:pic>
      <p:pic>
        <p:nvPicPr>
          <p:cNvPr id="6" name="Picture 5" descr="Brigham Young University's logo.">
            <a:hlinkClick r:id="rId6"/>
            <a:extLst>
              <a:ext uri="{FF2B5EF4-FFF2-40B4-BE49-F238E27FC236}">
                <a16:creationId xmlns:a16="http://schemas.microsoft.com/office/drawing/2014/main" id="{752E8FDF-AD3B-1277-93F9-135DDF4BD606}"/>
              </a:ext>
            </a:extLst>
          </p:cNvPr>
          <p:cNvPicPr>
            <a:picLocks noChangeAspect="1"/>
          </p:cNvPicPr>
          <p:nvPr/>
        </p:nvPicPr>
        <p:blipFill>
          <a:blip r:embed="rId7"/>
          <a:stretch>
            <a:fillRect/>
          </a:stretch>
        </p:blipFill>
        <p:spPr>
          <a:xfrm>
            <a:off x="6859730" y="5236773"/>
            <a:ext cx="1216152" cy="1216152"/>
          </a:xfrm>
          <a:prstGeom prst="rect">
            <a:avLst/>
          </a:prstGeom>
        </p:spPr>
      </p:pic>
      <p:sp>
        <p:nvSpPr>
          <p:cNvPr id="7" name="Content Placeholder 3">
            <a:extLst>
              <a:ext uri="{FF2B5EF4-FFF2-40B4-BE49-F238E27FC236}">
                <a16:creationId xmlns:a16="http://schemas.microsoft.com/office/drawing/2014/main" id="{FDB1FBEB-5EE2-774B-A090-9698BB9DF691}"/>
              </a:ext>
            </a:extLst>
          </p:cNvPr>
          <p:cNvSpPr txBox="1">
            <a:spLocks/>
          </p:cNvSpPr>
          <p:nvPr/>
        </p:nvSpPr>
        <p:spPr>
          <a:xfrm>
            <a:off x="8509105" y="4579789"/>
            <a:ext cx="3381931" cy="482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effectLst/>
                <a:uLnTx/>
                <a:uFillTx/>
                <a:latin typeface="Calibri" panose="020F0502020204030204"/>
                <a:ea typeface="+mn-ea"/>
                <a:cs typeface="+mn-cs"/>
              </a:rPr>
              <a:t>Private Institutions</a:t>
            </a:r>
          </a:p>
        </p:txBody>
      </p:sp>
      <p:grpSp>
        <p:nvGrpSpPr>
          <p:cNvPr id="8" name="Group 7">
            <a:extLst>
              <a:ext uri="{FF2B5EF4-FFF2-40B4-BE49-F238E27FC236}">
                <a16:creationId xmlns:a16="http://schemas.microsoft.com/office/drawing/2014/main" id="{7833F92C-4A7B-BBCD-EC50-BBF5283FA20E}"/>
              </a:ext>
              <a:ext uri="{C183D7F6-B498-43B3-948B-1728B52AA6E4}">
                <adec:decorative xmlns:adec="http://schemas.microsoft.com/office/drawing/2017/decorative" val="1"/>
              </a:ext>
            </a:extLst>
          </p:cNvPr>
          <p:cNvGrpSpPr/>
          <p:nvPr/>
        </p:nvGrpSpPr>
        <p:grpSpPr>
          <a:xfrm flipH="1">
            <a:off x="6719710" y="4416844"/>
            <a:ext cx="5176599" cy="2098860"/>
            <a:chOff x="539979" y="3808821"/>
            <a:chExt cx="5338429" cy="2098860"/>
          </a:xfrm>
        </p:grpSpPr>
        <p:cxnSp>
          <p:nvCxnSpPr>
            <p:cNvPr id="9" name="Straight Connector 8">
              <a:extLst>
                <a:ext uri="{FF2B5EF4-FFF2-40B4-BE49-F238E27FC236}">
                  <a16:creationId xmlns:a16="http://schemas.microsoft.com/office/drawing/2014/main" id="{B736F136-EEFF-DA36-3EE3-3F2EBB1A0AFB}"/>
                </a:ext>
              </a:extLst>
            </p:cNvPr>
            <p:cNvCxnSpPr>
              <a:cxnSpLocks/>
            </p:cNvCxnSpPr>
            <p:nvPr/>
          </p:nvCxnSpPr>
          <p:spPr>
            <a:xfrm>
              <a:off x="539979" y="3818075"/>
              <a:ext cx="5338429" cy="0"/>
            </a:xfrm>
            <a:prstGeom prst="line">
              <a:avLst/>
            </a:prstGeom>
            <a:ln w="19050">
              <a:solidFill>
                <a:srgbClr val="3A3F5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D29B19-C2DF-D930-6BDA-02229BC53E0A}"/>
                </a:ext>
              </a:extLst>
            </p:cNvPr>
            <p:cNvCxnSpPr>
              <a:cxnSpLocks/>
            </p:cNvCxnSpPr>
            <p:nvPr/>
          </p:nvCxnSpPr>
          <p:spPr>
            <a:xfrm>
              <a:off x="5867032" y="3808821"/>
              <a:ext cx="0" cy="2098860"/>
            </a:xfrm>
            <a:prstGeom prst="line">
              <a:avLst/>
            </a:prstGeom>
            <a:ln w="19050">
              <a:solidFill>
                <a:srgbClr val="3A3F51"/>
              </a:solidFill>
            </a:ln>
          </p:spPr>
          <p:style>
            <a:lnRef idx="1">
              <a:schemeClr val="accent1"/>
            </a:lnRef>
            <a:fillRef idx="0">
              <a:schemeClr val="accent1"/>
            </a:fillRef>
            <a:effectRef idx="0">
              <a:schemeClr val="accent1"/>
            </a:effectRef>
            <a:fontRef idx="minor">
              <a:schemeClr val="tx1"/>
            </a:fontRef>
          </p:style>
        </p:cxnSp>
      </p:grpSp>
      <p:pic>
        <p:nvPicPr>
          <p:cNvPr id="11" name="Picture 10" descr="Weber State University's logo.">
            <a:hlinkClick r:id="rId8"/>
            <a:extLst>
              <a:ext uri="{FF2B5EF4-FFF2-40B4-BE49-F238E27FC236}">
                <a16:creationId xmlns:a16="http://schemas.microsoft.com/office/drawing/2014/main" id="{69656478-86AB-8B01-251B-A59AB13166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8470" y="5295954"/>
            <a:ext cx="1536192" cy="965454"/>
          </a:xfrm>
          <a:prstGeom prst="rect">
            <a:avLst/>
          </a:prstGeom>
        </p:spPr>
      </p:pic>
      <p:pic>
        <p:nvPicPr>
          <p:cNvPr id="12" name="Picture 11" descr="Utah Valley University's logo.">
            <a:hlinkClick r:id="rId10"/>
            <a:extLst>
              <a:ext uri="{FF2B5EF4-FFF2-40B4-BE49-F238E27FC236}">
                <a16:creationId xmlns:a16="http://schemas.microsoft.com/office/drawing/2014/main" id="{01FA906A-AAF0-B7A7-7CBF-6C97AD38A5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57013" y="5211753"/>
            <a:ext cx="1306473" cy="1133856"/>
          </a:xfrm>
          <a:prstGeom prst="rect">
            <a:avLst/>
          </a:prstGeom>
        </p:spPr>
      </p:pic>
      <p:pic>
        <p:nvPicPr>
          <p:cNvPr id="13" name="Picture 12" descr="Utah Tech University's logo.">
            <a:hlinkClick r:id="rId12"/>
            <a:extLst>
              <a:ext uri="{FF2B5EF4-FFF2-40B4-BE49-F238E27FC236}">
                <a16:creationId xmlns:a16="http://schemas.microsoft.com/office/drawing/2014/main" id="{141EA278-CDF5-D6DB-C349-60F4F7A8B6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7390" y="5516101"/>
            <a:ext cx="2834640" cy="525160"/>
          </a:xfrm>
          <a:prstGeom prst="rect">
            <a:avLst/>
          </a:prstGeom>
        </p:spPr>
      </p:pic>
      <p:pic>
        <p:nvPicPr>
          <p:cNvPr id="14" name="Picture 13" descr="Utah State University's logo.">
            <a:hlinkClick r:id="rId14"/>
            <a:extLst>
              <a:ext uri="{FF2B5EF4-FFF2-40B4-BE49-F238E27FC236}">
                <a16:creationId xmlns:a16="http://schemas.microsoft.com/office/drawing/2014/main" id="{D7AC97A3-BE62-BFE8-2174-B41EC6F6565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28985" y="4494267"/>
            <a:ext cx="3840480" cy="381117"/>
          </a:xfrm>
          <a:prstGeom prst="rect">
            <a:avLst/>
          </a:prstGeom>
        </p:spPr>
      </p:pic>
      <p:pic>
        <p:nvPicPr>
          <p:cNvPr id="15" name="Picture 14" descr="The University of Utah's logo.">
            <a:hlinkClick r:id="rId16"/>
            <a:extLst>
              <a:ext uri="{FF2B5EF4-FFF2-40B4-BE49-F238E27FC236}">
                <a16:creationId xmlns:a16="http://schemas.microsoft.com/office/drawing/2014/main" id="{CC5B671C-4C83-765E-68EC-FA493B341BA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759" y="4180640"/>
            <a:ext cx="1463040" cy="1008371"/>
          </a:xfrm>
          <a:prstGeom prst="rect">
            <a:avLst/>
          </a:prstGeom>
        </p:spPr>
      </p:pic>
      <p:pic>
        <p:nvPicPr>
          <p:cNvPr id="16" name="Picture 15" descr="Uintah Basin Technical College's logo.">
            <a:hlinkClick r:id="rId18"/>
            <a:extLst>
              <a:ext uri="{FF2B5EF4-FFF2-40B4-BE49-F238E27FC236}">
                <a16:creationId xmlns:a16="http://schemas.microsoft.com/office/drawing/2014/main" id="{C6A747A1-3CFB-7B33-2450-B599A21BD7BB}"/>
              </a:ext>
            </a:extLst>
          </p:cNvPr>
          <p:cNvPicPr>
            <a:picLocks noChangeAspect="1"/>
          </p:cNvPicPr>
          <p:nvPr/>
        </p:nvPicPr>
        <p:blipFill>
          <a:blip r:embed="rId19"/>
          <a:stretch>
            <a:fillRect/>
          </a:stretch>
        </p:blipFill>
        <p:spPr>
          <a:xfrm>
            <a:off x="10182340" y="3001146"/>
            <a:ext cx="1465653" cy="1005840"/>
          </a:xfrm>
          <a:prstGeom prst="rect">
            <a:avLst/>
          </a:prstGeom>
        </p:spPr>
      </p:pic>
      <p:pic>
        <p:nvPicPr>
          <p:cNvPr id="17" name="Picture 16" descr="Tooele Technical College's logo.">
            <a:hlinkClick r:id="rId20"/>
            <a:extLst>
              <a:ext uri="{FF2B5EF4-FFF2-40B4-BE49-F238E27FC236}">
                <a16:creationId xmlns:a16="http://schemas.microsoft.com/office/drawing/2014/main" id="{660F0F97-3209-A166-F346-1255CD1BCB8A}"/>
              </a:ext>
            </a:extLst>
          </p:cNvPr>
          <p:cNvPicPr>
            <a:picLocks noChangeAspect="1"/>
          </p:cNvPicPr>
          <p:nvPr/>
        </p:nvPicPr>
        <p:blipFill>
          <a:blip r:embed="rId21"/>
          <a:stretch>
            <a:fillRect/>
          </a:stretch>
        </p:blipFill>
        <p:spPr>
          <a:xfrm>
            <a:off x="8690466" y="2914278"/>
            <a:ext cx="1250305" cy="1179576"/>
          </a:xfrm>
          <a:prstGeom prst="rect">
            <a:avLst/>
          </a:prstGeom>
        </p:spPr>
      </p:pic>
      <p:pic>
        <p:nvPicPr>
          <p:cNvPr id="18" name="Picture 17" descr="Southwest Technical College's logo.">
            <a:hlinkClick r:id="rId22"/>
            <a:extLst>
              <a:ext uri="{FF2B5EF4-FFF2-40B4-BE49-F238E27FC236}">
                <a16:creationId xmlns:a16="http://schemas.microsoft.com/office/drawing/2014/main" id="{EB019AF4-8543-3E97-1206-57B6A293C2EF}"/>
              </a:ext>
            </a:extLst>
          </p:cNvPr>
          <p:cNvPicPr>
            <a:picLocks noChangeAspect="1"/>
          </p:cNvPicPr>
          <p:nvPr/>
        </p:nvPicPr>
        <p:blipFill>
          <a:blip r:embed="rId23"/>
          <a:stretch>
            <a:fillRect/>
          </a:stretch>
        </p:blipFill>
        <p:spPr>
          <a:xfrm>
            <a:off x="6002948" y="3202314"/>
            <a:ext cx="2445950" cy="603504"/>
          </a:xfrm>
          <a:prstGeom prst="rect">
            <a:avLst/>
          </a:prstGeom>
        </p:spPr>
      </p:pic>
      <p:pic>
        <p:nvPicPr>
          <p:cNvPr id="19" name="Picture 18" descr="Southern Utah University's logo.">
            <a:hlinkClick r:id="rId24"/>
            <a:extLst>
              <a:ext uri="{FF2B5EF4-FFF2-40B4-BE49-F238E27FC236}">
                <a16:creationId xmlns:a16="http://schemas.microsoft.com/office/drawing/2014/main" id="{0CC15587-79FD-BB89-F6E6-5D55CEC1D49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162030" y="3216030"/>
            <a:ext cx="2599350" cy="576072"/>
          </a:xfrm>
          <a:prstGeom prst="rect">
            <a:avLst/>
          </a:prstGeom>
        </p:spPr>
      </p:pic>
      <p:pic>
        <p:nvPicPr>
          <p:cNvPr id="20" name="Picture 19" descr="Snow College's logo">
            <a:hlinkClick r:id="rId26"/>
            <a:extLst>
              <a:ext uri="{FF2B5EF4-FFF2-40B4-BE49-F238E27FC236}">
                <a16:creationId xmlns:a16="http://schemas.microsoft.com/office/drawing/2014/main" id="{713015D1-6923-0CA1-4E5F-401CF0ECAE7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97886" y="3182079"/>
            <a:ext cx="2322576" cy="643975"/>
          </a:xfrm>
          <a:prstGeom prst="rect">
            <a:avLst/>
          </a:prstGeom>
        </p:spPr>
      </p:pic>
      <p:pic>
        <p:nvPicPr>
          <p:cNvPr id="21" name="Picture 20" descr="Salt Lake Community College's logo.">
            <a:hlinkClick r:id="rId28"/>
            <a:extLst>
              <a:ext uri="{FF2B5EF4-FFF2-40B4-BE49-F238E27FC236}">
                <a16:creationId xmlns:a16="http://schemas.microsoft.com/office/drawing/2014/main" id="{9625924A-6F87-BBD7-1C0F-998826D70533}"/>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63745" y="1920501"/>
            <a:ext cx="1984248" cy="747453"/>
          </a:xfrm>
          <a:prstGeom prst="rect">
            <a:avLst/>
          </a:prstGeom>
        </p:spPr>
      </p:pic>
      <p:pic>
        <p:nvPicPr>
          <p:cNvPr id="22" name="Picture 21" descr="Ogden-Weber Technical College's logo.">
            <a:hlinkClick r:id="rId30"/>
            <a:extLst>
              <a:ext uri="{FF2B5EF4-FFF2-40B4-BE49-F238E27FC236}">
                <a16:creationId xmlns:a16="http://schemas.microsoft.com/office/drawing/2014/main" id="{5E744BD9-3B84-73AD-1B4C-426222FDAC4E}"/>
              </a:ext>
            </a:extLst>
          </p:cNvPr>
          <p:cNvPicPr>
            <a:picLocks noChangeAspect="1"/>
          </p:cNvPicPr>
          <p:nvPr/>
        </p:nvPicPr>
        <p:blipFill>
          <a:blip r:embed="rId31"/>
          <a:stretch>
            <a:fillRect/>
          </a:stretch>
        </p:blipFill>
        <p:spPr>
          <a:xfrm>
            <a:off x="7786902" y="1844263"/>
            <a:ext cx="1645920" cy="899928"/>
          </a:xfrm>
          <a:prstGeom prst="rect">
            <a:avLst/>
          </a:prstGeom>
        </p:spPr>
      </p:pic>
      <p:pic>
        <p:nvPicPr>
          <p:cNvPr id="23" name="Picture 22">
            <a:hlinkClick r:id="rId32"/>
            <a:extLst>
              <a:ext uri="{FF2B5EF4-FFF2-40B4-BE49-F238E27FC236}">
                <a16:creationId xmlns:a16="http://schemas.microsoft.com/office/drawing/2014/main" id="{D29CB078-B5A4-120C-5599-BB66387F9C64}"/>
              </a:ext>
            </a:extLst>
          </p:cNvPr>
          <p:cNvPicPr>
            <a:picLocks noChangeAspect="1"/>
          </p:cNvPicPr>
          <p:nvPr/>
        </p:nvPicPr>
        <p:blipFill rotWithShape="1">
          <a:blip r:embed="rId33"/>
          <a:srcRect t="129" b="129"/>
          <a:stretch/>
        </p:blipFill>
        <p:spPr>
          <a:xfrm>
            <a:off x="4344108" y="1832893"/>
            <a:ext cx="1609344" cy="922669"/>
          </a:xfrm>
          <a:prstGeom prst="rect">
            <a:avLst/>
          </a:prstGeom>
        </p:spPr>
      </p:pic>
      <p:pic>
        <p:nvPicPr>
          <p:cNvPr id="24" name="Picture 23" descr="Davis Technical College's logo. ">
            <a:hlinkClick r:id="rId34"/>
            <a:extLst>
              <a:ext uri="{FF2B5EF4-FFF2-40B4-BE49-F238E27FC236}">
                <a16:creationId xmlns:a16="http://schemas.microsoft.com/office/drawing/2014/main" id="{F6C5B60F-E31F-F398-F175-B02B963F17B5}"/>
              </a:ext>
            </a:extLst>
          </p:cNvPr>
          <p:cNvPicPr>
            <a:picLocks noChangeAspect="1"/>
          </p:cNvPicPr>
          <p:nvPr/>
        </p:nvPicPr>
        <p:blipFill>
          <a:blip r:embed="rId35"/>
          <a:stretch>
            <a:fillRect/>
          </a:stretch>
        </p:blipFill>
        <p:spPr>
          <a:xfrm>
            <a:off x="2792746" y="1837027"/>
            <a:ext cx="1320437" cy="914400"/>
          </a:xfrm>
          <a:prstGeom prst="rect">
            <a:avLst/>
          </a:prstGeom>
        </p:spPr>
      </p:pic>
      <p:pic>
        <p:nvPicPr>
          <p:cNvPr id="25" name="Picture 24" descr="Bridgerland Technical College's logo.">
            <a:hlinkClick r:id="rId36"/>
            <a:extLst>
              <a:ext uri="{FF2B5EF4-FFF2-40B4-BE49-F238E27FC236}">
                <a16:creationId xmlns:a16="http://schemas.microsoft.com/office/drawing/2014/main" id="{7C4BCF4A-C323-659E-67FC-6AEF8FD98CDF}"/>
              </a:ext>
            </a:extLst>
          </p:cNvPr>
          <p:cNvPicPr>
            <a:picLocks noChangeAspect="1"/>
          </p:cNvPicPr>
          <p:nvPr/>
        </p:nvPicPr>
        <p:blipFill>
          <a:blip r:embed="rId37"/>
          <a:stretch>
            <a:fillRect/>
          </a:stretch>
        </p:blipFill>
        <p:spPr>
          <a:xfrm>
            <a:off x="550141" y="1922776"/>
            <a:ext cx="2011680" cy="742903"/>
          </a:xfrm>
          <a:prstGeom prst="rect">
            <a:avLst/>
          </a:prstGeom>
        </p:spPr>
      </p:pic>
      <p:pic>
        <p:nvPicPr>
          <p:cNvPr id="26" name="Picture 25">
            <a:hlinkClick r:id="rId38"/>
            <a:extLst>
              <a:ext uri="{FF2B5EF4-FFF2-40B4-BE49-F238E27FC236}">
                <a16:creationId xmlns:a16="http://schemas.microsoft.com/office/drawing/2014/main" id="{DBDE6C32-C113-25B2-2DAC-B3B3EC315080}"/>
              </a:ext>
            </a:extLst>
          </p:cNvPr>
          <p:cNvPicPr>
            <a:picLocks noChangeAspect="1"/>
          </p:cNvPicPr>
          <p:nvPr/>
        </p:nvPicPr>
        <p:blipFill>
          <a:blip r:embed="rId39"/>
          <a:srcRect t="10447" b="10447"/>
          <a:stretch/>
        </p:blipFill>
        <p:spPr>
          <a:xfrm>
            <a:off x="6096000" y="1737254"/>
            <a:ext cx="1459979" cy="1154920"/>
          </a:xfrm>
          <a:prstGeom prst="rect">
            <a:avLst/>
          </a:prstGeom>
        </p:spPr>
      </p:pic>
    </p:spTree>
    <p:extLst>
      <p:ext uri="{BB962C8B-B14F-4D97-AF65-F5344CB8AC3E}">
        <p14:creationId xmlns:p14="http://schemas.microsoft.com/office/powerpoint/2010/main" val="8698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9BA1-0F35-23DC-EAD8-11FACF558505}"/>
              </a:ext>
            </a:extLst>
          </p:cNvPr>
          <p:cNvSpPr>
            <a:spLocks noGrp="1"/>
          </p:cNvSpPr>
          <p:nvPr>
            <p:ph type="title"/>
          </p:nvPr>
        </p:nvSpPr>
        <p:spPr>
          <a:xfrm>
            <a:off x="839788" y="457200"/>
            <a:ext cx="4054330" cy="841664"/>
          </a:xfrm>
        </p:spPr>
        <p:txBody>
          <a:bodyPr anchor="ctr">
            <a:normAutofit/>
          </a:bodyPr>
          <a:lstStyle/>
          <a:p>
            <a:r>
              <a:rPr lang="en-US" sz="4400" dirty="0"/>
              <a:t>What is college?</a:t>
            </a:r>
          </a:p>
        </p:txBody>
      </p:sp>
      <p:sp>
        <p:nvSpPr>
          <p:cNvPr id="4" name="Text Placeholder 3">
            <a:extLst>
              <a:ext uri="{FF2B5EF4-FFF2-40B4-BE49-F238E27FC236}">
                <a16:creationId xmlns:a16="http://schemas.microsoft.com/office/drawing/2014/main" id="{9C883C15-E8D2-2ACE-5448-81674C03B7D5}"/>
              </a:ext>
            </a:extLst>
          </p:cNvPr>
          <p:cNvSpPr>
            <a:spLocks noGrp="1"/>
          </p:cNvSpPr>
          <p:nvPr>
            <p:ph type="body" sz="half" idx="2"/>
          </p:nvPr>
        </p:nvSpPr>
        <p:spPr>
          <a:xfrm>
            <a:off x="839788" y="1392381"/>
            <a:ext cx="3932237" cy="5112327"/>
          </a:xfrm>
        </p:spPr>
        <p:txBody>
          <a:bodyPr>
            <a:normAutofit fontScale="85000" lnSpcReduction="10000"/>
          </a:bodyPr>
          <a:lstStyle/>
          <a:p>
            <a:r>
              <a:rPr lang="en-US" sz="2800" dirty="0"/>
              <a:t>Any postsecondary education (after high school)</a:t>
            </a:r>
          </a:p>
          <a:p>
            <a:pPr marL="457200" indent="-457200">
              <a:buFont typeface="Arial" panose="020B0604020202020204" pitchFamily="34" charset="0"/>
              <a:buChar char="•"/>
            </a:pPr>
            <a:r>
              <a:rPr lang="en-US" sz="2800" dirty="0"/>
              <a:t>Technical college</a:t>
            </a:r>
          </a:p>
          <a:p>
            <a:pPr marL="457200" indent="-457200">
              <a:buFont typeface="Arial" panose="020B0604020202020204" pitchFamily="34" charset="0"/>
              <a:buChar char="•"/>
            </a:pPr>
            <a:r>
              <a:rPr lang="en-US" sz="2800" dirty="0"/>
              <a:t>Community college</a:t>
            </a:r>
          </a:p>
          <a:p>
            <a:pPr marL="457200" indent="-457200">
              <a:buFont typeface="Arial" panose="020B0604020202020204" pitchFamily="34" charset="0"/>
              <a:buChar char="•"/>
            </a:pPr>
            <a:r>
              <a:rPr lang="en-US" sz="2800" dirty="0"/>
              <a:t>University </a:t>
            </a:r>
          </a:p>
          <a:p>
            <a:endParaRPr lang="en-US" sz="2800" dirty="0"/>
          </a:p>
          <a:p>
            <a:r>
              <a:rPr lang="en-US" sz="2800" dirty="0"/>
              <a:t>Types:</a:t>
            </a:r>
          </a:p>
          <a:p>
            <a:pPr marL="457200" indent="-457200">
              <a:buFont typeface="Arial" panose="020B0604020202020204" pitchFamily="34" charset="0"/>
              <a:buChar char="•"/>
            </a:pPr>
            <a:r>
              <a:rPr lang="en-US" sz="2800" dirty="0"/>
              <a:t>Certificates and other credentials</a:t>
            </a:r>
          </a:p>
          <a:p>
            <a:pPr marL="457200" indent="-457200">
              <a:buFont typeface="Arial" panose="020B0604020202020204" pitchFamily="34" charset="0"/>
              <a:buChar char="•"/>
            </a:pPr>
            <a:r>
              <a:rPr lang="en-US" sz="2800" dirty="0"/>
              <a:t>Associate degrees</a:t>
            </a:r>
          </a:p>
          <a:p>
            <a:pPr marL="457200" indent="-457200">
              <a:buFont typeface="Arial" panose="020B0604020202020204" pitchFamily="34" charset="0"/>
              <a:buChar char="•"/>
            </a:pPr>
            <a:r>
              <a:rPr lang="en-US" sz="2800" dirty="0"/>
              <a:t>Bachelor’s degrees</a:t>
            </a:r>
          </a:p>
          <a:p>
            <a:pPr marL="457200" indent="-457200">
              <a:buFont typeface="Arial" panose="020B0604020202020204" pitchFamily="34" charset="0"/>
              <a:buChar char="•"/>
            </a:pPr>
            <a:r>
              <a:rPr lang="en-US" sz="2800" dirty="0"/>
              <a:t>Graduate and professional degrees</a:t>
            </a:r>
          </a:p>
          <a:p>
            <a:endParaRPr lang="en-US" dirty="0"/>
          </a:p>
        </p:txBody>
      </p:sp>
      <p:pic>
        <p:nvPicPr>
          <p:cNvPr id="5" name="Picture 4" descr="An image showing four columns with headers listed with 1, 2, 4, + (or more). Under 1 it provides the following information: Certificates and&#10;other Credentials; 1 year or more&#10;(depending on program); Provides preparation&#10;for specific jobs and&#10;careers. Programs&#10;can typically be&#10;completed in a few&#10;weeks to a little over&#10;a year of full-time&#10;attendance. Many&#10;certificates build into&#10;and count toward&#10;associate degrees.; Examples:&#10;• Certificates of&#10;Proficiency&#10;• Certificates of&#10;Completion&#10;• Apprenticeships&#10;• Licenses&#10;• Professional&#10;Certifications&#10;&#10;Under 2 it provides the following information: Associate Degrees; 2 years; Provides preparation&#10;for employment or a&#10;bachelor’s degree.&#10;Programs can typically&#10;be completed in two&#10;years of full-time&#10;attendance.; Examples:&#10;• Associate of Applied&#10;Science&#10;• Associate of Science&#10;• Associate of Arts &#10;&#10;Under 4 it provides the following information: Bachelor’s Degrees; 4 years; Provides a wellrounded education&#10;for success in a career&#10;or for graduate study.&#10;Programs can typically&#10;be completed in four&#10;years of full-time&#10;attendance.; Examples:&#10;• Bachelor of Science&#10;• Bachelor of Arts&#10;• Bachelor of Applied&#10;Science&#10;• Professional&#10;Bachelor’s Degree&#10;&#10;Under + it provides the following information: Graduate and&#10;Professional Degrees&#10;and Credentials; Typically 1–6 years&#10;beyond a bachelor’s&#10;degree; Provides advanced&#10;preparation in a&#10;variety of careers that&#10;require education&#10;beyond a bachelor’s&#10;degree. Programs can&#10;typically be completed&#10;in one to six years of&#10;full-time attendance,&#10;depending on the field&#10;of study.; Examples:&#10;• Master’s degrees&#10;• Doctoral degrees&#10;• Graduate Certificates&#10;">
            <a:extLst>
              <a:ext uri="{FF2B5EF4-FFF2-40B4-BE49-F238E27FC236}">
                <a16:creationId xmlns:a16="http://schemas.microsoft.com/office/drawing/2014/main" id="{77299FBC-4131-5E50-F138-4528D2D1AFF1}"/>
              </a:ext>
            </a:extLst>
          </p:cNvPr>
          <p:cNvPicPr>
            <a:picLocks noChangeAspect="1"/>
          </p:cNvPicPr>
          <p:nvPr/>
        </p:nvPicPr>
        <p:blipFill>
          <a:blip r:embed="rId2"/>
          <a:stretch>
            <a:fillRect/>
          </a:stretch>
        </p:blipFill>
        <p:spPr>
          <a:xfrm>
            <a:off x="5268913" y="275521"/>
            <a:ext cx="6472891" cy="6068831"/>
          </a:xfrm>
          <a:prstGeom prst="rect">
            <a:avLst/>
          </a:prstGeom>
        </p:spPr>
      </p:pic>
    </p:spTree>
    <p:extLst>
      <p:ext uri="{BB962C8B-B14F-4D97-AF65-F5344CB8AC3E}">
        <p14:creationId xmlns:p14="http://schemas.microsoft.com/office/powerpoint/2010/main" val="1057637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E921-5369-2FAF-4650-D0259476EC82}"/>
              </a:ext>
            </a:extLst>
          </p:cNvPr>
          <p:cNvSpPr>
            <a:spLocks noGrp="1"/>
          </p:cNvSpPr>
          <p:nvPr>
            <p:ph type="title"/>
          </p:nvPr>
        </p:nvSpPr>
        <p:spPr/>
        <p:txBody>
          <a:bodyPr>
            <a:normAutofit fontScale="90000"/>
          </a:bodyPr>
          <a:lstStyle/>
          <a:p>
            <a:r>
              <a:rPr lang="en-US" dirty="0"/>
              <a:t>Students Who Are Citizens/Members of Federally Designated Native American Tribes </a:t>
            </a:r>
          </a:p>
        </p:txBody>
      </p:sp>
      <p:grpSp>
        <p:nvGrpSpPr>
          <p:cNvPr id="5" name="Group 4">
            <a:extLst>
              <a:ext uri="{FF2B5EF4-FFF2-40B4-BE49-F238E27FC236}">
                <a16:creationId xmlns:a16="http://schemas.microsoft.com/office/drawing/2014/main" id="{01DD463E-792C-EC6E-82D1-9D4D512E522B}"/>
              </a:ext>
            </a:extLst>
          </p:cNvPr>
          <p:cNvGrpSpPr/>
          <p:nvPr/>
        </p:nvGrpSpPr>
        <p:grpSpPr>
          <a:xfrm>
            <a:off x="270782" y="4878100"/>
            <a:ext cx="2494188" cy="1828800"/>
            <a:chOff x="270782" y="4878100"/>
            <a:chExt cx="2494188" cy="1828800"/>
          </a:xfrm>
        </p:grpSpPr>
        <p:pic>
          <p:nvPicPr>
            <p:cNvPr id="3" name="Graphic 2" descr="Document with solid fill">
              <a:hlinkClick r:id="rId2"/>
              <a:extLst>
                <a:ext uri="{FF2B5EF4-FFF2-40B4-BE49-F238E27FC236}">
                  <a16:creationId xmlns:a16="http://schemas.microsoft.com/office/drawing/2014/main" id="{07C809C1-D64C-8112-B341-CB23C8993C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914" y="4878100"/>
              <a:ext cx="914400" cy="914400"/>
            </a:xfrm>
            <a:prstGeom prst="rect">
              <a:avLst/>
            </a:prstGeom>
          </p:spPr>
        </p:pic>
        <p:sp>
          <p:nvSpPr>
            <p:cNvPr id="4" name="Text Placeholder 3">
              <a:hlinkClick r:id="rId2"/>
              <a:extLst>
                <a:ext uri="{FF2B5EF4-FFF2-40B4-BE49-F238E27FC236}">
                  <a16:creationId xmlns:a16="http://schemas.microsoft.com/office/drawing/2014/main" id="{80A64681-4044-9CFF-83EF-F77B4EF39C15}"/>
                </a:ext>
              </a:extLst>
            </p:cNvPr>
            <p:cNvSpPr txBox="1">
              <a:spLocks/>
            </p:cNvSpPr>
            <p:nvPr/>
          </p:nvSpPr>
          <p:spPr>
            <a:xfrm>
              <a:off x="270782" y="5792500"/>
              <a:ext cx="2494188" cy="9144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500" dirty="0">
                  <a:hlinkClick r:id="rId2">
                    <a:extLst>
                      <a:ext uri="{A12FA001-AC4F-418D-AE19-62706E023703}">
                        <ahyp:hlinkClr xmlns:ahyp="http://schemas.microsoft.com/office/drawing/2018/hyperlinkcolor" val="tx"/>
                      </a:ext>
                    </a:extLst>
                  </a:hlinkClick>
                </a:rPr>
                <a:t>Tribal Citizen/Member Handout</a:t>
              </a:r>
              <a:endParaRPr lang="en-US" sz="1500" dirty="0"/>
            </a:p>
          </p:txBody>
        </p:sp>
      </p:grpSp>
    </p:spTree>
    <p:extLst>
      <p:ext uri="{BB962C8B-B14F-4D97-AF65-F5344CB8AC3E}">
        <p14:creationId xmlns:p14="http://schemas.microsoft.com/office/powerpoint/2010/main" val="3409876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72BD-2ED5-DE71-3CBF-12CD67438BB0}"/>
              </a:ext>
            </a:extLst>
          </p:cNvPr>
          <p:cNvSpPr>
            <a:spLocks noGrp="1"/>
          </p:cNvSpPr>
          <p:nvPr>
            <p:ph type="title"/>
          </p:nvPr>
        </p:nvSpPr>
        <p:spPr/>
        <p:txBody>
          <a:bodyPr>
            <a:normAutofit/>
          </a:bodyPr>
          <a:lstStyle/>
          <a:p>
            <a:r>
              <a:rPr lang="en-US" dirty="0"/>
              <a:t>Students Who Are Citizens/Members of Federally Designated Native American Tribes</a:t>
            </a:r>
          </a:p>
        </p:txBody>
      </p:sp>
      <p:sp>
        <p:nvSpPr>
          <p:cNvPr id="3" name="Content Placeholder 2">
            <a:extLst>
              <a:ext uri="{FF2B5EF4-FFF2-40B4-BE49-F238E27FC236}">
                <a16:creationId xmlns:a16="http://schemas.microsoft.com/office/drawing/2014/main" id="{876F250E-996B-D6DA-9817-EE5CA5582DF9}"/>
              </a:ext>
            </a:extLst>
          </p:cNvPr>
          <p:cNvSpPr>
            <a:spLocks noGrp="1"/>
          </p:cNvSpPr>
          <p:nvPr>
            <p:ph idx="1"/>
          </p:nvPr>
        </p:nvSpPr>
        <p:spPr>
          <a:xfrm>
            <a:off x="838200" y="1825625"/>
            <a:ext cx="10515600" cy="4907684"/>
          </a:xfrm>
        </p:spPr>
        <p:txBody>
          <a:bodyPr vert="horz" lIns="91440" tIns="45720" rIns="91440" bIns="45720" rtlCol="0" anchor="t">
            <a:normAutofit/>
          </a:bodyPr>
          <a:lstStyle/>
          <a:p>
            <a:pPr marL="0" indent="0">
              <a:buNone/>
            </a:pPr>
            <a:r>
              <a:rPr lang="en-US" b="1" dirty="0"/>
              <a:t>In-State Tuition Residency Tribal Access</a:t>
            </a:r>
          </a:p>
          <a:p>
            <a:pPr marL="0" indent="0">
              <a:buNone/>
            </a:pPr>
            <a:r>
              <a:rPr lang="en-US" dirty="0">
                <a:ea typeface="+mn-lt"/>
                <a:cs typeface="+mn-lt"/>
              </a:rPr>
              <a:t>Board Policy R512, Resident Student Status:</a:t>
            </a:r>
          </a:p>
          <a:p>
            <a:pPr marL="0" indent="0">
              <a:buNone/>
            </a:pPr>
            <a:r>
              <a:rPr lang="en-US" dirty="0">
                <a:hlinkClick r:id="rId2"/>
              </a:rPr>
              <a:t>https://public.powerdms.com/Uta7295/tree/documents/2022238</a:t>
            </a:r>
            <a:endParaRPr lang="en-US" dirty="0">
              <a:ea typeface="+mn-lt"/>
              <a:cs typeface="+mn-lt"/>
            </a:endParaRPr>
          </a:p>
          <a:p>
            <a:r>
              <a:rPr lang="en-US" dirty="0">
                <a:ea typeface="+mn-lt"/>
                <a:cs typeface="+mn-lt"/>
              </a:rPr>
              <a:t>In-state tuition may be available to American Indians if they meet the following criteria for resident student status: </a:t>
            </a:r>
          </a:p>
          <a:p>
            <a:pPr lvl="1"/>
            <a:r>
              <a:rPr lang="en-US" dirty="0"/>
              <a:t>They are enrolled on the tribal rolls of a tribe whose reservation or trust lands lie partly or wholly within Utah or whose border is at any point contiguous with the border of Utah; or</a:t>
            </a:r>
          </a:p>
          <a:p>
            <a:pPr lvl="1"/>
            <a:r>
              <a:rPr lang="en-US" dirty="0"/>
              <a:t>They are a member of a federally recognized or known Utah tribe and has graduated from a Utah high school.</a:t>
            </a:r>
          </a:p>
          <a:p>
            <a:r>
              <a:rPr lang="en-US" dirty="0"/>
              <a:t>For more details talk to your college’s residency office </a:t>
            </a:r>
          </a:p>
        </p:txBody>
      </p:sp>
    </p:spTree>
    <p:extLst>
      <p:ext uri="{BB962C8B-B14F-4D97-AF65-F5344CB8AC3E}">
        <p14:creationId xmlns:p14="http://schemas.microsoft.com/office/powerpoint/2010/main" val="48416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3738-26E9-BAB9-9B64-6625FCAFA155}"/>
              </a:ext>
            </a:extLst>
          </p:cNvPr>
          <p:cNvSpPr>
            <a:spLocks noGrp="1"/>
          </p:cNvSpPr>
          <p:nvPr>
            <p:ph type="title"/>
          </p:nvPr>
        </p:nvSpPr>
        <p:spPr/>
        <p:txBody>
          <a:bodyPr/>
          <a:lstStyle/>
          <a:p>
            <a:r>
              <a:rPr lang="en-US" dirty="0"/>
              <a:t>Students with Disabilities</a:t>
            </a:r>
          </a:p>
        </p:txBody>
      </p:sp>
      <p:pic>
        <p:nvPicPr>
          <p:cNvPr id="4" name="Graphic 3" descr="Document with solid fill">
            <a:hlinkClick r:id="rId2"/>
            <a:extLst>
              <a:ext uri="{FF2B5EF4-FFF2-40B4-BE49-F238E27FC236}">
                <a16:creationId xmlns:a16="http://schemas.microsoft.com/office/drawing/2014/main" id="{980DFA6F-8A5D-6450-0F53-1AA2D1F856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914" y="4878100"/>
            <a:ext cx="914400" cy="914400"/>
          </a:xfrm>
          <a:prstGeom prst="rect">
            <a:avLst/>
          </a:prstGeom>
        </p:spPr>
      </p:pic>
      <p:sp>
        <p:nvSpPr>
          <p:cNvPr id="5" name="Text Placeholder 3">
            <a:hlinkClick r:id="rId2"/>
            <a:extLst>
              <a:ext uri="{FF2B5EF4-FFF2-40B4-BE49-F238E27FC236}">
                <a16:creationId xmlns:a16="http://schemas.microsoft.com/office/drawing/2014/main" id="{B83BDE3F-6102-445D-9AE0-3889E8626426}"/>
              </a:ext>
            </a:extLst>
          </p:cNvPr>
          <p:cNvSpPr txBox="1">
            <a:spLocks/>
          </p:cNvSpPr>
          <p:nvPr/>
        </p:nvSpPr>
        <p:spPr>
          <a:xfrm>
            <a:off x="270782" y="5792500"/>
            <a:ext cx="2494188" cy="9144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500" dirty="0">
                <a:hlinkClick r:id="rId2">
                  <a:extLst>
                    <a:ext uri="{A12FA001-AC4F-418D-AE19-62706E023703}">
                      <ahyp:hlinkClr xmlns:ahyp="http://schemas.microsoft.com/office/drawing/2018/hyperlinkcolor" val="tx"/>
                    </a:ext>
                  </a:extLst>
                </a:hlinkClick>
              </a:rPr>
              <a:t>Students with Disabilities Handout</a:t>
            </a:r>
            <a:endParaRPr lang="en-US" sz="1500" dirty="0"/>
          </a:p>
        </p:txBody>
      </p:sp>
    </p:spTree>
    <p:extLst>
      <p:ext uri="{BB962C8B-B14F-4D97-AF65-F5344CB8AC3E}">
        <p14:creationId xmlns:p14="http://schemas.microsoft.com/office/powerpoint/2010/main" val="355842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3FDC-BCEF-897A-F440-CEB6B1970F3C}"/>
              </a:ext>
            </a:extLst>
          </p:cNvPr>
          <p:cNvSpPr>
            <a:spLocks noGrp="1"/>
          </p:cNvSpPr>
          <p:nvPr>
            <p:ph type="title"/>
          </p:nvPr>
        </p:nvSpPr>
        <p:spPr/>
        <p:txBody>
          <a:bodyPr/>
          <a:lstStyle/>
          <a:p>
            <a:r>
              <a:rPr lang="en-US" dirty="0"/>
              <a:t>Saving options</a:t>
            </a:r>
          </a:p>
        </p:txBody>
      </p:sp>
      <p:graphicFrame>
        <p:nvGraphicFramePr>
          <p:cNvPr id="3" name="Table 2">
            <a:extLst>
              <a:ext uri="{FF2B5EF4-FFF2-40B4-BE49-F238E27FC236}">
                <a16:creationId xmlns:a16="http://schemas.microsoft.com/office/drawing/2014/main" id="{E86F20FA-72AF-6C40-0F2C-CF392FF500C5}"/>
              </a:ext>
            </a:extLst>
          </p:cNvPr>
          <p:cNvGraphicFramePr>
            <a:graphicFrameLocks noGrp="1"/>
          </p:cNvGraphicFramePr>
          <p:nvPr>
            <p:extLst>
              <p:ext uri="{D42A27DB-BD31-4B8C-83A1-F6EECF244321}">
                <p14:modId xmlns:p14="http://schemas.microsoft.com/office/powerpoint/2010/main" val="2218034334"/>
              </p:ext>
            </p:extLst>
          </p:nvPr>
        </p:nvGraphicFramePr>
        <p:xfrm>
          <a:off x="548640" y="1729634"/>
          <a:ext cx="11094720" cy="4549246"/>
        </p:xfrm>
        <a:graphic>
          <a:graphicData uri="http://schemas.openxmlformats.org/drawingml/2006/table">
            <a:tbl>
              <a:tblPr firstRow="1" bandRow="1">
                <a:tableStyleId>{5C22544A-7EE6-4342-B048-85BDC9FD1C3A}</a:tableStyleId>
              </a:tblPr>
              <a:tblGrid>
                <a:gridCol w="3698240">
                  <a:extLst>
                    <a:ext uri="{9D8B030D-6E8A-4147-A177-3AD203B41FA5}">
                      <a16:colId xmlns:a16="http://schemas.microsoft.com/office/drawing/2014/main" val="921476709"/>
                    </a:ext>
                  </a:extLst>
                </a:gridCol>
                <a:gridCol w="3698240">
                  <a:extLst>
                    <a:ext uri="{9D8B030D-6E8A-4147-A177-3AD203B41FA5}">
                      <a16:colId xmlns:a16="http://schemas.microsoft.com/office/drawing/2014/main" val="1304056609"/>
                    </a:ext>
                  </a:extLst>
                </a:gridCol>
                <a:gridCol w="3698240">
                  <a:extLst>
                    <a:ext uri="{9D8B030D-6E8A-4147-A177-3AD203B41FA5}">
                      <a16:colId xmlns:a16="http://schemas.microsoft.com/office/drawing/2014/main" val="901747299"/>
                    </a:ext>
                  </a:extLst>
                </a:gridCol>
              </a:tblGrid>
              <a:tr h="1336021">
                <a:tc>
                  <a:txBody>
                    <a:bodyPr/>
                    <a:lstStyle/>
                    <a:p>
                      <a:pPr algn="ctr"/>
                      <a:r>
                        <a:rPr lang="en-US" sz="4000" dirty="0"/>
                        <a:t>Bank or Credit Union</a:t>
                      </a:r>
                    </a:p>
                  </a:txBody>
                  <a:tcPr anchor="ctr">
                    <a:solidFill>
                      <a:srgbClr val="00AF66"/>
                    </a:solidFill>
                  </a:tcPr>
                </a:tc>
                <a:tc>
                  <a:txBody>
                    <a:bodyPr/>
                    <a:lstStyle/>
                    <a:p>
                      <a:pPr algn="ctr"/>
                      <a:r>
                        <a:rPr lang="en-US" sz="4000" dirty="0"/>
                        <a:t>my529</a:t>
                      </a:r>
                    </a:p>
                  </a:txBody>
                  <a:tcPr anchor="ctr">
                    <a:lnB w="12700" cap="flat" cmpd="sng" algn="ctr">
                      <a:noFill/>
                      <a:prstDash val="solid"/>
                      <a:round/>
                      <a:headEnd type="none" w="med" len="med"/>
                      <a:tailEnd type="none" w="med" len="med"/>
                    </a:lnB>
                    <a:solidFill>
                      <a:srgbClr val="00AF66"/>
                    </a:solidFill>
                  </a:tcPr>
                </a:tc>
                <a:tc>
                  <a:txBody>
                    <a:bodyPr/>
                    <a:lstStyle/>
                    <a:p>
                      <a:pPr algn="ctr"/>
                      <a:r>
                        <a:rPr lang="en-US" sz="4000" dirty="0"/>
                        <a:t>ABLE Account</a:t>
                      </a:r>
                    </a:p>
                  </a:txBody>
                  <a:tcPr anchor="ctr">
                    <a:solidFill>
                      <a:srgbClr val="DC4405"/>
                    </a:solidFill>
                  </a:tcPr>
                </a:tc>
                <a:extLst>
                  <a:ext uri="{0D108BD9-81ED-4DB2-BD59-A6C34878D82A}">
                    <a16:rowId xmlns:a16="http://schemas.microsoft.com/office/drawing/2014/main" val="1851930277"/>
                  </a:ext>
                </a:extLst>
              </a:tr>
              <a:tr h="3213225">
                <a:tc>
                  <a:txBody>
                    <a:bodyPr/>
                    <a:lstStyle/>
                    <a:p>
                      <a:pPr marL="457200" indent="-457200">
                        <a:buFont typeface="Arial"/>
                        <a:buChar char="•"/>
                      </a:pPr>
                      <a:endParaRPr lang="en-US" sz="2800" dirty="0"/>
                    </a:p>
                    <a:p>
                      <a:pPr marL="457200" lvl="0" indent="-457200">
                        <a:buFont typeface="Arial"/>
                        <a:buChar char="•"/>
                      </a:pPr>
                      <a:r>
                        <a:rPr lang="en-US" sz="2800" dirty="0"/>
                        <a:t>Earns interest</a:t>
                      </a:r>
                    </a:p>
                  </a:txBody>
                  <a:tcPr>
                    <a:lnR w="12700" cap="flat" cmpd="sng" algn="ctr">
                      <a:solidFill>
                        <a:srgbClr val="00AF66"/>
                      </a:solidFill>
                      <a:prstDash val="solid"/>
                      <a:round/>
                      <a:headEnd type="none" w="med" len="med"/>
                      <a:tailEnd type="none" w="med" len="med"/>
                    </a:lnR>
                    <a:noFill/>
                  </a:tcPr>
                </a:tc>
                <a:tc>
                  <a:txBody>
                    <a:bodyPr/>
                    <a:lstStyle/>
                    <a:p>
                      <a:pPr marL="285750" indent="-285750">
                        <a:buFont typeface="Arial" panose="020B0604020202020204" pitchFamily="34" charset="0"/>
                        <a:buChar char="•"/>
                      </a:pPr>
                      <a:endParaRPr lang="en-US" sz="2800" dirty="0"/>
                    </a:p>
                    <a:p>
                      <a:pPr marL="285750" lvl="0" indent="-285750">
                        <a:buFont typeface="Arial" panose="020B0604020202020204" pitchFamily="34" charset="0"/>
                        <a:buChar char="•"/>
                      </a:pPr>
                      <a:r>
                        <a:rPr lang="en-US" sz="2800" dirty="0"/>
                        <a:t>Investment account</a:t>
                      </a:r>
                    </a:p>
                    <a:p>
                      <a:pPr marL="285750" indent="-285750">
                        <a:buFont typeface="Arial" panose="020B0604020202020204" pitchFamily="34" charset="0"/>
                        <a:buChar char="•"/>
                      </a:pPr>
                      <a:r>
                        <a:rPr lang="en-US" sz="2800" dirty="0"/>
                        <a:t>Visit </a:t>
                      </a:r>
                      <a:r>
                        <a:rPr lang="en-US" sz="2800" dirty="0">
                          <a:hlinkClick r:id="rId2"/>
                        </a:rPr>
                        <a:t>my529.org </a:t>
                      </a:r>
                      <a:r>
                        <a:rPr lang="en-US" sz="2800" dirty="0"/>
                        <a:t>for information on Utah’s plan</a:t>
                      </a:r>
                    </a:p>
                    <a:p>
                      <a:pPr marL="285750" indent="-285750">
                        <a:buFont typeface="Arial" panose="020B0604020202020204" pitchFamily="34" charset="0"/>
                        <a:buChar char="•"/>
                      </a:pPr>
                      <a:endParaRPr lang="en-US" sz="2800" dirty="0"/>
                    </a:p>
                  </a:txBody>
                  <a:tcPr>
                    <a:lnL w="12700" cap="flat" cmpd="sng" algn="ctr">
                      <a:solidFill>
                        <a:srgbClr val="00AF66"/>
                      </a:solidFill>
                      <a:prstDash val="solid"/>
                      <a:round/>
                      <a:headEnd type="none" w="med" len="med"/>
                      <a:tailEnd type="none" w="med" len="med"/>
                    </a:lnL>
                    <a:lnR w="12700" cap="flat" cmpd="sng" algn="ctr">
                      <a:solidFill>
                        <a:srgbClr val="DC440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2800" dirty="0"/>
                    </a:p>
                    <a:p>
                      <a:pPr marL="285750" lvl="0" indent="-285750">
                        <a:buFont typeface="Arial" panose="020B0604020202020204" pitchFamily="34" charset="0"/>
                        <a:buChar char="•"/>
                      </a:pPr>
                      <a:r>
                        <a:rPr lang="en-US" sz="2800" dirty="0"/>
                        <a:t>Investment account, but for qualified disability expenses</a:t>
                      </a:r>
                    </a:p>
                    <a:p>
                      <a:pPr marL="285750" indent="-285750">
                        <a:buFont typeface="Arial" panose="020B0604020202020204" pitchFamily="34" charset="0"/>
                        <a:buChar char="•"/>
                      </a:pPr>
                      <a:r>
                        <a:rPr lang="en-US" sz="2800" dirty="0">
                          <a:hlinkClick r:id="rId3"/>
                        </a:rPr>
                        <a:t>ableut.com</a:t>
                      </a:r>
                      <a:endParaRPr lang="en-US" sz="2800" dirty="0"/>
                    </a:p>
                    <a:p>
                      <a:pPr marL="285750" indent="-285750">
                        <a:buFont typeface="Arial" panose="020B0604020202020204" pitchFamily="34" charset="0"/>
                        <a:buChar char="•"/>
                      </a:pPr>
                      <a:r>
                        <a:rPr lang="en-US" sz="2800" dirty="0">
                          <a:hlinkClick r:id="rId4"/>
                        </a:rPr>
                        <a:t>stableaccount.com</a:t>
                      </a:r>
                      <a:endParaRPr lang="en-US" sz="2800" dirty="0"/>
                    </a:p>
                  </a:txBody>
                  <a:tcPr>
                    <a:lnL w="12700" cap="flat" cmpd="sng" algn="ctr">
                      <a:solidFill>
                        <a:srgbClr val="DC4405"/>
                      </a:solidFill>
                      <a:prstDash val="solid"/>
                      <a:round/>
                      <a:headEnd type="none" w="med" len="med"/>
                      <a:tailEnd type="none" w="med" len="med"/>
                    </a:lnL>
                    <a:noFill/>
                  </a:tcPr>
                </a:tc>
                <a:extLst>
                  <a:ext uri="{0D108BD9-81ED-4DB2-BD59-A6C34878D82A}">
                    <a16:rowId xmlns:a16="http://schemas.microsoft.com/office/drawing/2014/main" val="1850191486"/>
                  </a:ext>
                </a:extLst>
              </a:tr>
            </a:tbl>
          </a:graphicData>
        </a:graphic>
      </p:graphicFrame>
      <p:grpSp>
        <p:nvGrpSpPr>
          <p:cNvPr id="6" name="Group 5">
            <a:extLst>
              <a:ext uri="{FF2B5EF4-FFF2-40B4-BE49-F238E27FC236}">
                <a16:creationId xmlns:a16="http://schemas.microsoft.com/office/drawing/2014/main" id="{92EDE6F0-3BCE-79C9-A20F-FF06205A9B48}"/>
              </a:ext>
            </a:extLst>
          </p:cNvPr>
          <p:cNvGrpSpPr/>
          <p:nvPr/>
        </p:nvGrpSpPr>
        <p:grpSpPr>
          <a:xfrm>
            <a:off x="4998027" y="5373624"/>
            <a:ext cx="2195946" cy="905256"/>
            <a:chOff x="4998027" y="5373624"/>
            <a:chExt cx="2195946" cy="905256"/>
          </a:xfrm>
        </p:grpSpPr>
        <p:pic>
          <p:nvPicPr>
            <p:cNvPr id="4" name="Graphic 3" descr="Presentation with media">
              <a:hlinkClick r:id="rId5"/>
              <a:extLst>
                <a:ext uri="{FF2B5EF4-FFF2-40B4-BE49-F238E27FC236}">
                  <a16:creationId xmlns:a16="http://schemas.microsoft.com/office/drawing/2014/main" id="{C561F7F5-98F0-FA33-1263-0B60712F93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4248" y="5373624"/>
              <a:ext cx="603504" cy="603504"/>
            </a:xfrm>
            <a:prstGeom prst="rect">
              <a:avLst/>
            </a:prstGeom>
          </p:spPr>
        </p:pic>
        <p:sp>
          <p:nvSpPr>
            <p:cNvPr id="5" name="Text Placeholder 3">
              <a:hlinkClick r:id="rId5"/>
              <a:extLst>
                <a:ext uri="{FF2B5EF4-FFF2-40B4-BE49-F238E27FC236}">
                  <a16:creationId xmlns:a16="http://schemas.microsoft.com/office/drawing/2014/main" id="{6C9299B1-0987-53E8-A384-8F17910A60ED}"/>
                </a:ext>
              </a:extLst>
            </p:cNvPr>
            <p:cNvSpPr txBox="1">
              <a:spLocks/>
            </p:cNvSpPr>
            <p:nvPr/>
          </p:nvSpPr>
          <p:spPr>
            <a:xfrm>
              <a:off x="4998027" y="5925370"/>
              <a:ext cx="2195946" cy="35351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500" dirty="0">
                  <a:hlinkClick r:id="rId5">
                    <a:extLst>
                      <a:ext uri="{A12FA001-AC4F-418D-AE19-62706E023703}">
                        <ahyp:hlinkClr xmlns:ahyp="http://schemas.microsoft.com/office/drawing/2018/hyperlinkcolor" val="tx"/>
                      </a:ext>
                    </a:extLst>
                  </a:hlinkClick>
                </a:rPr>
                <a:t>Click for my529 video</a:t>
              </a:r>
              <a:endParaRPr lang="en-US" sz="1500" dirty="0"/>
            </a:p>
          </p:txBody>
        </p:sp>
      </p:grpSp>
    </p:spTree>
    <p:extLst>
      <p:ext uri="{BB962C8B-B14F-4D97-AF65-F5344CB8AC3E}">
        <p14:creationId xmlns:p14="http://schemas.microsoft.com/office/powerpoint/2010/main" val="255664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F824-6CDC-1F40-66C9-8E0331868BBE}"/>
              </a:ext>
            </a:extLst>
          </p:cNvPr>
          <p:cNvSpPr>
            <a:spLocks noGrp="1"/>
          </p:cNvSpPr>
          <p:nvPr>
            <p:ph type="title"/>
          </p:nvPr>
        </p:nvSpPr>
        <p:spPr/>
        <p:txBody>
          <a:bodyPr/>
          <a:lstStyle/>
          <a:p>
            <a:r>
              <a:rPr lang="en-US" dirty="0"/>
              <a:t>Modifications vs. Accommodations</a:t>
            </a:r>
          </a:p>
        </p:txBody>
      </p:sp>
      <p:sp>
        <p:nvSpPr>
          <p:cNvPr id="3" name="Text Placeholder 2">
            <a:extLst>
              <a:ext uri="{FF2B5EF4-FFF2-40B4-BE49-F238E27FC236}">
                <a16:creationId xmlns:a16="http://schemas.microsoft.com/office/drawing/2014/main" id="{78427A4A-58FB-E24F-50C7-E8C09A06B1A0}"/>
              </a:ext>
            </a:extLst>
          </p:cNvPr>
          <p:cNvSpPr>
            <a:spLocks noGrp="1"/>
          </p:cNvSpPr>
          <p:nvPr>
            <p:ph type="body" idx="1"/>
          </p:nvPr>
        </p:nvSpPr>
        <p:spPr>
          <a:xfrm>
            <a:off x="839788" y="1681163"/>
            <a:ext cx="5157787" cy="552882"/>
          </a:xfrm>
        </p:spPr>
        <p:txBody>
          <a:bodyPr/>
          <a:lstStyle/>
          <a:p>
            <a:r>
              <a:rPr lang="en-US" dirty="0"/>
              <a:t>Modifications: K-12</a:t>
            </a:r>
          </a:p>
        </p:txBody>
      </p:sp>
      <p:sp>
        <p:nvSpPr>
          <p:cNvPr id="4" name="Content Placeholder 3">
            <a:extLst>
              <a:ext uri="{FF2B5EF4-FFF2-40B4-BE49-F238E27FC236}">
                <a16:creationId xmlns:a16="http://schemas.microsoft.com/office/drawing/2014/main" id="{08B3FC64-7125-0CED-B9E1-39715BBF0F3E}"/>
              </a:ext>
            </a:extLst>
          </p:cNvPr>
          <p:cNvSpPr>
            <a:spLocks noGrp="1"/>
          </p:cNvSpPr>
          <p:nvPr>
            <p:ph sz="half" idx="2"/>
          </p:nvPr>
        </p:nvSpPr>
        <p:spPr>
          <a:xfrm>
            <a:off x="839788" y="2358736"/>
            <a:ext cx="5157787" cy="4229100"/>
          </a:xfrm>
        </p:spPr>
        <p:txBody>
          <a:bodyPr>
            <a:normAutofit fontScale="92500" lnSpcReduction="10000"/>
          </a:bodyPr>
          <a:lstStyle/>
          <a:p>
            <a:pPr>
              <a:lnSpc>
                <a:spcPct val="100000"/>
              </a:lnSpc>
            </a:pPr>
            <a:r>
              <a:rPr lang="en-US" dirty="0"/>
              <a:t>Modifications are made to assignments and the curriculum to meet the Free Appropriate Public Education (FAPE) requirements in secondary education</a:t>
            </a:r>
          </a:p>
          <a:p>
            <a:pPr>
              <a:lnSpc>
                <a:spcPct val="100000"/>
              </a:lnSpc>
            </a:pPr>
            <a:r>
              <a:rPr lang="en-US" dirty="0"/>
              <a:t>Examples include:</a:t>
            </a:r>
          </a:p>
          <a:p>
            <a:pPr lvl="1">
              <a:lnSpc>
                <a:spcPct val="100000"/>
              </a:lnSpc>
            </a:pPr>
            <a:r>
              <a:rPr lang="en-US" dirty="0"/>
              <a:t>Reduced number of questions on assignments</a:t>
            </a:r>
          </a:p>
          <a:p>
            <a:pPr lvl="1">
              <a:lnSpc>
                <a:spcPct val="100000"/>
              </a:lnSpc>
            </a:pPr>
            <a:r>
              <a:rPr lang="en-US" dirty="0"/>
              <a:t>Fewer topics covered in class</a:t>
            </a:r>
          </a:p>
          <a:p>
            <a:pPr lvl="1">
              <a:lnSpc>
                <a:spcPct val="100000"/>
              </a:lnSpc>
            </a:pPr>
            <a:r>
              <a:rPr lang="en-US" dirty="0"/>
              <a:t>Use of a word list or list of math formulas</a:t>
            </a:r>
          </a:p>
        </p:txBody>
      </p:sp>
      <p:sp>
        <p:nvSpPr>
          <p:cNvPr id="5" name="Text Placeholder 4">
            <a:extLst>
              <a:ext uri="{FF2B5EF4-FFF2-40B4-BE49-F238E27FC236}">
                <a16:creationId xmlns:a16="http://schemas.microsoft.com/office/drawing/2014/main" id="{A55AF471-3E6E-76E1-F64C-481F9E5AC25F}"/>
              </a:ext>
            </a:extLst>
          </p:cNvPr>
          <p:cNvSpPr>
            <a:spLocks noGrp="1"/>
          </p:cNvSpPr>
          <p:nvPr>
            <p:ph type="body" sz="quarter" idx="3"/>
          </p:nvPr>
        </p:nvSpPr>
        <p:spPr>
          <a:xfrm>
            <a:off x="6172200" y="1681163"/>
            <a:ext cx="5183188" cy="552882"/>
          </a:xfrm>
        </p:spPr>
        <p:txBody>
          <a:bodyPr/>
          <a:lstStyle/>
          <a:p>
            <a:r>
              <a:rPr lang="en-US" dirty="0"/>
              <a:t>Accommodations: Higher Education</a:t>
            </a:r>
          </a:p>
        </p:txBody>
      </p:sp>
      <p:sp>
        <p:nvSpPr>
          <p:cNvPr id="6" name="Content Placeholder 5">
            <a:extLst>
              <a:ext uri="{FF2B5EF4-FFF2-40B4-BE49-F238E27FC236}">
                <a16:creationId xmlns:a16="http://schemas.microsoft.com/office/drawing/2014/main" id="{DEDFA777-A826-EE8D-9D36-8DF67E906242}"/>
              </a:ext>
            </a:extLst>
          </p:cNvPr>
          <p:cNvSpPr>
            <a:spLocks noGrp="1"/>
          </p:cNvSpPr>
          <p:nvPr>
            <p:ph sz="quarter" idx="4"/>
          </p:nvPr>
        </p:nvSpPr>
        <p:spPr>
          <a:xfrm>
            <a:off x="6172199" y="2358735"/>
            <a:ext cx="5704609" cy="4229101"/>
          </a:xfrm>
        </p:spPr>
        <p:txBody>
          <a:bodyPr>
            <a:normAutofit fontScale="92500" lnSpcReduction="10000"/>
          </a:bodyPr>
          <a:lstStyle/>
          <a:p>
            <a:r>
              <a:rPr lang="en-US" dirty="0"/>
              <a:t>Accommodations are made on college campuses to create accessibility for students with disabilities, but adjustments are not made to the course requirements or the curriculum</a:t>
            </a:r>
          </a:p>
          <a:p>
            <a:r>
              <a:rPr lang="en-US" dirty="0"/>
              <a:t>Examples include:</a:t>
            </a:r>
          </a:p>
          <a:p>
            <a:pPr lvl="1"/>
            <a:r>
              <a:rPr lang="en-US" dirty="0"/>
              <a:t>Specialized tutoring</a:t>
            </a:r>
          </a:p>
          <a:p>
            <a:pPr lvl="1"/>
            <a:r>
              <a:rPr lang="en-US" dirty="0"/>
              <a:t>Recorded/audiobooks</a:t>
            </a:r>
          </a:p>
          <a:p>
            <a:pPr lvl="1"/>
            <a:r>
              <a:rPr lang="en-US" dirty="0"/>
              <a:t>Class notetakers</a:t>
            </a:r>
          </a:p>
          <a:p>
            <a:pPr lvl="1"/>
            <a:r>
              <a:rPr lang="en-US" dirty="0"/>
              <a:t>Preferential seating</a:t>
            </a:r>
          </a:p>
          <a:p>
            <a:pPr lvl="1"/>
            <a:r>
              <a:rPr lang="en-US" dirty="0"/>
              <a:t>Lecture notes</a:t>
            </a:r>
          </a:p>
          <a:p>
            <a:pPr lvl="1"/>
            <a:r>
              <a:rPr lang="en-US" dirty="0"/>
              <a:t>Study guides</a:t>
            </a:r>
          </a:p>
        </p:txBody>
      </p:sp>
      <p:sp>
        <p:nvSpPr>
          <p:cNvPr id="8" name="TextBox 7">
            <a:extLst>
              <a:ext uri="{FF2B5EF4-FFF2-40B4-BE49-F238E27FC236}">
                <a16:creationId xmlns:a16="http://schemas.microsoft.com/office/drawing/2014/main" id="{027F3434-99A7-D6F5-6DAC-28005AE0D0D3}"/>
              </a:ext>
            </a:extLst>
          </p:cNvPr>
          <p:cNvSpPr txBox="1"/>
          <p:nvPr/>
        </p:nvSpPr>
        <p:spPr>
          <a:xfrm>
            <a:off x="6194427" y="6412119"/>
            <a:ext cx="6094268" cy="369332"/>
          </a:xfrm>
          <a:prstGeom prst="rect">
            <a:avLst/>
          </a:prstGeom>
          <a:noFill/>
        </p:spPr>
        <p:txBody>
          <a:bodyPr wrap="square">
            <a:spAutoFit/>
          </a:bodyPr>
          <a:lstStyle/>
          <a:p>
            <a:pPr marL="0" indent="0">
              <a:buNone/>
            </a:pPr>
            <a:r>
              <a:rPr lang="en-US" i="1" dirty="0"/>
              <a:t>Source: </a:t>
            </a:r>
            <a:r>
              <a:rPr lang="en-US" i="1" dirty="0">
                <a:hlinkClick r:id="rId2"/>
              </a:rPr>
              <a:t>Parent Center Hub</a:t>
            </a:r>
            <a:endParaRPr lang="en-US" i="1" dirty="0"/>
          </a:p>
        </p:txBody>
      </p:sp>
    </p:spTree>
    <p:extLst>
      <p:ext uri="{BB962C8B-B14F-4D97-AF65-F5344CB8AC3E}">
        <p14:creationId xmlns:p14="http://schemas.microsoft.com/office/powerpoint/2010/main" val="245231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BA30-EF34-DBA7-90EF-7968592F2221}"/>
              </a:ext>
            </a:extLst>
          </p:cNvPr>
          <p:cNvSpPr>
            <a:spLocks noGrp="1"/>
          </p:cNvSpPr>
          <p:nvPr>
            <p:ph type="title"/>
          </p:nvPr>
        </p:nvSpPr>
        <p:spPr>
          <a:xfrm>
            <a:off x="838200" y="261217"/>
            <a:ext cx="10515600" cy="1016866"/>
          </a:xfrm>
        </p:spPr>
        <p:txBody>
          <a:bodyPr/>
          <a:lstStyle/>
          <a:p>
            <a:r>
              <a:rPr lang="en-US" dirty="0"/>
              <a:t>Student Information Release Form (FERPA)</a:t>
            </a:r>
          </a:p>
        </p:txBody>
      </p:sp>
      <p:sp>
        <p:nvSpPr>
          <p:cNvPr id="3" name="Content Placeholder 2">
            <a:extLst>
              <a:ext uri="{FF2B5EF4-FFF2-40B4-BE49-F238E27FC236}">
                <a16:creationId xmlns:a16="http://schemas.microsoft.com/office/drawing/2014/main" id="{90249622-DA1E-33B8-E6EA-A99D01213F14}"/>
              </a:ext>
            </a:extLst>
          </p:cNvPr>
          <p:cNvSpPr>
            <a:spLocks noGrp="1"/>
          </p:cNvSpPr>
          <p:nvPr>
            <p:ph idx="1"/>
          </p:nvPr>
        </p:nvSpPr>
        <p:spPr>
          <a:xfrm>
            <a:off x="838200" y="1463673"/>
            <a:ext cx="10515600" cy="5247410"/>
          </a:xfrm>
        </p:spPr>
        <p:txBody>
          <a:bodyPr vert="horz" lIns="91440" tIns="45720" rIns="91440" bIns="45720" rtlCol="0" anchor="t">
            <a:normAutofit fontScale="92500" lnSpcReduction="20000"/>
          </a:bodyPr>
          <a:lstStyle/>
          <a:p>
            <a:pPr marL="0" indent="0">
              <a:buNone/>
            </a:pPr>
            <a:r>
              <a:rPr lang="en-US" b="1" i="1" dirty="0"/>
              <a:t>“FERPA gives parents certain rights with respect to their children's education records. These rights transfer to the student when he or she reaches the age of 18 or attends a school beyond the high school level.”</a:t>
            </a:r>
            <a:r>
              <a:rPr lang="en-US" b="1" dirty="0"/>
              <a:t> – U.S. Department of Education</a:t>
            </a:r>
          </a:p>
          <a:p>
            <a:pPr marL="0" indent="0">
              <a:buNone/>
            </a:pPr>
            <a:endParaRPr lang="en-US" sz="1900" dirty="0"/>
          </a:p>
          <a:p>
            <a:r>
              <a:rPr lang="en-US" dirty="0"/>
              <a:t>The student must request the FERPA form. A parent cannot.</a:t>
            </a:r>
            <a:endParaRPr lang="en-US" dirty="0">
              <a:ea typeface="Calibri"/>
              <a:cs typeface="Calibri"/>
            </a:endParaRPr>
          </a:p>
          <a:p>
            <a:pPr lvl="1"/>
            <a:r>
              <a:rPr lang="en-US" sz="2600" dirty="0"/>
              <a:t>The student must agree to who is listed as the recipient in order to release records if it’s an individual other than the student with access to records</a:t>
            </a:r>
          </a:p>
          <a:p>
            <a:endParaRPr lang="en-US" sz="1900" dirty="0"/>
          </a:p>
          <a:p>
            <a:r>
              <a:rPr lang="en-US" dirty="0"/>
              <a:t>This can be beneficial if the student is deferring enrollment or taking a gap year for reasons such as military service, ecclesiastical mission, humanitarian service, etc.</a:t>
            </a:r>
          </a:p>
          <a:p>
            <a:pPr marL="0" indent="0">
              <a:buNone/>
            </a:pPr>
            <a:endParaRPr lang="en-US" sz="1900" dirty="0"/>
          </a:p>
          <a:p>
            <a:r>
              <a:rPr lang="en-US" dirty="0"/>
              <a:t>If students want a trusted adult involved with their college information, meetings, and conversations, make sure this form is signed</a:t>
            </a:r>
          </a:p>
        </p:txBody>
      </p:sp>
      <p:sp>
        <p:nvSpPr>
          <p:cNvPr id="5" name="TextBox 4">
            <a:extLst>
              <a:ext uri="{FF2B5EF4-FFF2-40B4-BE49-F238E27FC236}">
                <a16:creationId xmlns:a16="http://schemas.microsoft.com/office/drawing/2014/main" id="{793A9EF4-DD1A-0091-9C50-A5353A0E6336}"/>
              </a:ext>
            </a:extLst>
          </p:cNvPr>
          <p:cNvSpPr txBox="1"/>
          <p:nvPr/>
        </p:nvSpPr>
        <p:spPr>
          <a:xfrm>
            <a:off x="5320145" y="6341751"/>
            <a:ext cx="665797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Source: </a:t>
            </a:r>
            <a:r>
              <a:rPr kumimoji="0" lang="en-US" sz="1800" b="0" i="1" u="sng" strike="noStrike" kern="1200" cap="none" spc="0" normalizeH="0" baseline="0" noProof="0" dirty="0">
                <a:ln>
                  <a:noFill/>
                </a:ln>
                <a:solidFill>
                  <a:srgbClr val="2200CC"/>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https://www2.ed.gov/policy/gen/guid/fpco/ferpa/index.html</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3586339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339B9-32ED-8F35-AB31-E311CC77A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88CEC-0332-323D-118C-CABED8D393E4}"/>
              </a:ext>
            </a:extLst>
          </p:cNvPr>
          <p:cNvSpPr>
            <a:spLocks noGrp="1"/>
          </p:cNvSpPr>
          <p:nvPr>
            <p:ph type="title"/>
          </p:nvPr>
        </p:nvSpPr>
        <p:spPr>
          <a:xfrm>
            <a:off x="838200" y="188478"/>
            <a:ext cx="10515600" cy="1154920"/>
          </a:xfrm>
        </p:spPr>
        <p:txBody>
          <a:bodyPr/>
          <a:lstStyle/>
          <a:p>
            <a:r>
              <a:rPr lang="en-US" dirty="0"/>
              <a:t>Institution Disability Resource Centers</a:t>
            </a:r>
          </a:p>
        </p:txBody>
      </p:sp>
      <p:sp>
        <p:nvSpPr>
          <p:cNvPr id="3" name="Content Placeholder 2">
            <a:extLst>
              <a:ext uri="{FF2B5EF4-FFF2-40B4-BE49-F238E27FC236}">
                <a16:creationId xmlns:a16="http://schemas.microsoft.com/office/drawing/2014/main" id="{57B16C6F-4547-8A9A-9F88-62BBE6B93EC0}"/>
              </a:ext>
            </a:extLst>
          </p:cNvPr>
          <p:cNvSpPr>
            <a:spLocks noGrp="1"/>
          </p:cNvSpPr>
          <p:nvPr>
            <p:ph idx="1"/>
          </p:nvPr>
        </p:nvSpPr>
        <p:spPr>
          <a:xfrm>
            <a:off x="838200" y="1200089"/>
            <a:ext cx="5687568" cy="502920"/>
          </a:xfrm>
        </p:spPr>
        <p:txBody>
          <a:bodyPr/>
          <a:lstStyle/>
          <a:p>
            <a:pPr marL="0" indent="0">
              <a:buNone/>
            </a:pPr>
            <a:r>
              <a:rPr lang="en-US" b="1" i="1" dirty="0"/>
              <a:t>Public Colleges and Universities</a:t>
            </a:r>
          </a:p>
        </p:txBody>
      </p:sp>
      <p:pic>
        <p:nvPicPr>
          <p:cNvPr id="27" name="Picture 26" descr="Westminster College's logo.">
            <a:hlinkClick r:id="rId2"/>
            <a:extLst>
              <a:ext uri="{FF2B5EF4-FFF2-40B4-BE49-F238E27FC236}">
                <a16:creationId xmlns:a16="http://schemas.microsoft.com/office/drawing/2014/main" id="{465FA04E-9F6B-5F74-46C2-8CAF41DBF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203" y="5546390"/>
            <a:ext cx="2487168" cy="596919"/>
          </a:xfrm>
          <a:prstGeom prst="rect">
            <a:avLst/>
          </a:prstGeom>
        </p:spPr>
      </p:pic>
      <p:pic>
        <p:nvPicPr>
          <p:cNvPr id="28" name="Picture 27" descr="Ensign College's logo.">
            <a:hlinkClick r:id="rId4"/>
            <a:extLst>
              <a:ext uri="{FF2B5EF4-FFF2-40B4-BE49-F238E27FC236}">
                <a16:creationId xmlns:a16="http://schemas.microsoft.com/office/drawing/2014/main" id="{7823AE05-4479-8D06-98BC-9C878C0FB642}"/>
              </a:ext>
            </a:extLst>
          </p:cNvPr>
          <p:cNvPicPr>
            <a:picLocks noChangeAspect="1"/>
          </p:cNvPicPr>
          <p:nvPr/>
        </p:nvPicPr>
        <p:blipFill rotWithShape="1">
          <a:blip r:embed="rId5">
            <a:extLst>
              <a:ext uri="{28A0092B-C50C-407E-A947-70E740481C1C}">
                <a14:useLocalDpi xmlns:a14="http://schemas.microsoft.com/office/drawing/2010/main" val="0"/>
              </a:ext>
            </a:extLst>
          </a:blip>
          <a:srcRect l="7534" t="8273" r="7548" b="9025"/>
          <a:stretch/>
        </p:blipFill>
        <p:spPr>
          <a:xfrm>
            <a:off x="8185323" y="5243716"/>
            <a:ext cx="1234440" cy="1202266"/>
          </a:xfrm>
          <a:prstGeom prst="rect">
            <a:avLst/>
          </a:prstGeom>
        </p:spPr>
      </p:pic>
      <p:pic>
        <p:nvPicPr>
          <p:cNvPr id="29" name="Picture 28" descr="Brigham Young University's logo. ">
            <a:hlinkClick r:id="rId6"/>
            <a:extLst>
              <a:ext uri="{FF2B5EF4-FFF2-40B4-BE49-F238E27FC236}">
                <a16:creationId xmlns:a16="http://schemas.microsoft.com/office/drawing/2014/main" id="{AB728FC5-F422-A0D5-4419-6BCD0778CEA3}"/>
              </a:ext>
            </a:extLst>
          </p:cNvPr>
          <p:cNvPicPr>
            <a:picLocks noChangeAspect="1"/>
          </p:cNvPicPr>
          <p:nvPr/>
        </p:nvPicPr>
        <p:blipFill>
          <a:blip r:embed="rId7"/>
          <a:stretch>
            <a:fillRect/>
          </a:stretch>
        </p:blipFill>
        <p:spPr>
          <a:xfrm>
            <a:off x="6859730" y="5236773"/>
            <a:ext cx="1216152" cy="1216152"/>
          </a:xfrm>
          <a:prstGeom prst="rect">
            <a:avLst/>
          </a:prstGeom>
        </p:spPr>
      </p:pic>
      <p:sp>
        <p:nvSpPr>
          <p:cNvPr id="30" name="Content Placeholder 3">
            <a:extLst>
              <a:ext uri="{FF2B5EF4-FFF2-40B4-BE49-F238E27FC236}">
                <a16:creationId xmlns:a16="http://schemas.microsoft.com/office/drawing/2014/main" id="{9E0E15DD-5B9D-D23E-95AB-B1767A8319DD}"/>
              </a:ext>
            </a:extLst>
          </p:cNvPr>
          <p:cNvSpPr txBox="1">
            <a:spLocks/>
          </p:cNvSpPr>
          <p:nvPr/>
        </p:nvSpPr>
        <p:spPr>
          <a:xfrm>
            <a:off x="8509105" y="4579789"/>
            <a:ext cx="3381931" cy="482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effectLst/>
                <a:uLnTx/>
                <a:uFillTx/>
                <a:latin typeface="Calibri" panose="020F0502020204030204"/>
                <a:ea typeface="+mn-ea"/>
                <a:cs typeface="+mn-cs"/>
              </a:rPr>
              <a:t>Private Institutions</a:t>
            </a:r>
          </a:p>
        </p:txBody>
      </p:sp>
      <p:grpSp>
        <p:nvGrpSpPr>
          <p:cNvPr id="31" name="Group 30">
            <a:extLst>
              <a:ext uri="{FF2B5EF4-FFF2-40B4-BE49-F238E27FC236}">
                <a16:creationId xmlns:a16="http://schemas.microsoft.com/office/drawing/2014/main" id="{137F75ED-DC77-FF7A-554B-25B0E9CF7EF4}"/>
              </a:ext>
              <a:ext uri="{C183D7F6-B498-43B3-948B-1728B52AA6E4}">
                <adec:decorative xmlns:adec="http://schemas.microsoft.com/office/drawing/2017/decorative" val="1"/>
              </a:ext>
            </a:extLst>
          </p:cNvPr>
          <p:cNvGrpSpPr/>
          <p:nvPr/>
        </p:nvGrpSpPr>
        <p:grpSpPr>
          <a:xfrm flipH="1">
            <a:off x="6719710" y="4416844"/>
            <a:ext cx="5176599" cy="2098860"/>
            <a:chOff x="539979" y="3808821"/>
            <a:chExt cx="5338429" cy="2098860"/>
          </a:xfrm>
        </p:grpSpPr>
        <p:cxnSp>
          <p:nvCxnSpPr>
            <p:cNvPr id="32" name="Straight Connector 31">
              <a:extLst>
                <a:ext uri="{FF2B5EF4-FFF2-40B4-BE49-F238E27FC236}">
                  <a16:creationId xmlns:a16="http://schemas.microsoft.com/office/drawing/2014/main" id="{4B3CDDFC-713E-BA38-91BA-F99F683CE52B}"/>
                </a:ext>
              </a:extLst>
            </p:cNvPr>
            <p:cNvCxnSpPr>
              <a:cxnSpLocks/>
            </p:cNvCxnSpPr>
            <p:nvPr/>
          </p:nvCxnSpPr>
          <p:spPr>
            <a:xfrm>
              <a:off x="539979" y="3818075"/>
              <a:ext cx="5338429" cy="0"/>
            </a:xfrm>
            <a:prstGeom prst="line">
              <a:avLst/>
            </a:prstGeom>
            <a:ln w="19050">
              <a:solidFill>
                <a:srgbClr val="3A3F5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5D5BEB6-6A98-7CE6-1466-668D1F255E2E}"/>
                </a:ext>
              </a:extLst>
            </p:cNvPr>
            <p:cNvCxnSpPr>
              <a:cxnSpLocks/>
            </p:cNvCxnSpPr>
            <p:nvPr/>
          </p:nvCxnSpPr>
          <p:spPr>
            <a:xfrm>
              <a:off x="5867032" y="3808821"/>
              <a:ext cx="0" cy="2098860"/>
            </a:xfrm>
            <a:prstGeom prst="line">
              <a:avLst/>
            </a:prstGeom>
            <a:ln w="19050">
              <a:solidFill>
                <a:srgbClr val="3A3F51"/>
              </a:solidFill>
            </a:ln>
          </p:spPr>
          <p:style>
            <a:lnRef idx="1">
              <a:schemeClr val="accent1"/>
            </a:lnRef>
            <a:fillRef idx="0">
              <a:schemeClr val="accent1"/>
            </a:fillRef>
            <a:effectRef idx="0">
              <a:schemeClr val="accent1"/>
            </a:effectRef>
            <a:fontRef idx="minor">
              <a:schemeClr val="tx1"/>
            </a:fontRef>
          </p:style>
        </p:cxnSp>
      </p:grpSp>
      <p:pic>
        <p:nvPicPr>
          <p:cNvPr id="34" name="Picture 33" descr="Weber State University's logo.">
            <a:hlinkClick r:id="rId8"/>
            <a:extLst>
              <a:ext uri="{FF2B5EF4-FFF2-40B4-BE49-F238E27FC236}">
                <a16:creationId xmlns:a16="http://schemas.microsoft.com/office/drawing/2014/main" id="{8276ACC5-E8B6-8F2D-412E-64074B501C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8470" y="5295954"/>
            <a:ext cx="1536192" cy="965454"/>
          </a:xfrm>
          <a:prstGeom prst="rect">
            <a:avLst/>
          </a:prstGeom>
        </p:spPr>
      </p:pic>
      <p:pic>
        <p:nvPicPr>
          <p:cNvPr id="35" name="Picture 34" descr="Utah Valley University's logo.">
            <a:hlinkClick r:id="rId10"/>
            <a:extLst>
              <a:ext uri="{FF2B5EF4-FFF2-40B4-BE49-F238E27FC236}">
                <a16:creationId xmlns:a16="http://schemas.microsoft.com/office/drawing/2014/main" id="{1A2679C9-B8E9-1C62-FCF8-070DAADCEA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57013" y="5211753"/>
            <a:ext cx="1306473" cy="1133856"/>
          </a:xfrm>
          <a:prstGeom prst="rect">
            <a:avLst/>
          </a:prstGeom>
        </p:spPr>
      </p:pic>
      <p:pic>
        <p:nvPicPr>
          <p:cNvPr id="36" name="Picture 35" descr="Utah Tech University's logo.">
            <a:hlinkClick r:id="rId12"/>
            <a:extLst>
              <a:ext uri="{FF2B5EF4-FFF2-40B4-BE49-F238E27FC236}">
                <a16:creationId xmlns:a16="http://schemas.microsoft.com/office/drawing/2014/main" id="{E0917CE7-A162-D3D3-EB4D-F59264A9BC8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7390" y="5516101"/>
            <a:ext cx="2834640" cy="525160"/>
          </a:xfrm>
          <a:prstGeom prst="rect">
            <a:avLst/>
          </a:prstGeom>
        </p:spPr>
      </p:pic>
      <p:pic>
        <p:nvPicPr>
          <p:cNvPr id="37" name="Picture 36" descr="Utah State University's Logo.">
            <a:hlinkClick r:id="rId14"/>
            <a:extLst>
              <a:ext uri="{FF2B5EF4-FFF2-40B4-BE49-F238E27FC236}">
                <a16:creationId xmlns:a16="http://schemas.microsoft.com/office/drawing/2014/main" id="{FAAFF15A-766A-34E9-5807-068C3FEA0F1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28985" y="4494267"/>
            <a:ext cx="3840480" cy="381117"/>
          </a:xfrm>
          <a:prstGeom prst="rect">
            <a:avLst/>
          </a:prstGeom>
        </p:spPr>
      </p:pic>
      <p:pic>
        <p:nvPicPr>
          <p:cNvPr id="38" name="Picture 37" descr="The University of Utah's logo.">
            <a:hlinkClick r:id="rId16"/>
            <a:extLst>
              <a:ext uri="{FF2B5EF4-FFF2-40B4-BE49-F238E27FC236}">
                <a16:creationId xmlns:a16="http://schemas.microsoft.com/office/drawing/2014/main" id="{0E0F17B6-B313-D56D-AFA2-E1BB05EE310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759" y="4180640"/>
            <a:ext cx="1463040" cy="1008371"/>
          </a:xfrm>
          <a:prstGeom prst="rect">
            <a:avLst/>
          </a:prstGeom>
        </p:spPr>
      </p:pic>
      <p:pic>
        <p:nvPicPr>
          <p:cNvPr id="39" name="Picture 38" descr="Uintah-Basin Technical College's logo. ">
            <a:hlinkClick r:id="rId18"/>
            <a:extLst>
              <a:ext uri="{FF2B5EF4-FFF2-40B4-BE49-F238E27FC236}">
                <a16:creationId xmlns:a16="http://schemas.microsoft.com/office/drawing/2014/main" id="{E80622B2-7527-CA90-BF00-961E9F929A57}"/>
              </a:ext>
            </a:extLst>
          </p:cNvPr>
          <p:cNvPicPr>
            <a:picLocks noChangeAspect="1"/>
          </p:cNvPicPr>
          <p:nvPr/>
        </p:nvPicPr>
        <p:blipFill>
          <a:blip r:embed="rId19"/>
          <a:stretch>
            <a:fillRect/>
          </a:stretch>
        </p:blipFill>
        <p:spPr>
          <a:xfrm>
            <a:off x="10182340" y="3001146"/>
            <a:ext cx="1465653" cy="1005840"/>
          </a:xfrm>
          <a:prstGeom prst="rect">
            <a:avLst/>
          </a:prstGeom>
        </p:spPr>
      </p:pic>
      <p:pic>
        <p:nvPicPr>
          <p:cNvPr id="40" name="Picture 39" descr="Tooele Technical College's logo. ">
            <a:hlinkClick r:id="rId20"/>
            <a:extLst>
              <a:ext uri="{FF2B5EF4-FFF2-40B4-BE49-F238E27FC236}">
                <a16:creationId xmlns:a16="http://schemas.microsoft.com/office/drawing/2014/main" id="{B41CC1D4-D03C-20D5-0D45-B48195AED93E}"/>
              </a:ext>
            </a:extLst>
          </p:cNvPr>
          <p:cNvPicPr>
            <a:picLocks noChangeAspect="1"/>
          </p:cNvPicPr>
          <p:nvPr/>
        </p:nvPicPr>
        <p:blipFill>
          <a:blip r:embed="rId21"/>
          <a:stretch>
            <a:fillRect/>
          </a:stretch>
        </p:blipFill>
        <p:spPr>
          <a:xfrm>
            <a:off x="8690466" y="2914278"/>
            <a:ext cx="1250305" cy="1179576"/>
          </a:xfrm>
          <a:prstGeom prst="rect">
            <a:avLst/>
          </a:prstGeom>
        </p:spPr>
      </p:pic>
      <p:pic>
        <p:nvPicPr>
          <p:cNvPr id="41" name="Picture 40" descr="Southwest Technical College's logo. ">
            <a:hlinkClick r:id="rId22"/>
            <a:extLst>
              <a:ext uri="{FF2B5EF4-FFF2-40B4-BE49-F238E27FC236}">
                <a16:creationId xmlns:a16="http://schemas.microsoft.com/office/drawing/2014/main" id="{61AFB458-9047-C70B-7AE5-358C4B0DE5C7}"/>
              </a:ext>
            </a:extLst>
          </p:cNvPr>
          <p:cNvPicPr>
            <a:picLocks noChangeAspect="1"/>
          </p:cNvPicPr>
          <p:nvPr/>
        </p:nvPicPr>
        <p:blipFill>
          <a:blip r:embed="rId23"/>
          <a:stretch>
            <a:fillRect/>
          </a:stretch>
        </p:blipFill>
        <p:spPr>
          <a:xfrm>
            <a:off x="6002948" y="3202314"/>
            <a:ext cx="2445950" cy="603504"/>
          </a:xfrm>
          <a:prstGeom prst="rect">
            <a:avLst/>
          </a:prstGeom>
        </p:spPr>
      </p:pic>
      <p:pic>
        <p:nvPicPr>
          <p:cNvPr id="42" name="Picture 41" descr="Southern Utah University's logo.">
            <a:hlinkClick r:id="rId24"/>
            <a:extLst>
              <a:ext uri="{FF2B5EF4-FFF2-40B4-BE49-F238E27FC236}">
                <a16:creationId xmlns:a16="http://schemas.microsoft.com/office/drawing/2014/main" id="{E32AE350-0BFC-EF3A-BFF5-D3A2B50A76DB}"/>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162030" y="3216030"/>
            <a:ext cx="2599350" cy="576072"/>
          </a:xfrm>
          <a:prstGeom prst="rect">
            <a:avLst/>
          </a:prstGeom>
        </p:spPr>
      </p:pic>
      <p:pic>
        <p:nvPicPr>
          <p:cNvPr id="43" name="Picture 42" descr="Snow College's logo.">
            <a:hlinkClick r:id="rId26"/>
            <a:extLst>
              <a:ext uri="{FF2B5EF4-FFF2-40B4-BE49-F238E27FC236}">
                <a16:creationId xmlns:a16="http://schemas.microsoft.com/office/drawing/2014/main" id="{DDD61D22-5D3B-0D3C-B637-1E345740EF4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97886" y="3182079"/>
            <a:ext cx="2322576" cy="643975"/>
          </a:xfrm>
          <a:prstGeom prst="rect">
            <a:avLst/>
          </a:prstGeom>
        </p:spPr>
      </p:pic>
      <p:pic>
        <p:nvPicPr>
          <p:cNvPr id="44" name="Picture 43" descr="Salt Lake Community College's logo.">
            <a:hlinkClick r:id="rId28"/>
            <a:extLst>
              <a:ext uri="{FF2B5EF4-FFF2-40B4-BE49-F238E27FC236}">
                <a16:creationId xmlns:a16="http://schemas.microsoft.com/office/drawing/2014/main" id="{A61687D9-DF34-5AAD-BC23-31E580801BC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63745" y="1920501"/>
            <a:ext cx="1984248" cy="747453"/>
          </a:xfrm>
          <a:prstGeom prst="rect">
            <a:avLst/>
          </a:prstGeom>
        </p:spPr>
      </p:pic>
      <p:pic>
        <p:nvPicPr>
          <p:cNvPr id="45" name="Picture 44" descr="Ogden-Weber Technical College's logo. ">
            <a:hlinkClick r:id="rId30"/>
            <a:extLst>
              <a:ext uri="{FF2B5EF4-FFF2-40B4-BE49-F238E27FC236}">
                <a16:creationId xmlns:a16="http://schemas.microsoft.com/office/drawing/2014/main" id="{349476A8-4993-0000-E013-3332A6FC7783}"/>
              </a:ext>
            </a:extLst>
          </p:cNvPr>
          <p:cNvPicPr>
            <a:picLocks noChangeAspect="1"/>
          </p:cNvPicPr>
          <p:nvPr/>
        </p:nvPicPr>
        <p:blipFill>
          <a:blip r:embed="rId31"/>
          <a:stretch>
            <a:fillRect/>
          </a:stretch>
        </p:blipFill>
        <p:spPr>
          <a:xfrm>
            <a:off x="7786902" y="1844263"/>
            <a:ext cx="1645920" cy="899928"/>
          </a:xfrm>
          <a:prstGeom prst="rect">
            <a:avLst/>
          </a:prstGeom>
        </p:spPr>
      </p:pic>
      <p:pic>
        <p:nvPicPr>
          <p:cNvPr id="46" name="Picture 45">
            <a:hlinkClick r:id="rId32"/>
            <a:extLst>
              <a:ext uri="{FF2B5EF4-FFF2-40B4-BE49-F238E27FC236}">
                <a16:creationId xmlns:a16="http://schemas.microsoft.com/office/drawing/2014/main" id="{22614525-F7D1-408B-CE1C-6393B6C4C161}"/>
              </a:ext>
            </a:extLst>
          </p:cNvPr>
          <p:cNvPicPr>
            <a:picLocks noChangeAspect="1"/>
          </p:cNvPicPr>
          <p:nvPr/>
        </p:nvPicPr>
        <p:blipFill>
          <a:blip r:embed="rId33"/>
          <a:srcRect t="10447" b="10447"/>
          <a:stretch/>
        </p:blipFill>
        <p:spPr>
          <a:xfrm>
            <a:off x="6184377" y="1751723"/>
            <a:ext cx="1371600" cy="1085008"/>
          </a:xfrm>
          <a:prstGeom prst="rect">
            <a:avLst/>
          </a:prstGeom>
        </p:spPr>
      </p:pic>
      <p:pic>
        <p:nvPicPr>
          <p:cNvPr id="47" name="Picture 46">
            <a:hlinkClick r:id="rId34"/>
            <a:extLst>
              <a:ext uri="{FF2B5EF4-FFF2-40B4-BE49-F238E27FC236}">
                <a16:creationId xmlns:a16="http://schemas.microsoft.com/office/drawing/2014/main" id="{8475C888-43BF-ED9C-CD24-0A659D77E5B5}"/>
              </a:ext>
            </a:extLst>
          </p:cNvPr>
          <p:cNvPicPr>
            <a:picLocks noChangeAspect="1"/>
          </p:cNvPicPr>
          <p:nvPr/>
        </p:nvPicPr>
        <p:blipFill>
          <a:blip r:embed="rId35"/>
          <a:srcRect l="944" r="944"/>
          <a:stretch/>
        </p:blipFill>
        <p:spPr>
          <a:xfrm>
            <a:off x="4344108" y="1832893"/>
            <a:ext cx="1609344" cy="922669"/>
          </a:xfrm>
          <a:prstGeom prst="rect">
            <a:avLst/>
          </a:prstGeom>
        </p:spPr>
      </p:pic>
      <p:pic>
        <p:nvPicPr>
          <p:cNvPr id="48" name="Picture 47" descr="Davis Technical College's logo.">
            <a:hlinkClick r:id="rId36"/>
            <a:extLst>
              <a:ext uri="{FF2B5EF4-FFF2-40B4-BE49-F238E27FC236}">
                <a16:creationId xmlns:a16="http://schemas.microsoft.com/office/drawing/2014/main" id="{6E80298A-FA67-0356-453C-323C81F2DBCE}"/>
              </a:ext>
            </a:extLst>
          </p:cNvPr>
          <p:cNvPicPr>
            <a:picLocks noChangeAspect="1"/>
          </p:cNvPicPr>
          <p:nvPr/>
        </p:nvPicPr>
        <p:blipFill>
          <a:blip r:embed="rId37"/>
          <a:stretch>
            <a:fillRect/>
          </a:stretch>
        </p:blipFill>
        <p:spPr>
          <a:xfrm>
            <a:off x="2792746" y="1837027"/>
            <a:ext cx="1320437" cy="914400"/>
          </a:xfrm>
          <a:prstGeom prst="rect">
            <a:avLst/>
          </a:prstGeom>
        </p:spPr>
      </p:pic>
      <p:pic>
        <p:nvPicPr>
          <p:cNvPr id="49" name="Picture 48" descr="Bridgerland Technical College's logo. ">
            <a:hlinkClick r:id="rId38"/>
            <a:extLst>
              <a:ext uri="{FF2B5EF4-FFF2-40B4-BE49-F238E27FC236}">
                <a16:creationId xmlns:a16="http://schemas.microsoft.com/office/drawing/2014/main" id="{3C2F9AA2-4885-5078-967E-3FC9E414F7CC}"/>
              </a:ext>
            </a:extLst>
          </p:cNvPr>
          <p:cNvPicPr>
            <a:picLocks noChangeAspect="1"/>
          </p:cNvPicPr>
          <p:nvPr/>
        </p:nvPicPr>
        <p:blipFill>
          <a:blip r:embed="rId39"/>
          <a:stretch>
            <a:fillRect/>
          </a:stretch>
        </p:blipFill>
        <p:spPr>
          <a:xfrm>
            <a:off x="550141" y="1922776"/>
            <a:ext cx="2011680" cy="742903"/>
          </a:xfrm>
          <a:prstGeom prst="rect">
            <a:avLst/>
          </a:prstGeom>
        </p:spPr>
      </p:pic>
    </p:spTree>
    <p:extLst>
      <p:ext uri="{BB962C8B-B14F-4D97-AF65-F5344CB8AC3E}">
        <p14:creationId xmlns:p14="http://schemas.microsoft.com/office/powerpoint/2010/main" val="105564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FCF8-7162-5BAA-6AE7-E72441966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D7632-5C1B-6235-937E-8149EB4A6957}"/>
              </a:ext>
            </a:extLst>
          </p:cNvPr>
          <p:cNvSpPr>
            <a:spLocks noGrp="1"/>
          </p:cNvSpPr>
          <p:nvPr>
            <p:ph type="title"/>
          </p:nvPr>
        </p:nvSpPr>
        <p:spPr/>
        <p:txBody>
          <a:bodyPr/>
          <a:lstStyle/>
          <a:p>
            <a:pPr algn="ctr"/>
            <a:r>
              <a:rPr lang="en-US" dirty="0"/>
              <a:t>Paying for College Student Bundle</a:t>
            </a:r>
          </a:p>
        </p:txBody>
      </p:sp>
      <p:pic>
        <p:nvPicPr>
          <p:cNvPr id="5" name="Graphic 4" descr="Dollar">
            <a:extLst>
              <a:ext uri="{FF2B5EF4-FFF2-40B4-BE49-F238E27FC236}">
                <a16:creationId xmlns:a16="http://schemas.microsoft.com/office/drawing/2014/main" id="{3E8D0C31-F8AB-09C6-931A-C23E490F58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3312" y="2913320"/>
            <a:ext cx="632637" cy="632637"/>
          </a:xfrm>
          <a:prstGeom prst="rect">
            <a:avLst/>
          </a:prstGeom>
        </p:spPr>
      </p:pic>
      <p:pic>
        <p:nvPicPr>
          <p:cNvPr id="6" name="Graphic 5" descr="Graduation cap">
            <a:extLst>
              <a:ext uri="{FF2B5EF4-FFF2-40B4-BE49-F238E27FC236}">
                <a16:creationId xmlns:a16="http://schemas.microsoft.com/office/drawing/2014/main" id="{99783B71-533C-FABA-310B-DDCDC1181D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009" y="2814970"/>
            <a:ext cx="914400" cy="914400"/>
          </a:xfrm>
          <a:prstGeom prst="rect">
            <a:avLst/>
          </a:prstGeom>
        </p:spPr>
      </p:pic>
      <p:sp>
        <p:nvSpPr>
          <p:cNvPr id="7" name="Arrow: Pentagon 6">
            <a:extLst>
              <a:ext uri="{FF2B5EF4-FFF2-40B4-BE49-F238E27FC236}">
                <a16:creationId xmlns:a16="http://schemas.microsoft.com/office/drawing/2014/main" id="{FD94BC95-F113-7984-60B9-CFE4C3D71A6B}"/>
              </a:ext>
              <a:ext uri="{C183D7F6-B498-43B3-948B-1728B52AA6E4}">
                <adec:decorative xmlns:adec="http://schemas.microsoft.com/office/drawing/2017/decorative" val="1"/>
              </a:ext>
            </a:extLst>
          </p:cNvPr>
          <p:cNvSpPr/>
          <p:nvPr/>
        </p:nvSpPr>
        <p:spPr>
          <a:xfrm rot="18360000">
            <a:off x="7019690" y="4828355"/>
            <a:ext cx="531628" cy="1236035"/>
          </a:xfrm>
          <a:prstGeom prst="homePlate">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Users">
            <a:extLst>
              <a:ext uri="{FF2B5EF4-FFF2-40B4-BE49-F238E27FC236}">
                <a16:creationId xmlns:a16="http://schemas.microsoft.com/office/drawing/2014/main" id="{D8CB2815-61FA-37C2-2F5D-9D6972BD67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2986" y="4929666"/>
            <a:ext cx="1064681" cy="1064681"/>
          </a:xfrm>
          <a:prstGeom prst="rect">
            <a:avLst/>
          </a:prstGeom>
        </p:spPr>
      </p:pic>
      <p:sp>
        <p:nvSpPr>
          <p:cNvPr id="9" name="Content Placeholder 2">
            <a:extLst>
              <a:ext uri="{FF2B5EF4-FFF2-40B4-BE49-F238E27FC236}">
                <a16:creationId xmlns:a16="http://schemas.microsoft.com/office/drawing/2014/main" id="{B485C4D9-C3D5-21CE-9810-0DEB60934897}"/>
              </a:ext>
            </a:extLst>
          </p:cNvPr>
          <p:cNvSpPr txBox="1">
            <a:spLocks/>
          </p:cNvSpPr>
          <p:nvPr/>
        </p:nvSpPr>
        <p:spPr>
          <a:xfrm>
            <a:off x="5051473" y="5579859"/>
            <a:ext cx="1928612" cy="7309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Individual Student Situations</a:t>
            </a:r>
          </a:p>
        </p:txBody>
      </p:sp>
      <p:sp>
        <p:nvSpPr>
          <p:cNvPr id="10" name="Arrow: Pentagon 9">
            <a:extLst>
              <a:ext uri="{FF2B5EF4-FFF2-40B4-BE49-F238E27FC236}">
                <a16:creationId xmlns:a16="http://schemas.microsoft.com/office/drawing/2014/main" id="{AFD78664-19A2-71C0-7509-533DBF80D661}"/>
              </a:ext>
              <a:ext uri="{C183D7F6-B498-43B3-948B-1728B52AA6E4}">
                <adec:decorative xmlns:adec="http://schemas.microsoft.com/office/drawing/2017/decorative" val="1"/>
              </a:ext>
            </a:extLst>
          </p:cNvPr>
          <p:cNvSpPr/>
          <p:nvPr/>
        </p:nvSpPr>
        <p:spPr>
          <a:xfrm rot="14040000">
            <a:off x="8959959" y="4828355"/>
            <a:ext cx="531628" cy="1236035"/>
          </a:xfrm>
          <a:prstGeom prst="homePlate">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Downward trend">
            <a:extLst>
              <a:ext uri="{FF2B5EF4-FFF2-40B4-BE49-F238E27FC236}">
                <a16:creationId xmlns:a16="http://schemas.microsoft.com/office/drawing/2014/main" id="{70C18C79-D504-2199-CDC1-A753B3B433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80895" y="4879572"/>
            <a:ext cx="1156285" cy="1156285"/>
          </a:xfrm>
          <a:prstGeom prst="rect">
            <a:avLst/>
          </a:prstGeom>
        </p:spPr>
      </p:pic>
      <p:sp>
        <p:nvSpPr>
          <p:cNvPr id="12" name="Content Placeholder 2">
            <a:extLst>
              <a:ext uri="{FF2B5EF4-FFF2-40B4-BE49-F238E27FC236}">
                <a16:creationId xmlns:a16="http://schemas.microsoft.com/office/drawing/2014/main" id="{F97C885D-EB94-C039-B0DD-073D3BBEC23E}"/>
              </a:ext>
            </a:extLst>
          </p:cNvPr>
          <p:cNvSpPr txBox="1">
            <a:spLocks/>
          </p:cNvSpPr>
          <p:nvPr/>
        </p:nvSpPr>
        <p:spPr>
          <a:xfrm>
            <a:off x="9722671" y="5578696"/>
            <a:ext cx="1709900" cy="7309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Creative Ways to Cut Costs</a:t>
            </a:r>
          </a:p>
        </p:txBody>
      </p:sp>
      <p:sp>
        <p:nvSpPr>
          <p:cNvPr id="13" name="Arrow: Pentagon 12">
            <a:extLst>
              <a:ext uri="{FF2B5EF4-FFF2-40B4-BE49-F238E27FC236}">
                <a16:creationId xmlns:a16="http://schemas.microsoft.com/office/drawing/2014/main" id="{289FAD7D-E0E6-9E1B-2D15-33B70F41CEF1}"/>
              </a:ext>
              <a:ext uri="{C183D7F6-B498-43B3-948B-1728B52AA6E4}">
                <adec:decorative xmlns:adec="http://schemas.microsoft.com/office/drawing/2017/decorative" val="1"/>
              </a:ext>
            </a:extLst>
          </p:cNvPr>
          <p:cNvSpPr/>
          <p:nvPr/>
        </p:nvSpPr>
        <p:spPr>
          <a:xfrm rot="9720000">
            <a:off x="9559536" y="2983049"/>
            <a:ext cx="531628" cy="1236035"/>
          </a:xfrm>
          <a:prstGeom prst="homePlate">
            <a:avLst/>
          </a:prstGeom>
          <a:solidFill>
            <a:srgbClr val="00AF66"/>
          </a:solidFill>
          <a:ln>
            <a:solidFill>
              <a:srgbClr val="00A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Construction worker">
            <a:extLst>
              <a:ext uri="{FF2B5EF4-FFF2-40B4-BE49-F238E27FC236}">
                <a16:creationId xmlns:a16="http://schemas.microsoft.com/office/drawing/2014/main" id="{02A9E5AD-63EC-6799-BDDE-5DD5EEAF35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45166" y="2949621"/>
            <a:ext cx="1156286" cy="1156286"/>
          </a:xfrm>
          <a:prstGeom prst="rect">
            <a:avLst/>
          </a:prstGeom>
        </p:spPr>
      </p:pic>
      <p:sp>
        <p:nvSpPr>
          <p:cNvPr id="15" name="Content Placeholder 2">
            <a:extLst>
              <a:ext uri="{FF2B5EF4-FFF2-40B4-BE49-F238E27FC236}">
                <a16:creationId xmlns:a16="http://schemas.microsoft.com/office/drawing/2014/main" id="{AB9E6AEE-219E-6D47-0995-1419583F1320}"/>
              </a:ext>
            </a:extLst>
          </p:cNvPr>
          <p:cNvSpPr txBox="1">
            <a:spLocks/>
          </p:cNvSpPr>
          <p:nvPr/>
        </p:nvSpPr>
        <p:spPr>
          <a:xfrm>
            <a:off x="10268129" y="3128275"/>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Earn and Save</a:t>
            </a:r>
          </a:p>
        </p:txBody>
      </p:sp>
      <p:sp>
        <p:nvSpPr>
          <p:cNvPr id="16" name="Arrow: Pentagon 15">
            <a:extLst>
              <a:ext uri="{FF2B5EF4-FFF2-40B4-BE49-F238E27FC236}">
                <a16:creationId xmlns:a16="http://schemas.microsoft.com/office/drawing/2014/main" id="{0B710DDF-66FE-08A6-3962-5042C0827A8E}"/>
              </a:ext>
              <a:ext uri="{C183D7F6-B498-43B3-948B-1728B52AA6E4}">
                <adec:decorative xmlns:adec="http://schemas.microsoft.com/office/drawing/2017/decorative" val="1"/>
              </a:ext>
            </a:extLst>
          </p:cNvPr>
          <p:cNvSpPr/>
          <p:nvPr/>
        </p:nvSpPr>
        <p:spPr>
          <a:xfrm rot="5400000">
            <a:off x="7989824" y="1842587"/>
            <a:ext cx="531628" cy="1236035"/>
          </a:xfrm>
          <a:prstGeom prst="homePlate">
            <a:avLst/>
          </a:prstGeom>
          <a:solidFill>
            <a:srgbClr val="FFC845"/>
          </a:solidFill>
          <a:ln>
            <a:solidFill>
              <a:srgbClr val="FFC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Laptop">
            <a:extLst>
              <a:ext uri="{FF2B5EF4-FFF2-40B4-BE49-F238E27FC236}">
                <a16:creationId xmlns:a16="http://schemas.microsoft.com/office/drawing/2014/main" id="{AEA93E1E-876D-9641-CE61-028497885F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86152" y="1761207"/>
            <a:ext cx="1339822" cy="1339822"/>
          </a:xfrm>
          <a:prstGeom prst="rect">
            <a:avLst/>
          </a:prstGeom>
        </p:spPr>
      </p:pic>
      <p:sp>
        <p:nvSpPr>
          <p:cNvPr id="18" name="Content Placeholder 2">
            <a:extLst>
              <a:ext uri="{FF2B5EF4-FFF2-40B4-BE49-F238E27FC236}">
                <a16:creationId xmlns:a16="http://schemas.microsoft.com/office/drawing/2014/main" id="{4FD74F2B-57E4-C7FF-6F98-8C8A4EA54B5D}"/>
              </a:ext>
            </a:extLst>
          </p:cNvPr>
          <p:cNvSpPr txBox="1">
            <a:spLocks/>
          </p:cNvSpPr>
          <p:nvPr/>
        </p:nvSpPr>
        <p:spPr>
          <a:xfrm>
            <a:off x="7600049" y="1456067"/>
            <a:ext cx="1311178"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File the FAFSA</a:t>
            </a:r>
          </a:p>
        </p:txBody>
      </p:sp>
      <p:sp>
        <p:nvSpPr>
          <p:cNvPr id="19" name="Arrow: Pentagon 18">
            <a:extLst>
              <a:ext uri="{FF2B5EF4-FFF2-40B4-BE49-F238E27FC236}">
                <a16:creationId xmlns:a16="http://schemas.microsoft.com/office/drawing/2014/main" id="{E39CE80C-26D1-5258-CDE5-082AA13F4FCB}"/>
              </a:ext>
              <a:ext uri="{C183D7F6-B498-43B3-948B-1728B52AA6E4}">
                <adec:decorative xmlns:adec="http://schemas.microsoft.com/office/drawing/2017/decorative" val="1"/>
              </a:ext>
            </a:extLst>
          </p:cNvPr>
          <p:cNvSpPr/>
          <p:nvPr/>
        </p:nvSpPr>
        <p:spPr>
          <a:xfrm rot="1080000">
            <a:off x="6420113" y="2983049"/>
            <a:ext cx="531628" cy="1236035"/>
          </a:xfrm>
          <a:prstGeom prst="homePlate">
            <a:avLst/>
          </a:prstGeom>
          <a:solidFill>
            <a:srgbClr val="00AFD7"/>
          </a:solidFill>
          <a:ln>
            <a:solidFill>
              <a:srgbClr val="00A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Document">
            <a:extLst>
              <a:ext uri="{FF2B5EF4-FFF2-40B4-BE49-F238E27FC236}">
                <a16:creationId xmlns:a16="http://schemas.microsoft.com/office/drawing/2014/main" id="{502A2A22-BCB4-EB17-1601-05F69EE70F6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67359" y="3018331"/>
            <a:ext cx="1165469" cy="1165469"/>
          </a:xfrm>
          <a:prstGeom prst="rect">
            <a:avLst/>
          </a:prstGeom>
        </p:spPr>
      </p:pic>
      <p:sp>
        <p:nvSpPr>
          <p:cNvPr id="21" name="Content Placeholder 2">
            <a:extLst>
              <a:ext uri="{FF2B5EF4-FFF2-40B4-BE49-F238E27FC236}">
                <a16:creationId xmlns:a16="http://schemas.microsoft.com/office/drawing/2014/main" id="{842C1C00-194D-EEA8-02FA-A1F787594DB4}"/>
              </a:ext>
            </a:extLst>
          </p:cNvPr>
          <p:cNvSpPr txBox="1">
            <a:spLocks/>
          </p:cNvSpPr>
          <p:nvPr/>
        </p:nvSpPr>
        <p:spPr>
          <a:xfrm>
            <a:off x="4810052" y="3284746"/>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Apply for Scholarships</a:t>
            </a:r>
          </a:p>
        </p:txBody>
      </p:sp>
      <p:sp>
        <p:nvSpPr>
          <p:cNvPr id="22" name="Rectangle 21">
            <a:extLst>
              <a:ext uri="{FF2B5EF4-FFF2-40B4-BE49-F238E27FC236}">
                <a16:creationId xmlns:a16="http://schemas.microsoft.com/office/drawing/2014/main" id="{2BB54940-D76B-0391-1C6B-BF44313D9937}"/>
              </a:ext>
              <a:ext uri="{C183D7F6-B498-43B3-948B-1728B52AA6E4}">
                <adec:decorative xmlns:adec="http://schemas.microsoft.com/office/drawing/2017/decorative" val="1"/>
              </a:ext>
            </a:extLst>
          </p:cNvPr>
          <p:cNvSpPr/>
          <p:nvPr/>
        </p:nvSpPr>
        <p:spPr>
          <a:xfrm>
            <a:off x="7190703" y="4546611"/>
            <a:ext cx="2248739" cy="58658"/>
          </a:xfrm>
          <a:prstGeom prst="rect">
            <a:avLst/>
          </a:prstGeom>
          <a:solidFill>
            <a:srgbClr val="304E93"/>
          </a:solidFill>
          <a:ln>
            <a:solidFill>
              <a:srgbClr val="304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E34D614E-147C-CE05-C834-CF3C566AC78B}"/>
              </a:ext>
            </a:extLst>
          </p:cNvPr>
          <p:cNvSpPr txBox="1">
            <a:spLocks/>
          </p:cNvSpPr>
          <p:nvPr/>
        </p:nvSpPr>
        <p:spPr>
          <a:xfrm>
            <a:off x="6757616" y="3522498"/>
            <a:ext cx="3111795"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t>Paying for College Student Bundle</a:t>
            </a:r>
          </a:p>
        </p:txBody>
      </p:sp>
      <p:pic>
        <p:nvPicPr>
          <p:cNvPr id="25" name="Content Placeholder 16" descr="Confused person">
            <a:extLst>
              <a:ext uri="{FF2B5EF4-FFF2-40B4-BE49-F238E27FC236}">
                <a16:creationId xmlns:a16="http://schemas.microsoft.com/office/drawing/2014/main" id="{F12EDFE1-A4A3-F81D-1B2E-600D5BFBC65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3224" y="2404660"/>
            <a:ext cx="3569087" cy="3569087"/>
          </a:xfrm>
          <a:prstGeom prst="rect">
            <a:avLst/>
          </a:prstGeom>
        </p:spPr>
      </p:pic>
      <p:sp>
        <p:nvSpPr>
          <p:cNvPr id="26" name="Arrow: Right 25">
            <a:extLst>
              <a:ext uri="{FF2B5EF4-FFF2-40B4-BE49-F238E27FC236}">
                <a16:creationId xmlns:a16="http://schemas.microsoft.com/office/drawing/2014/main" id="{7910C56A-C439-EABC-46F1-931E26807C00}"/>
              </a:ext>
            </a:extLst>
          </p:cNvPr>
          <p:cNvSpPr/>
          <p:nvPr/>
        </p:nvSpPr>
        <p:spPr>
          <a:xfrm rot="19847689">
            <a:off x="6928698" y="2503767"/>
            <a:ext cx="524010" cy="387878"/>
          </a:xfrm>
          <a:prstGeom prst="rightArrow">
            <a:avLst/>
          </a:prstGeom>
          <a:solidFill>
            <a:srgbClr val="FFC84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27BA9D84-1AFC-2832-FD79-5B7FE60EBF4B}"/>
              </a:ext>
            </a:extLst>
          </p:cNvPr>
          <p:cNvSpPr/>
          <p:nvPr/>
        </p:nvSpPr>
        <p:spPr>
          <a:xfrm rot="2670378">
            <a:off x="9134690" y="2478921"/>
            <a:ext cx="524010" cy="387878"/>
          </a:xfrm>
          <a:prstGeom prst="rightArrow">
            <a:avLst/>
          </a:prstGeom>
          <a:solidFill>
            <a:srgbClr val="00A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4BEE60F3-7865-A4B4-CF43-89DDC6493E3A}"/>
              </a:ext>
            </a:extLst>
          </p:cNvPr>
          <p:cNvSpPr/>
          <p:nvPr/>
        </p:nvSpPr>
        <p:spPr>
          <a:xfrm rot="6727336">
            <a:off x="9709493" y="4484843"/>
            <a:ext cx="524010" cy="387878"/>
          </a:xfrm>
          <a:prstGeom prst="rightArrow">
            <a:avLst/>
          </a:prstGeom>
          <a:solidFill>
            <a:srgbClr val="40C1A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F6FF4895-A0E0-B84D-1F8B-F20FB6C24435}"/>
              </a:ext>
            </a:extLst>
          </p:cNvPr>
          <p:cNvSpPr/>
          <p:nvPr/>
        </p:nvSpPr>
        <p:spPr>
          <a:xfrm rot="10800000">
            <a:off x="7993633" y="5427211"/>
            <a:ext cx="524010" cy="387878"/>
          </a:xfrm>
          <a:prstGeom prst="rightArrow">
            <a:avLst/>
          </a:prstGeom>
          <a:solidFill>
            <a:srgbClr val="DC440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CF69158F-5268-39ED-490E-D6DFA977667E}"/>
              </a:ext>
            </a:extLst>
          </p:cNvPr>
          <p:cNvSpPr/>
          <p:nvPr/>
        </p:nvSpPr>
        <p:spPr>
          <a:xfrm rot="15482895">
            <a:off x="6324118" y="4478580"/>
            <a:ext cx="524010" cy="387878"/>
          </a:xfrm>
          <a:prstGeom prst="rightArrow">
            <a:avLst/>
          </a:prstGeom>
          <a:solidFill>
            <a:srgbClr val="00AFD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917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37D7-DEAD-C5ED-A721-23903D860251}"/>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7B50C7EE-D86C-B4EB-0795-164BF9BB551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6604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FE31-BEAE-E7E0-904F-C49ABB0EEF5A}"/>
              </a:ext>
            </a:extLst>
          </p:cNvPr>
          <p:cNvSpPr>
            <a:spLocks noGrp="1"/>
          </p:cNvSpPr>
          <p:nvPr>
            <p:ph type="title"/>
          </p:nvPr>
        </p:nvSpPr>
        <p:spPr>
          <a:xfrm>
            <a:off x="838200" y="365126"/>
            <a:ext cx="10515600" cy="849542"/>
          </a:xfrm>
        </p:spPr>
        <p:txBody>
          <a:bodyPr/>
          <a:lstStyle/>
          <a:p>
            <a:r>
              <a:rPr lang="en-US" dirty="0"/>
              <a:t>How much does college cost?</a:t>
            </a:r>
          </a:p>
        </p:txBody>
      </p:sp>
      <p:graphicFrame>
        <p:nvGraphicFramePr>
          <p:cNvPr id="4" name="Table 3">
            <a:extLst>
              <a:ext uri="{FF2B5EF4-FFF2-40B4-BE49-F238E27FC236}">
                <a16:creationId xmlns:a16="http://schemas.microsoft.com/office/drawing/2014/main" id="{0BE80558-B663-275A-63E1-0BE0A95C6FA5}"/>
              </a:ext>
            </a:extLst>
          </p:cNvPr>
          <p:cNvGraphicFramePr>
            <a:graphicFrameLocks noGrp="1"/>
          </p:cNvGraphicFramePr>
          <p:nvPr>
            <p:extLst>
              <p:ext uri="{D42A27DB-BD31-4B8C-83A1-F6EECF244321}">
                <p14:modId xmlns:p14="http://schemas.microsoft.com/office/powerpoint/2010/main" val="2771770092"/>
              </p:ext>
            </p:extLst>
          </p:nvPr>
        </p:nvGraphicFramePr>
        <p:xfrm>
          <a:off x="838200" y="1214667"/>
          <a:ext cx="10820400" cy="1828800"/>
        </p:xfrm>
        <a:graphic>
          <a:graphicData uri="http://schemas.openxmlformats.org/drawingml/2006/table">
            <a:tbl>
              <a:tblPr firstRow="1" bandRow="1">
                <a:tableStyleId>{5C22544A-7EE6-4342-B048-85BDC9FD1C3A}</a:tableStyleId>
              </a:tblPr>
              <a:tblGrid>
                <a:gridCol w="6175664">
                  <a:extLst>
                    <a:ext uri="{9D8B030D-6E8A-4147-A177-3AD203B41FA5}">
                      <a16:colId xmlns:a16="http://schemas.microsoft.com/office/drawing/2014/main" val="342024117"/>
                    </a:ext>
                  </a:extLst>
                </a:gridCol>
                <a:gridCol w="4644736">
                  <a:extLst>
                    <a:ext uri="{9D8B030D-6E8A-4147-A177-3AD203B41FA5}">
                      <a16:colId xmlns:a16="http://schemas.microsoft.com/office/drawing/2014/main" val="1587662665"/>
                    </a:ext>
                  </a:extLst>
                </a:gridCol>
              </a:tblGrid>
              <a:tr h="428364">
                <a:tc gridSpan="2">
                  <a:txBody>
                    <a:bodyPr/>
                    <a:lstStyle/>
                    <a:p>
                      <a:r>
                        <a:rPr lang="en-US" sz="2400" dirty="0">
                          <a:solidFill>
                            <a:schemeClr val="bg1"/>
                          </a:solidFill>
                        </a:rPr>
                        <a:t>2024 Average Utah In-State Tuition and Fees (per year)</a:t>
                      </a:r>
                    </a:p>
                  </a:txBody>
                  <a:tcPr>
                    <a:lnL w="12700" cmpd="sng">
                      <a:noFill/>
                    </a:lnL>
                    <a:lnR w="12700" cmpd="sng">
                      <a:noFill/>
                    </a:lnR>
                    <a:lnT w="12700" cmpd="sng">
                      <a:noFill/>
                    </a:lnT>
                    <a:lnB w="12700" cap="flat" cmpd="sng" algn="ctr">
                      <a:solidFill>
                        <a:srgbClr val="00AFD7"/>
                      </a:solidFill>
                      <a:prstDash val="solid"/>
                      <a:round/>
                      <a:headEnd type="none" w="med" len="med"/>
                      <a:tailEnd type="none" w="med" len="med"/>
                    </a:lnB>
                    <a:lnTlToBr w="12700" cmpd="sng">
                      <a:noFill/>
                      <a:prstDash val="solid"/>
                    </a:lnTlToBr>
                    <a:lnBlToTr w="12700" cmpd="sng">
                      <a:noFill/>
                      <a:prstDash val="solid"/>
                    </a:lnBlToTr>
                    <a:solidFill>
                      <a:srgbClr val="00AFD7"/>
                    </a:solidFill>
                  </a:tcPr>
                </a:tc>
                <a:tc hMerge="1">
                  <a:txBody>
                    <a:bodyPr/>
                    <a:lstStyle/>
                    <a:p>
                      <a:endParaRPr lang="en-US" dirty="0"/>
                    </a:p>
                  </a:txBody>
                  <a:tcPr/>
                </a:tc>
                <a:extLst>
                  <a:ext uri="{0D108BD9-81ED-4DB2-BD59-A6C34878D82A}">
                    <a16:rowId xmlns:a16="http://schemas.microsoft.com/office/drawing/2014/main" val="104678994"/>
                  </a:ext>
                </a:extLst>
              </a:tr>
              <a:tr h="370840">
                <a:tc>
                  <a:txBody>
                    <a:bodyPr/>
                    <a:lstStyle/>
                    <a:p>
                      <a:r>
                        <a:rPr lang="en-US" sz="2400" dirty="0">
                          <a:solidFill>
                            <a:schemeClr val="tx1"/>
                          </a:solidFill>
                          <a:hlinkClick r:id="rId2">
                            <a:extLst>
                              <a:ext uri="{A12FA001-AC4F-418D-AE19-62706E023703}">
                                <ahyp:hlinkClr xmlns:ahyp="http://schemas.microsoft.com/office/drawing/2018/hyperlinkcolor" val="tx"/>
                              </a:ext>
                            </a:extLst>
                          </a:hlinkClick>
                        </a:rPr>
                        <a:t>Public Technical College</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rgbClr val="00AFD7"/>
                      </a:solidFill>
                      <a:prstDash val="solid"/>
                      <a:round/>
                      <a:headEnd type="none" w="med" len="med"/>
                      <a:tailEnd type="none" w="med" len="med"/>
                    </a:lnR>
                    <a:lnT w="12700" cap="flat" cmpd="sng" algn="ctr">
                      <a:solidFill>
                        <a:srgbClr val="00AFD7"/>
                      </a:solidFill>
                      <a:prstDash val="solid"/>
                      <a:round/>
                      <a:headEnd type="none" w="med" len="med"/>
                      <a:tailEnd type="none" w="med" len="med"/>
                    </a:lnT>
                    <a:lnB w="12700" cap="flat" cmpd="sng" algn="ctr">
                      <a:solidFill>
                        <a:srgbClr val="00AF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~$99/credit + fees</a:t>
                      </a:r>
                    </a:p>
                  </a:txBody>
                  <a:tcPr>
                    <a:lnL w="12700" cap="flat" cmpd="sng" algn="ctr">
                      <a:solidFill>
                        <a:srgbClr val="00AFD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FD7"/>
                      </a:solidFill>
                      <a:prstDash val="solid"/>
                      <a:round/>
                      <a:headEnd type="none" w="med" len="med"/>
                      <a:tailEnd type="none" w="med" len="med"/>
                    </a:lnT>
                    <a:lnB w="12700" cap="flat" cmpd="sng" algn="ctr">
                      <a:solidFill>
                        <a:srgbClr val="00AF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740501"/>
                  </a:ext>
                </a:extLst>
              </a:tr>
              <a:tr h="370840">
                <a:tc>
                  <a:txBody>
                    <a:bodyPr/>
                    <a:lstStyle/>
                    <a:p>
                      <a:r>
                        <a:rPr lang="en-US" sz="2400" u="none" dirty="0">
                          <a:solidFill>
                            <a:schemeClr val="tx1"/>
                          </a:solidFill>
                          <a:hlinkClick r:id="rId2">
                            <a:extLst>
                              <a:ext uri="{A12FA001-AC4F-418D-AE19-62706E023703}">
                                <ahyp:hlinkClr xmlns:ahyp="http://schemas.microsoft.com/office/drawing/2018/hyperlinkcolor" val="tx"/>
                              </a:ext>
                            </a:extLst>
                          </a:hlinkClick>
                        </a:rPr>
                        <a:t>2-Year Public College</a:t>
                      </a:r>
                      <a:endParaRPr lang="en-US" sz="2400" u="none" dirty="0">
                        <a:solidFill>
                          <a:schemeClr val="tx1"/>
                        </a:solidFill>
                      </a:endParaRPr>
                    </a:p>
                  </a:txBody>
                  <a:tcPr>
                    <a:lnL w="12700" cap="flat" cmpd="sng" algn="ctr">
                      <a:noFill/>
                      <a:prstDash val="solid"/>
                      <a:round/>
                      <a:headEnd type="none" w="med" len="med"/>
                      <a:tailEnd type="none" w="med" len="med"/>
                    </a:lnL>
                    <a:lnR w="12700" cap="flat" cmpd="sng" algn="ctr">
                      <a:solidFill>
                        <a:srgbClr val="00AFD7"/>
                      </a:solidFill>
                      <a:prstDash val="solid"/>
                      <a:round/>
                      <a:headEnd type="none" w="med" len="med"/>
                      <a:tailEnd type="none" w="med" len="med"/>
                    </a:lnR>
                    <a:lnT w="12700" cap="flat" cmpd="sng" algn="ctr">
                      <a:solidFill>
                        <a:srgbClr val="00AFD7"/>
                      </a:solidFill>
                      <a:prstDash val="solid"/>
                      <a:round/>
                      <a:headEnd type="none" w="med" len="med"/>
                      <a:tailEnd type="none" w="med" len="med"/>
                    </a:lnT>
                    <a:lnB w="12700" cap="flat" cmpd="sng" algn="ctr">
                      <a:solidFill>
                        <a:srgbClr val="00AF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$4,382</a:t>
                      </a:r>
                    </a:p>
                  </a:txBody>
                  <a:tcPr>
                    <a:lnL w="12700" cap="flat" cmpd="sng" algn="ctr">
                      <a:solidFill>
                        <a:srgbClr val="00AFD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FD7"/>
                      </a:solidFill>
                      <a:prstDash val="solid"/>
                      <a:round/>
                      <a:headEnd type="none" w="med" len="med"/>
                      <a:tailEnd type="none" w="med" len="med"/>
                    </a:lnT>
                    <a:lnB w="12700" cap="flat" cmpd="sng" algn="ctr">
                      <a:solidFill>
                        <a:srgbClr val="00AF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349633"/>
                  </a:ext>
                </a:extLst>
              </a:tr>
              <a:tr h="0">
                <a:tc>
                  <a:txBody>
                    <a:bodyPr/>
                    <a:lstStyle/>
                    <a:p>
                      <a:r>
                        <a:rPr lang="en-US" sz="2400" dirty="0">
                          <a:solidFill>
                            <a:schemeClr val="tx1"/>
                          </a:solidFill>
                          <a:hlinkClick r:id="rId2">
                            <a:extLst>
                              <a:ext uri="{A12FA001-AC4F-418D-AE19-62706E023703}">
                                <ahyp:hlinkClr xmlns:ahyp="http://schemas.microsoft.com/office/drawing/2018/hyperlinkcolor" val="tx"/>
                              </a:ext>
                            </a:extLst>
                          </a:hlinkClick>
                        </a:rPr>
                        <a:t>4-Year Public University</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rgbClr val="00AFD7"/>
                      </a:solidFill>
                      <a:prstDash val="solid"/>
                      <a:round/>
                      <a:headEnd type="none" w="med" len="med"/>
                      <a:tailEnd type="none" w="med" len="med"/>
                    </a:lnR>
                    <a:lnT w="12700" cap="flat" cmpd="sng" algn="ctr">
                      <a:solidFill>
                        <a:srgbClr val="00AFD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$7,531</a:t>
                      </a:r>
                    </a:p>
                  </a:txBody>
                  <a:tcPr>
                    <a:lnL w="12700" cap="flat" cmpd="sng" algn="ctr">
                      <a:solidFill>
                        <a:srgbClr val="00AFD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FD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5529607"/>
                  </a:ext>
                </a:extLst>
              </a:tr>
            </a:tbl>
          </a:graphicData>
        </a:graphic>
      </p:graphicFrame>
      <p:graphicFrame>
        <p:nvGraphicFramePr>
          <p:cNvPr id="5" name="Table 4">
            <a:extLst>
              <a:ext uri="{FF2B5EF4-FFF2-40B4-BE49-F238E27FC236}">
                <a16:creationId xmlns:a16="http://schemas.microsoft.com/office/drawing/2014/main" id="{4FB6187A-4618-72C5-601C-3CA2CFB8DE6D}"/>
              </a:ext>
            </a:extLst>
          </p:cNvPr>
          <p:cNvGraphicFramePr>
            <a:graphicFrameLocks noGrp="1"/>
          </p:cNvGraphicFramePr>
          <p:nvPr>
            <p:extLst>
              <p:ext uri="{D42A27DB-BD31-4B8C-83A1-F6EECF244321}">
                <p14:modId xmlns:p14="http://schemas.microsoft.com/office/powerpoint/2010/main" val="961254377"/>
              </p:ext>
            </p:extLst>
          </p:nvPr>
        </p:nvGraphicFramePr>
        <p:xfrm>
          <a:off x="838200" y="3067546"/>
          <a:ext cx="10820400" cy="1371600"/>
        </p:xfrm>
        <a:graphic>
          <a:graphicData uri="http://schemas.openxmlformats.org/drawingml/2006/table">
            <a:tbl>
              <a:tblPr firstRow="1" bandRow="1">
                <a:tableStyleId>{5C22544A-7EE6-4342-B048-85BDC9FD1C3A}</a:tableStyleId>
              </a:tblPr>
              <a:tblGrid>
                <a:gridCol w="6165273">
                  <a:extLst>
                    <a:ext uri="{9D8B030D-6E8A-4147-A177-3AD203B41FA5}">
                      <a16:colId xmlns:a16="http://schemas.microsoft.com/office/drawing/2014/main" val="342024117"/>
                    </a:ext>
                  </a:extLst>
                </a:gridCol>
                <a:gridCol w="4655127">
                  <a:extLst>
                    <a:ext uri="{9D8B030D-6E8A-4147-A177-3AD203B41FA5}">
                      <a16:colId xmlns:a16="http://schemas.microsoft.com/office/drawing/2014/main" val="1587662665"/>
                    </a:ext>
                  </a:extLst>
                </a:gridCol>
              </a:tblGrid>
              <a:tr h="428364">
                <a:tc gridSpan="2">
                  <a:txBody>
                    <a:bodyPr/>
                    <a:lstStyle/>
                    <a:p>
                      <a:r>
                        <a:rPr lang="en-US" sz="2400" dirty="0">
                          <a:solidFill>
                            <a:schemeClr val="bg1"/>
                          </a:solidFill>
                        </a:rPr>
                        <a:t>2024 Average National Out-Of-State Tuitions and Fees (per year)</a:t>
                      </a:r>
                    </a:p>
                  </a:txBody>
                  <a:tcPr>
                    <a:lnL w="12700" cmpd="sng">
                      <a:noFill/>
                    </a:lnL>
                    <a:lnR w="12700" cmpd="sng">
                      <a:noFill/>
                    </a:lnR>
                    <a:lnT w="12700" cmpd="sng">
                      <a:noFill/>
                    </a:lnT>
                    <a:lnB w="12700" cap="flat" cmpd="sng" algn="ctr">
                      <a:solidFill>
                        <a:srgbClr val="323E48"/>
                      </a:solidFill>
                      <a:prstDash val="solid"/>
                      <a:round/>
                      <a:headEnd type="none" w="med" len="med"/>
                      <a:tailEnd type="none" w="med" len="med"/>
                    </a:lnB>
                    <a:lnTlToBr w="12700" cmpd="sng">
                      <a:noFill/>
                      <a:prstDash val="solid"/>
                    </a:lnTlToBr>
                    <a:lnBlToTr w="12700" cmpd="sng">
                      <a:noFill/>
                      <a:prstDash val="solid"/>
                    </a:lnBlToTr>
                    <a:solidFill>
                      <a:srgbClr val="33737F"/>
                    </a:solidFill>
                  </a:tcPr>
                </a:tc>
                <a:tc hMerge="1">
                  <a:txBody>
                    <a:bodyPr/>
                    <a:lstStyle/>
                    <a:p>
                      <a:endParaRPr lang="en-US" dirty="0"/>
                    </a:p>
                  </a:txBody>
                  <a:tcPr/>
                </a:tc>
                <a:extLst>
                  <a:ext uri="{0D108BD9-81ED-4DB2-BD59-A6C34878D82A}">
                    <a16:rowId xmlns:a16="http://schemas.microsoft.com/office/drawing/2014/main" val="104678994"/>
                  </a:ext>
                </a:extLst>
              </a:tr>
              <a:tr h="370840">
                <a:tc>
                  <a:txBody>
                    <a:bodyPr/>
                    <a:lstStyle/>
                    <a:p>
                      <a:r>
                        <a:rPr lang="en-US" sz="2400" dirty="0">
                          <a:solidFill>
                            <a:schemeClr val="tx1"/>
                          </a:solidFill>
                          <a:hlinkClick r:id="rId3">
                            <a:extLst>
                              <a:ext uri="{A12FA001-AC4F-418D-AE19-62706E023703}">
                                <ahyp:hlinkClr xmlns:ahyp="http://schemas.microsoft.com/office/drawing/2018/hyperlinkcolor" val="tx"/>
                              </a:ext>
                            </a:extLst>
                          </a:hlinkClick>
                        </a:rPr>
                        <a:t>National 2-Year Public College</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rgbClr val="323E48"/>
                      </a:solidFill>
                      <a:prstDash val="solid"/>
                      <a:round/>
                      <a:headEnd type="none" w="med" len="med"/>
                      <a:tailEnd type="none" w="med" len="med"/>
                    </a:lnR>
                    <a:lnT w="12700" cap="flat" cmpd="sng" algn="ctr">
                      <a:solidFill>
                        <a:srgbClr val="323E48"/>
                      </a:solidFill>
                      <a:prstDash val="solid"/>
                      <a:round/>
                      <a:headEnd type="none" w="med" len="med"/>
                      <a:tailEnd type="none" w="med" len="med"/>
                    </a:lnT>
                    <a:lnB w="12700" cap="flat" cmpd="sng" algn="ctr">
                      <a:solidFill>
                        <a:srgbClr val="323E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$8,415</a:t>
                      </a:r>
                    </a:p>
                  </a:txBody>
                  <a:tcPr>
                    <a:lnL w="12700" cap="flat" cmpd="sng" algn="ctr">
                      <a:solidFill>
                        <a:srgbClr val="323E4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23E48"/>
                      </a:solidFill>
                      <a:prstDash val="solid"/>
                      <a:round/>
                      <a:headEnd type="none" w="med" len="med"/>
                      <a:tailEnd type="none" w="med" len="med"/>
                    </a:lnT>
                    <a:lnB w="12700" cap="flat" cmpd="sng" algn="ctr">
                      <a:solidFill>
                        <a:srgbClr val="323E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8332074"/>
                  </a:ext>
                </a:extLst>
              </a:tr>
              <a:tr h="370840">
                <a:tc>
                  <a:txBody>
                    <a:bodyPr/>
                    <a:lstStyle/>
                    <a:p>
                      <a:r>
                        <a:rPr lang="en-US" sz="2400" dirty="0">
                          <a:solidFill>
                            <a:schemeClr val="tx1"/>
                          </a:solidFill>
                          <a:hlinkClick r:id="rId3">
                            <a:extLst>
                              <a:ext uri="{A12FA001-AC4F-418D-AE19-62706E023703}">
                                <ahyp:hlinkClr xmlns:ahyp="http://schemas.microsoft.com/office/drawing/2018/hyperlinkcolor" val="tx"/>
                              </a:ext>
                            </a:extLst>
                          </a:hlinkClick>
                        </a:rPr>
                        <a:t>National 4-Year Public University</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rgbClr val="323E48"/>
                      </a:solidFill>
                      <a:prstDash val="solid"/>
                      <a:round/>
                      <a:headEnd type="none" w="med" len="med"/>
                      <a:tailEnd type="none" w="med" len="med"/>
                    </a:lnR>
                    <a:lnT w="12700" cap="flat" cmpd="sng" algn="ctr">
                      <a:solidFill>
                        <a:srgbClr val="323E4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$27,457</a:t>
                      </a:r>
                    </a:p>
                  </a:txBody>
                  <a:tcPr>
                    <a:lnL w="12700" cap="flat" cmpd="sng" algn="ctr">
                      <a:solidFill>
                        <a:srgbClr val="323E4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23E4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6373515"/>
                  </a:ext>
                </a:extLst>
              </a:tr>
            </a:tbl>
          </a:graphicData>
        </a:graphic>
      </p:graphicFrame>
      <p:graphicFrame>
        <p:nvGraphicFramePr>
          <p:cNvPr id="6" name="Table 5">
            <a:extLst>
              <a:ext uri="{FF2B5EF4-FFF2-40B4-BE49-F238E27FC236}">
                <a16:creationId xmlns:a16="http://schemas.microsoft.com/office/drawing/2014/main" id="{3E078DCD-C277-B174-3B18-9DFC0CCB26EA}"/>
              </a:ext>
            </a:extLst>
          </p:cNvPr>
          <p:cNvGraphicFramePr>
            <a:graphicFrameLocks noGrp="1"/>
          </p:cNvGraphicFramePr>
          <p:nvPr>
            <p:extLst>
              <p:ext uri="{D42A27DB-BD31-4B8C-83A1-F6EECF244321}">
                <p14:modId xmlns:p14="http://schemas.microsoft.com/office/powerpoint/2010/main" val="1478195896"/>
              </p:ext>
            </p:extLst>
          </p:nvPr>
        </p:nvGraphicFramePr>
        <p:xfrm>
          <a:off x="838200" y="4502561"/>
          <a:ext cx="10820400" cy="1371600"/>
        </p:xfrm>
        <a:graphic>
          <a:graphicData uri="http://schemas.openxmlformats.org/drawingml/2006/table">
            <a:tbl>
              <a:tblPr firstRow="1" bandRow="1">
                <a:tableStyleId>{5C22544A-7EE6-4342-B048-85BDC9FD1C3A}</a:tableStyleId>
              </a:tblPr>
              <a:tblGrid>
                <a:gridCol w="6165273">
                  <a:extLst>
                    <a:ext uri="{9D8B030D-6E8A-4147-A177-3AD203B41FA5}">
                      <a16:colId xmlns:a16="http://schemas.microsoft.com/office/drawing/2014/main" val="342024117"/>
                    </a:ext>
                  </a:extLst>
                </a:gridCol>
                <a:gridCol w="4655127">
                  <a:extLst>
                    <a:ext uri="{9D8B030D-6E8A-4147-A177-3AD203B41FA5}">
                      <a16:colId xmlns:a16="http://schemas.microsoft.com/office/drawing/2014/main" val="1587662665"/>
                    </a:ext>
                  </a:extLst>
                </a:gridCol>
              </a:tblGrid>
              <a:tr h="428364">
                <a:tc gridSpan="2">
                  <a:txBody>
                    <a:bodyPr/>
                    <a:lstStyle/>
                    <a:p>
                      <a:r>
                        <a:rPr lang="en-US" sz="2400" dirty="0">
                          <a:solidFill>
                            <a:schemeClr val="bg1"/>
                          </a:solidFill>
                        </a:rPr>
                        <a:t>2024 Average National Private Non-Profit Tuitions and Fees (per year)</a:t>
                      </a:r>
                    </a:p>
                  </a:txBody>
                  <a:tcPr>
                    <a:lnL w="12700" cmpd="sng">
                      <a:noFill/>
                    </a:lnL>
                    <a:lnR w="12700" cmpd="sng">
                      <a:noFill/>
                    </a:lnR>
                    <a:lnT w="12700" cmpd="sng">
                      <a:noFill/>
                    </a:lnT>
                    <a:lnB w="12700" cap="flat" cmpd="sng" algn="ctr">
                      <a:solidFill>
                        <a:srgbClr val="304E93"/>
                      </a:solidFill>
                      <a:prstDash val="solid"/>
                      <a:round/>
                      <a:headEnd type="none" w="med" len="med"/>
                      <a:tailEnd type="none" w="med" len="med"/>
                    </a:lnB>
                    <a:lnTlToBr w="12700" cmpd="sng">
                      <a:noFill/>
                      <a:prstDash val="solid"/>
                    </a:lnTlToBr>
                    <a:lnBlToTr w="12700" cmpd="sng">
                      <a:noFill/>
                      <a:prstDash val="solid"/>
                    </a:lnBlToTr>
                    <a:solidFill>
                      <a:srgbClr val="323E48"/>
                    </a:solidFill>
                  </a:tcPr>
                </a:tc>
                <a:tc hMerge="1">
                  <a:txBody>
                    <a:bodyPr/>
                    <a:lstStyle/>
                    <a:p>
                      <a:endParaRPr lang="en-US" dirty="0"/>
                    </a:p>
                  </a:txBody>
                  <a:tcPr/>
                </a:tc>
                <a:extLst>
                  <a:ext uri="{0D108BD9-81ED-4DB2-BD59-A6C34878D82A}">
                    <a16:rowId xmlns:a16="http://schemas.microsoft.com/office/drawing/2014/main" val="104678994"/>
                  </a:ext>
                </a:extLst>
              </a:tr>
              <a:tr h="370840">
                <a:tc>
                  <a:txBody>
                    <a:bodyPr/>
                    <a:lstStyle/>
                    <a:p>
                      <a:r>
                        <a:rPr lang="en-US" sz="2400" dirty="0">
                          <a:solidFill>
                            <a:schemeClr val="tx1"/>
                          </a:solidFill>
                          <a:hlinkClick r:id="rId4">
                            <a:extLst>
                              <a:ext uri="{A12FA001-AC4F-418D-AE19-62706E023703}">
                                <ahyp:hlinkClr xmlns:ahyp="http://schemas.microsoft.com/office/drawing/2018/hyperlinkcolor" val="tx"/>
                              </a:ext>
                            </a:extLst>
                          </a:hlinkClick>
                        </a:rPr>
                        <a:t>National 2-Year Non-Profit Private College</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rgbClr val="304E93"/>
                      </a:solidFill>
                      <a:prstDash val="solid"/>
                      <a:round/>
                      <a:headEnd type="none" w="med" len="med"/>
                      <a:tailEnd type="none" w="med" len="med"/>
                    </a:lnR>
                    <a:lnT w="12700" cap="flat" cmpd="sng" algn="ctr">
                      <a:solidFill>
                        <a:srgbClr val="304E93"/>
                      </a:solidFill>
                      <a:prstDash val="solid"/>
                      <a:round/>
                      <a:headEnd type="none" w="med" len="med"/>
                      <a:tailEnd type="none" w="med" len="med"/>
                    </a:lnT>
                    <a:lnB w="12700" cap="flat" cmpd="sng" algn="ctr">
                      <a:solidFill>
                        <a:srgbClr val="304E9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$20,019</a:t>
                      </a:r>
                    </a:p>
                  </a:txBody>
                  <a:tcPr>
                    <a:lnL w="12700" cap="flat" cmpd="sng" algn="ctr">
                      <a:solidFill>
                        <a:srgbClr val="304E9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04E93"/>
                      </a:solidFill>
                      <a:prstDash val="solid"/>
                      <a:round/>
                      <a:headEnd type="none" w="med" len="med"/>
                      <a:tailEnd type="none" w="med" len="med"/>
                    </a:lnT>
                    <a:lnB w="12700" cap="flat" cmpd="sng" algn="ctr">
                      <a:solidFill>
                        <a:srgbClr val="304E9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349633"/>
                  </a:ext>
                </a:extLst>
              </a:tr>
              <a:tr h="0">
                <a:tc>
                  <a:txBody>
                    <a:bodyPr/>
                    <a:lstStyle/>
                    <a:p>
                      <a:r>
                        <a:rPr lang="en-US" sz="2400" dirty="0">
                          <a:solidFill>
                            <a:schemeClr val="tx1"/>
                          </a:solidFill>
                          <a:hlinkClick r:id="rId4">
                            <a:extLst>
                              <a:ext uri="{A12FA001-AC4F-418D-AE19-62706E023703}">
                                <ahyp:hlinkClr xmlns:ahyp="http://schemas.microsoft.com/office/drawing/2018/hyperlinkcolor" val="tx"/>
                              </a:ext>
                            </a:extLst>
                          </a:hlinkClick>
                        </a:rPr>
                        <a:t>National 4-Year Non-Profit Private University</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rgbClr val="304E93"/>
                      </a:solidFill>
                      <a:prstDash val="solid"/>
                      <a:round/>
                      <a:headEnd type="none" w="med" len="med"/>
                      <a:tailEnd type="none" w="med" len="med"/>
                    </a:lnR>
                    <a:lnT w="12700" cap="flat" cmpd="sng" algn="ctr">
                      <a:solidFill>
                        <a:srgbClr val="304E9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$38,421</a:t>
                      </a:r>
                    </a:p>
                  </a:txBody>
                  <a:tcPr>
                    <a:lnL w="12700" cap="flat" cmpd="sng" algn="ctr">
                      <a:solidFill>
                        <a:srgbClr val="304E9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04E9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5529607"/>
                  </a:ext>
                </a:extLst>
              </a:tr>
            </a:tbl>
          </a:graphicData>
        </a:graphic>
      </p:graphicFrame>
      <p:sp>
        <p:nvSpPr>
          <p:cNvPr id="7" name="Content Placeholder 2">
            <a:extLst>
              <a:ext uri="{FF2B5EF4-FFF2-40B4-BE49-F238E27FC236}">
                <a16:creationId xmlns:a16="http://schemas.microsoft.com/office/drawing/2014/main" id="{4ACA22CE-8CA3-0CEB-12BC-5AE985E01720}"/>
              </a:ext>
            </a:extLst>
          </p:cNvPr>
          <p:cNvSpPr>
            <a:spLocks noGrp="1"/>
          </p:cNvSpPr>
          <p:nvPr>
            <p:ph idx="1"/>
          </p:nvPr>
        </p:nvSpPr>
        <p:spPr>
          <a:xfrm>
            <a:off x="838199" y="6156251"/>
            <a:ext cx="11002697" cy="518868"/>
          </a:xfrm>
        </p:spPr>
        <p:txBody>
          <a:bodyPr>
            <a:normAutofit/>
          </a:bodyPr>
          <a:lstStyle/>
          <a:p>
            <a:pPr marL="0" indent="0">
              <a:buNone/>
            </a:pPr>
            <a:r>
              <a:rPr lang="en-US" sz="2200" dirty="0"/>
              <a:t>*These costs don’t include external costs – Food, housing, books, supplies, transportation, etc.</a:t>
            </a:r>
          </a:p>
        </p:txBody>
      </p:sp>
      <p:pic>
        <p:nvPicPr>
          <p:cNvPr id="9" name="Graphic 8" descr="Presentation with media with solid fill">
            <a:hlinkClick r:id="rId5"/>
            <a:extLst>
              <a:ext uri="{FF2B5EF4-FFF2-40B4-BE49-F238E27FC236}">
                <a16:creationId xmlns:a16="http://schemas.microsoft.com/office/drawing/2014/main" id="{890D129A-8443-A419-2E94-7FB378C85D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04262" y="262953"/>
            <a:ext cx="413393" cy="413393"/>
          </a:xfrm>
          <a:prstGeom prst="rect">
            <a:avLst/>
          </a:prstGeom>
        </p:spPr>
      </p:pic>
      <p:sp>
        <p:nvSpPr>
          <p:cNvPr id="10" name="Text Placeholder 3">
            <a:hlinkClick r:id="rId5"/>
            <a:extLst>
              <a:ext uri="{FF2B5EF4-FFF2-40B4-BE49-F238E27FC236}">
                <a16:creationId xmlns:a16="http://schemas.microsoft.com/office/drawing/2014/main" id="{77B2F536-170D-FBA0-9A8D-0E70C1D60243}"/>
              </a:ext>
            </a:extLst>
          </p:cNvPr>
          <p:cNvSpPr txBox="1">
            <a:spLocks/>
          </p:cNvSpPr>
          <p:nvPr/>
        </p:nvSpPr>
        <p:spPr>
          <a:xfrm>
            <a:off x="10381020" y="613438"/>
            <a:ext cx="1459877" cy="51886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000" dirty="0">
                <a:hlinkClick r:id="rId5">
                  <a:extLst>
                    <a:ext uri="{A12FA001-AC4F-418D-AE19-62706E023703}">
                      <ahyp:hlinkClr xmlns:ahyp="http://schemas.microsoft.com/office/drawing/2018/hyperlinkcolor" val="tx"/>
                    </a:ext>
                  </a:extLst>
                </a:hlinkClick>
              </a:rPr>
              <a:t>Click for College Costs YouTube Videos</a:t>
            </a:r>
            <a:endParaRPr lang="en-US" sz="1000" dirty="0"/>
          </a:p>
        </p:txBody>
      </p:sp>
    </p:spTree>
    <p:extLst>
      <p:ext uri="{BB962C8B-B14F-4D97-AF65-F5344CB8AC3E}">
        <p14:creationId xmlns:p14="http://schemas.microsoft.com/office/powerpoint/2010/main" val="7492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DF847EC7-D419-8778-D435-6D54715BB1DA}"/>
              </a:ext>
            </a:extLst>
          </p:cNvPr>
          <p:cNvPicPr>
            <a:picLocks noChangeAspect="1"/>
          </p:cNvPicPr>
          <p:nvPr/>
        </p:nvPicPr>
        <p:blipFill>
          <a:blip r:embed="rId3"/>
          <a:stretch>
            <a:fillRect/>
          </a:stretch>
        </p:blipFill>
        <p:spPr>
          <a:xfrm>
            <a:off x="1641944" y="0"/>
            <a:ext cx="8885069" cy="6858000"/>
          </a:xfrm>
          <a:prstGeom prst="rect">
            <a:avLst/>
          </a:prstGeom>
        </p:spPr>
      </p:pic>
    </p:spTree>
    <p:extLst>
      <p:ext uri="{BB962C8B-B14F-4D97-AF65-F5344CB8AC3E}">
        <p14:creationId xmlns:p14="http://schemas.microsoft.com/office/powerpoint/2010/main" val="130101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3B3EC-0107-A5A4-C741-456C7FFCD96E}"/>
            </a:ext>
          </a:extLst>
        </p:cNvPr>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087364C7-D9F5-2657-B9F4-EEFEF7B1BDFB}"/>
              </a:ext>
            </a:extLst>
          </p:cNvPr>
          <p:cNvPicPr>
            <a:picLocks noChangeAspect="1"/>
          </p:cNvPicPr>
          <p:nvPr/>
        </p:nvPicPr>
        <p:blipFill>
          <a:blip r:embed="rId3"/>
          <a:stretch>
            <a:fillRect/>
          </a:stretch>
        </p:blipFill>
        <p:spPr>
          <a:xfrm>
            <a:off x="1631970" y="0"/>
            <a:ext cx="8928059" cy="6858000"/>
          </a:xfrm>
          <a:prstGeom prst="rect">
            <a:avLst/>
          </a:prstGeom>
        </p:spPr>
      </p:pic>
    </p:spTree>
    <p:extLst>
      <p:ext uri="{BB962C8B-B14F-4D97-AF65-F5344CB8AC3E}">
        <p14:creationId xmlns:p14="http://schemas.microsoft.com/office/powerpoint/2010/main" val="370499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FAC23-F02A-1C31-E6FE-397C0B499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37F53-561C-3BE2-1949-4C657F5CF219}"/>
              </a:ext>
            </a:extLst>
          </p:cNvPr>
          <p:cNvSpPr>
            <a:spLocks noGrp="1"/>
          </p:cNvSpPr>
          <p:nvPr>
            <p:ph type="title"/>
          </p:nvPr>
        </p:nvSpPr>
        <p:spPr/>
        <p:txBody>
          <a:bodyPr/>
          <a:lstStyle/>
          <a:p>
            <a:pPr algn="ctr"/>
            <a:r>
              <a:rPr lang="en-US" dirty="0"/>
              <a:t>Paying for College Student Bundle</a:t>
            </a:r>
          </a:p>
        </p:txBody>
      </p:sp>
      <p:pic>
        <p:nvPicPr>
          <p:cNvPr id="5" name="Graphic 4" descr="Dollar">
            <a:extLst>
              <a:ext uri="{FF2B5EF4-FFF2-40B4-BE49-F238E27FC236}">
                <a16:creationId xmlns:a16="http://schemas.microsoft.com/office/drawing/2014/main" id="{80EE053E-DB86-BCBF-1569-1F365A0117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3312" y="2913320"/>
            <a:ext cx="632637" cy="632637"/>
          </a:xfrm>
          <a:prstGeom prst="rect">
            <a:avLst/>
          </a:prstGeom>
        </p:spPr>
      </p:pic>
      <p:pic>
        <p:nvPicPr>
          <p:cNvPr id="6" name="Graphic 5" descr="Graduation cap">
            <a:extLst>
              <a:ext uri="{FF2B5EF4-FFF2-40B4-BE49-F238E27FC236}">
                <a16:creationId xmlns:a16="http://schemas.microsoft.com/office/drawing/2014/main" id="{BB50501A-ABFC-0D06-C2B3-121FB0360F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009" y="2814970"/>
            <a:ext cx="914400" cy="914400"/>
          </a:xfrm>
          <a:prstGeom prst="rect">
            <a:avLst/>
          </a:prstGeom>
        </p:spPr>
      </p:pic>
      <p:sp>
        <p:nvSpPr>
          <p:cNvPr id="7" name="Arrow: Pentagon 6">
            <a:extLst>
              <a:ext uri="{FF2B5EF4-FFF2-40B4-BE49-F238E27FC236}">
                <a16:creationId xmlns:a16="http://schemas.microsoft.com/office/drawing/2014/main" id="{F06C46C5-950E-936C-4288-FC4418AED903}"/>
              </a:ext>
              <a:ext uri="{C183D7F6-B498-43B3-948B-1728B52AA6E4}">
                <adec:decorative xmlns:adec="http://schemas.microsoft.com/office/drawing/2017/decorative" val="1"/>
              </a:ext>
            </a:extLst>
          </p:cNvPr>
          <p:cNvSpPr/>
          <p:nvPr/>
        </p:nvSpPr>
        <p:spPr>
          <a:xfrm rot="18360000">
            <a:off x="7019690" y="4828355"/>
            <a:ext cx="531628" cy="1236035"/>
          </a:xfrm>
          <a:prstGeom prst="homePlate">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Users">
            <a:extLst>
              <a:ext uri="{FF2B5EF4-FFF2-40B4-BE49-F238E27FC236}">
                <a16:creationId xmlns:a16="http://schemas.microsoft.com/office/drawing/2014/main" id="{407AAA10-8B21-B78A-053B-6D8242587A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2986" y="4929666"/>
            <a:ext cx="1064681" cy="1064681"/>
          </a:xfrm>
          <a:prstGeom prst="rect">
            <a:avLst/>
          </a:prstGeom>
        </p:spPr>
      </p:pic>
      <p:sp>
        <p:nvSpPr>
          <p:cNvPr id="9" name="Content Placeholder 2">
            <a:extLst>
              <a:ext uri="{FF2B5EF4-FFF2-40B4-BE49-F238E27FC236}">
                <a16:creationId xmlns:a16="http://schemas.microsoft.com/office/drawing/2014/main" id="{96CF223D-892C-340A-BFE8-ABF9551ED838}"/>
              </a:ext>
            </a:extLst>
          </p:cNvPr>
          <p:cNvSpPr txBox="1">
            <a:spLocks/>
          </p:cNvSpPr>
          <p:nvPr/>
        </p:nvSpPr>
        <p:spPr>
          <a:xfrm>
            <a:off x="5051473" y="5579859"/>
            <a:ext cx="1928612" cy="7309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Individual Student Situations</a:t>
            </a:r>
          </a:p>
        </p:txBody>
      </p:sp>
      <p:sp>
        <p:nvSpPr>
          <p:cNvPr id="10" name="Arrow: Pentagon 9">
            <a:extLst>
              <a:ext uri="{FF2B5EF4-FFF2-40B4-BE49-F238E27FC236}">
                <a16:creationId xmlns:a16="http://schemas.microsoft.com/office/drawing/2014/main" id="{71738695-918F-E814-DB34-4338D3BAE09A}"/>
              </a:ext>
              <a:ext uri="{C183D7F6-B498-43B3-948B-1728B52AA6E4}">
                <adec:decorative xmlns:adec="http://schemas.microsoft.com/office/drawing/2017/decorative" val="1"/>
              </a:ext>
            </a:extLst>
          </p:cNvPr>
          <p:cNvSpPr/>
          <p:nvPr/>
        </p:nvSpPr>
        <p:spPr>
          <a:xfrm rot="14040000">
            <a:off x="8959959" y="4828355"/>
            <a:ext cx="531628" cy="1236035"/>
          </a:xfrm>
          <a:prstGeom prst="homePlate">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Downward trend">
            <a:extLst>
              <a:ext uri="{FF2B5EF4-FFF2-40B4-BE49-F238E27FC236}">
                <a16:creationId xmlns:a16="http://schemas.microsoft.com/office/drawing/2014/main" id="{19759342-091C-F748-07FC-DF79C374AF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80895" y="4879572"/>
            <a:ext cx="1156285" cy="1156285"/>
          </a:xfrm>
          <a:prstGeom prst="rect">
            <a:avLst/>
          </a:prstGeom>
        </p:spPr>
      </p:pic>
      <p:sp>
        <p:nvSpPr>
          <p:cNvPr id="12" name="Content Placeholder 2">
            <a:extLst>
              <a:ext uri="{FF2B5EF4-FFF2-40B4-BE49-F238E27FC236}">
                <a16:creationId xmlns:a16="http://schemas.microsoft.com/office/drawing/2014/main" id="{DB3B7142-1A7F-EA9C-737D-A8346624D1B5}"/>
              </a:ext>
            </a:extLst>
          </p:cNvPr>
          <p:cNvSpPr txBox="1">
            <a:spLocks/>
          </p:cNvSpPr>
          <p:nvPr/>
        </p:nvSpPr>
        <p:spPr>
          <a:xfrm>
            <a:off x="9722671" y="5578696"/>
            <a:ext cx="1709900" cy="7309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Creative Ways to Cut Costs</a:t>
            </a:r>
          </a:p>
        </p:txBody>
      </p:sp>
      <p:sp>
        <p:nvSpPr>
          <p:cNvPr id="13" name="Arrow: Pentagon 12">
            <a:extLst>
              <a:ext uri="{FF2B5EF4-FFF2-40B4-BE49-F238E27FC236}">
                <a16:creationId xmlns:a16="http://schemas.microsoft.com/office/drawing/2014/main" id="{CDC47EB5-F09C-7274-A53B-46E470708954}"/>
              </a:ext>
              <a:ext uri="{C183D7F6-B498-43B3-948B-1728B52AA6E4}">
                <adec:decorative xmlns:adec="http://schemas.microsoft.com/office/drawing/2017/decorative" val="1"/>
              </a:ext>
            </a:extLst>
          </p:cNvPr>
          <p:cNvSpPr/>
          <p:nvPr/>
        </p:nvSpPr>
        <p:spPr>
          <a:xfrm rot="9720000">
            <a:off x="9559536" y="2983049"/>
            <a:ext cx="531628" cy="1236035"/>
          </a:xfrm>
          <a:prstGeom prst="homePlate">
            <a:avLst/>
          </a:prstGeom>
          <a:solidFill>
            <a:srgbClr val="00AF66"/>
          </a:solidFill>
          <a:ln>
            <a:solidFill>
              <a:srgbClr val="00A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Construction worker">
            <a:extLst>
              <a:ext uri="{FF2B5EF4-FFF2-40B4-BE49-F238E27FC236}">
                <a16:creationId xmlns:a16="http://schemas.microsoft.com/office/drawing/2014/main" id="{B0AA0A8E-18B0-FE45-628E-0FBDAABB5C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45166" y="2949621"/>
            <a:ext cx="1156286" cy="1156286"/>
          </a:xfrm>
          <a:prstGeom prst="rect">
            <a:avLst/>
          </a:prstGeom>
        </p:spPr>
      </p:pic>
      <p:sp>
        <p:nvSpPr>
          <p:cNvPr id="15" name="Content Placeholder 2">
            <a:extLst>
              <a:ext uri="{FF2B5EF4-FFF2-40B4-BE49-F238E27FC236}">
                <a16:creationId xmlns:a16="http://schemas.microsoft.com/office/drawing/2014/main" id="{4120195C-8236-7360-FD18-B36B3F811335}"/>
              </a:ext>
            </a:extLst>
          </p:cNvPr>
          <p:cNvSpPr txBox="1">
            <a:spLocks/>
          </p:cNvSpPr>
          <p:nvPr/>
        </p:nvSpPr>
        <p:spPr>
          <a:xfrm>
            <a:off x="10268129" y="3128275"/>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Earn and Save</a:t>
            </a:r>
          </a:p>
        </p:txBody>
      </p:sp>
      <p:sp>
        <p:nvSpPr>
          <p:cNvPr id="16" name="Arrow: Pentagon 15">
            <a:extLst>
              <a:ext uri="{FF2B5EF4-FFF2-40B4-BE49-F238E27FC236}">
                <a16:creationId xmlns:a16="http://schemas.microsoft.com/office/drawing/2014/main" id="{63C53B57-F2D1-D314-89EC-C79CBEF130BC}"/>
              </a:ext>
              <a:ext uri="{C183D7F6-B498-43B3-948B-1728B52AA6E4}">
                <adec:decorative xmlns:adec="http://schemas.microsoft.com/office/drawing/2017/decorative" val="1"/>
              </a:ext>
            </a:extLst>
          </p:cNvPr>
          <p:cNvSpPr/>
          <p:nvPr/>
        </p:nvSpPr>
        <p:spPr>
          <a:xfrm rot="5400000">
            <a:off x="7989824" y="1842587"/>
            <a:ext cx="531628" cy="1236035"/>
          </a:xfrm>
          <a:prstGeom prst="homePlate">
            <a:avLst/>
          </a:prstGeom>
          <a:solidFill>
            <a:srgbClr val="FFC845"/>
          </a:solidFill>
          <a:ln>
            <a:solidFill>
              <a:srgbClr val="FFC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Laptop">
            <a:extLst>
              <a:ext uri="{FF2B5EF4-FFF2-40B4-BE49-F238E27FC236}">
                <a16:creationId xmlns:a16="http://schemas.microsoft.com/office/drawing/2014/main" id="{10385793-4034-0B75-9283-A72144B5F4F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86152" y="1761207"/>
            <a:ext cx="1339822" cy="1339822"/>
          </a:xfrm>
          <a:prstGeom prst="rect">
            <a:avLst/>
          </a:prstGeom>
        </p:spPr>
      </p:pic>
      <p:sp>
        <p:nvSpPr>
          <p:cNvPr id="18" name="Content Placeholder 2">
            <a:extLst>
              <a:ext uri="{FF2B5EF4-FFF2-40B4-BE49-F238E27FC236}">
                <a16:creationId xmlns:a16="http://schemas.microsoft.com/office/drawing/2014/main" id="{C11D8B0D-5FB7-E6C7-E559-F4C43FE97840}"/>
              </a:ext>
            </a:extLst>
          </p:cNvPr>
          <p:cNvSpPr txBox="1">
            <a:spLocks/>
          </p:cNvSpPr>
          <p:nvPr/>
        </p:nvSpPr>
        <p:spPr>
          <a:xfrm>
            <a:off x="7600049" y="1456067"/>
            <a:ext cx="1311178"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File the FAFSA</a:t>
            </a:r>
          </a:p>
        </p:txBody>
      </p:sp>
      <p:sp>
        <p:nvSpPr>
          <p:cNvPr id="19" name="Arrow: Pentagon 18">
            <a:extLst>
              <a:ext uri="{FF2B5EF4-FFF2-40B4-BE49-F238E27FC236}">
                <a16:creationId xmlns:a16="http://schemas.microsoft.com/office/drawing/2014/main" id="{E5E0B95C-3F2A-BAA8-0005-EBA2048D8AE5}"/>
              </a:ext>
              <a:ext uri="{C183D7F6-B498-43B3-948B-1728B52AA6E4}">
                <adec:decorative xmlns:adec="http://schemas.microsoft.com/office/drawing/2017/decorative" val="1"/>
              </a:ext>
            </a:extLst>
          </p:cNvPr>
          <p:cNvSpPr/>
          <p:nvPr/>
        </p:nvSpPr>
        <p:spPr>
          <a:xfrm rot="1080000">
            <a:off x="6420113" y="2983049"/>
            <a:ext cx="531628" cy="1236035"/>
          </a:xfrm>
          <a:prstGeom prst="homePlate">
            <a:avLst/>
          </a:prstGeom>
          <a:solidFill>
            <a:srgbClr val="00AFD7"/>
          </a:solidFill>
          <a:ln>
            <a:solidFill>
              <a:srgbClr val="00A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Document">
            <a:extLst>
              <a:ext uri="{FF2B5EF4-FFF2-40B4-BE49-F238E27FC236}">
                <a16:creationId xmlns:a16="http://schemas.microsoft.com/office/drawing/2014/main" id="{ED1B9935-333B-C76D-7698-4836353C8BD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67359" y="3018331"/>
            <a:ext cx="1165469" cy="1165469"/>
          </a:xfrm>
          <a:prstGeom prst="rect">
            <a:avLst/>
          </a:prstGeom>
        </p:spPr>
      </p:pic>
      <p:sp>
        <p:nvSpPr>
          <p:cNvPr id="21" name="Content Placeholder 2">
            <a:extLst>
              <a:ext uri="{FF2B5EF4-FFF2-40B4-BE49-F238E27FC236}">
                <a16:creationId xmlns:a16="http://schemas.microsoft.com/office/drawing/2014/main" id="{B3897580-1963-BA77-B06C-C85F728B33DC}"/>
              </a:ext>
            </a:extLst>
          </p:cNvPr>
          <p:cNvSpPr txBox="1">
            <a:spLocks/>
          </p:cNvSpPr>
          <p:nvPr/>
        </p:nvSpPr>
        <p:spPr>
          <a:xfrm>
            <a:off x="4810052" y="3284746"/>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Apply for Scholarships</a:t>
            </a:r>
          </a:p>
        </p:txBody>
      </p:sp>
      <p:sp>
        <p:nvSpPr>
          <p:cNvPr id="22" name="Rectangle 21">
            <a:extLst>
              <a:ext uri="{FF2B5EF4-FFF2-40B4-BE49-F238E27FC236}">
                <a16:creationId xmlns:a16="http://schemas.microsoft.com/office/drawing/2014/main" id="{02C09384-2F36-7CD3-A456-1C7F39E5AAE2}"/>
              </a:ext>
              <a:ext uri="{C183D7F6-B498-43B3-948B-1728B52AA6E4}">
                <adec:decorative xmlns:adec="http://schemas.microsoft.com/office/drawing/2017/decorative" val="1"/>
              </a:ext>
            </a:extLst>
          </p:cNvPr>
          <p:cNvSpPr/>
          <p:nvPr/>
        </p:nvSpPr>
        <p:spPr>
          <a:xfrm>
            <a:off x="7190703" y="4546611"/>
            <a:ext cx="2248739" cy="58658"/>
          </a:xfrm>
          <a:prstGeom prst="rect">
            <a:avLst/>
          </a:prstGeom>
          <a:solidFill>
            <a:srgbClr val="304E93"/>
          </a:solidFill>
          <a:ln>
            <a:solidFill>
              <a:srgbClr val="304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83FF330C-B289-1908-9F5C-72FDDB1BBD14}"/>
              </a:ext>
            </a:extLst>
          </p:cNvPr>
          <p:cNvSpPr txBox="1">
            <a:spLocks/>
          </p:cNvSpPr>
          <p:nvPr/>
        </p:nvSpPr>
        <p:spPr>
          <a:xfrm>
            <a:off x="6757616" y="3522498"/>
            <a:ext cx="3111795"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t>Paying for College Student Bundle</a:t>
            </a:r>
          </a:p>
        </p:txBody>
      </p:sp>
      <p:pic>
        <p:nvPicPr>
          <p:cNvPr id="25" name="Content Placeholder 16" descr="Confused person">
            <a:extLst>
              <a:ext uri="{FF2B5EF4-FFF2-40B4-BE49-F238E27FC236}">
                <a16:creationId xmlns:a16="http://schemas.microsoft.com/office/drawing/2014/main" id="{BC2EB687-D89B-EE35-15D0-7087B684007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3224" y="2404660"/>
            <a:ext cx="3569087" cy="3569087"/>
          </a:xfrm>
          <a:prstGeom prst="rect">
            <a:avLst/>
          </a:prstGeom>
        </p:spPr>
      </p:pic>
    </p:spTree>
    <p:extLst>
      <p:ext uri="{BB962C8B-B14F-4D97-AF65-F5344CB8AC3E}">
        <p14:creationId xmlns:p14="http://schemas.microsoft.com/office/powerpoint/2010/main" val="92533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62F3-AE97-73C0-FF44-65F3E34E89F0}"/>
              </a:ext>
            </a:extLst>
          </p:cNvPr>
          <p:cNvSpPr>
            <a:spLocks noGrp="1"/>
          </p:cNvSpPr>
          <p:nvPr>
            <p:ph type="title"/>
          </p:nvPr>
        </p:nvSpPr>
        <p:spPr/>
        <p:txBody>
          <a:bodyPr/>
          <a:lstStyle/>
          <a:p>
            <a:r>
              <a:rPr lang="en-US" dirty="0"/>
              <a:t>Deferment</a:t>
            </a:r>
          </a:p>
        </p:txBody>
      </p:sp>
      <p:grpSp>
        <p:nvGrpSpPr>
          <p:cNvPr id="3" name="Group 2">
            <a:extLst>
              <a:ext uri="{FF2B5EF4-FFF2-40B4-BE49-F238E27FC236}">
                <a16:creationId xmlns:a16="http://schemas.microsoft.com/office/drawing/2014/main" id="{51F3461B-68A7-A907-BE30-96D902927C5F}"/>
              </a:ext>
            </a:extLst>
          </p:cNvPr>
          <p:cNvGrpSpPr/>
          <p:nvPr/>
        </p:nvGrpSpPr>
        <p:grpSpPr>
          <a:xfrm>
            <a:off x="804183" y="4878100"/>
            <a:ext cx="1455862" cy="1668174"/>
            <a:chOff x="804183" y="4878100"/>
            <a:chExt cx="1455862" cy="1668174"/>
          </a:xfrm>
        </p:grpSpPr>
        <p:pic>
          <p:nvPicPr>
            <p:cNvPr id="4" name="Graphic 3" descr="Document with solid fill">
              <a:hlinkClick r:id="rId2"/>
              <a:extLst>
                <a:ext uri="{FF2B5EF4-FFF2-40B4-BE49-F238E27FC236}">
                  <a16:creationId xmlns:a16="http://schemas.microsoft.com/office/drawing/2014/main" id="{FDD7792D-34DA-9ADC-BB0F-E0E76A83CE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914" y="4878100"/>
              <a:ext cx="914400" cy="914400"/>
            </a:xfrm>
            <a:prstGeom prst="rect">
              <a:avLst/>
            </a:prstGeom>
          </p:spPr>
        </p:pic>
        <p:sp>
          <p:nvSpPr>
            <p:cNvPr id="5" name="Text Placeholder 3">
              <a:hlinkClick r:id="rId2"/>
              <a:extLst>
                <a:ext uri="{FF2B5EF4-FFF2-40B4-BE49-F238E27FC236}">
                  <a16:creationId xmlns:a16="http://schemas.microsoft.com/office/drawing/2014/main" id="{F2E73A02-670A-E1D0-060B-BFF1A69D5BAE}"/>
                </a:ext>
              </a:extLst>
            </p:cNvPr>
            <p:cNvSpPr txBox="1">
              <a:spLocks/>
            </p:cNvSpPr>
            <p:nvPr/>
          </p:nvSpPr>
          <p:spPr>
            <a:xfrm>
              <a:off x="804183" y="5792500"/>
              <a:ext cx="1455862" cy="75377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500" dirty="0">
                  <a:hlinkClick r:id="rId2">
                    <a:extLst>
                      <a:ext uri="{A12FA001-AC4F-418D-AE19-62706E023703}">
                        <ahyp:hlinkClr xmlns:ahyp="http://schemas.microsoft.com/office/drawing/2018/hyperlinkcolor" val="tx"/>
                      </a:ext>
                    </a:extLst>
                  </a:hlinkClick>
                </a:rPr>
                <a:t>Deferment Handout</a:t>
              </a:r>
              <a:endParaRPr lang="en-US" sz="1500" dirty="0"/>
            </a:p>
          </p:txBody>
        </p:sp>
      </p:grpSp>
    </p:spTree>
    <p:extLst>
      <p:ext uri="{BB962C8B-B14F-4D97-AF65-F5344CB8AC3E}">
        <p14:creationId xmlns:p14="http://schemas.microsoft.com/office/powerpoint/2010/main" val="137300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28BA-7D5D-594E-0D8B-5BB526E277D1}"/>
              </a:ext>
            </a:extLst>
          </p:cNvPr>
          <p:cNvSpPr>
            <a:spLocks noGrp="1"/>
          </p:cNvSpPr>
          <p:nvPr>
            <p:ph type="title"/>
          </p:nvPr>
        </p:nvSpPr>
        <p:spPr>
          <a:xfrm>
            <a:off x="5335588" y="276225"/>
            <a:ext cx="3932238" cy="1028700"/>
          </a:xfrm>
        </p:spPr>
        <p:txBody>
          <a:bodyPr anchor="ctr">
            <a:normAutofit/>
          </a:bodyPr>
          <a:lstStyle/>
          <a:p>
            <a:r>
              <a:rPr lang="en-US" sz="4400" dirty="0"/>
              <a:t>Deferment</a:t>
            </a:r>
          </a:p>
        </p:txBody>
      </p:sp>
      <p:sp>
        <p:nvSpPr>
          <p:cNvPr id="4" name="Text Placeholder 3">
            <a:extLst>
              <a:ext uri="{FF2B5EF4-FFF2-40B4-BE49-F238E27FC236}">
                <a16:creationId xmlns:a16="http://schemas.microsoft.com/office/drawing/2014/main" id="{74E1101A-7BEF-F4F0-CC67-7A70A1AB425B}"/>
              </a:ext>
            </a:extLst>
          </p:cNvPr>
          <p:cNvSpPr>
            <a:spLocks noGrp="1"/>
          </p:cNvSpPr>
          <p:nvPr>
            <p:ph type="body" sz="half" idx="2"/>
          </p:nvPr>
        </p:nvSpPr>
        <p:spPr>
          <a:xfrm>
            <a:off x="5335587" y="1304924"/>
            <a:ext cx="6435866" cy="5553075"/>
          </a:xfrm>
        </p:spPr>
        <p:txBody>
          <a:bodyPr vert="horz" lIns="91440" tIns="45720" rIns="91440" bIns="45720" rtlCol="0" anchor="t">
            <a:normAutofit fontScale="85000" lnSpcReduction="20000"/>
          </a:bodyPr>
          <a:lstStyle/>
          <a:p>
            <a:pPr>
              <a:lnSpc>
                <a:spcPct val="110000"/>
              </a:lnSpc>
            </a:pPr>
            <a:r>
              <a:rPr lang="en-US" sz="2600" dirty="0"/>
              <a:t>Is the option to postpone or delay college enrollment and scholarships for a period of time</a:t>
            </a:r>
          </a:p>
          <a:p>
            <a:pPr marL="285750" indent="-285750">
              <a:lnSpc>
                <a:spcPct val="110000"/>
              </a:lnSpc>
              <a:buFont typeface="Arial" panose="020B0604020202020204" pitchFamily="34" charset="0"/>
              <a:buChar char="•"/>
            </a:pPr>
            <a:r>
              <a:rPr lang="en-US" sz="2400" dirty="0"/>
              <a:t>What reasons do students have to defer college?</a:t>
            </a:r>
          </a:p>
          <a:p>
            <a:pPr marL="742950" lvl="1" indent="-285750">
              <a:lnSpc>
                <a:spcPct val="110000"/>
              </a:lnSpc>
              <a:buFont typeface="Arial" panose="020B0604020202020204" pitchFamily="34" charset="0"/>
              <a:buChar char="•"/>
            </a:pPr>
            <a:r>
              <a:rPr lang="en-US" sz="2400" dirty="0"/>
              <a:t>Military service</a:t>
            </a:r>
          </a:p>
          <a:p>
            <a:pPr marL="742950" lvl="1" indent="-285750">
              <a:lnSpc>
                <a:spcPct val="110000"/>
              </a:lnSpc>
              <a:buFont typeface="Arial" panose="020B0604020202020204" pitchFamily="34" charset="0"/>
              <a:buChar char="•"/>
            </a:pPr>
            <a:r>
              <a:rPr lang="en-US" sz="2400" dirty="0"/>
              <a:t>Religious services</a:t>
            </a:r>
          </a:p>
          <a:p>
            <a:pPr marL="742950" lvl="1" indent="-285750">
              <a:lnSpc>
                <a:spcPct val="110000"/>
              </a:lnSpc>
              <a:buFont typeface="Arial" panose="020B0604020202020204" pitchFamily="34" charset="0"/>
              <a:buChar char="•"/>
            </a:pPr>
            <a:r>
              <a:rPr lang="en-US" sz="2400" dirty="0"/>
              <a:t>Humanitarian service</a:t>
            </a:r>
          </a:p>
          <a:p>
            <a:pPr marL="742950" lvl="1" indent="-285750">
              <a:lnSpc>
                <a:spcPct val="110000"/>
              </a:lnSpc>
              <a:buFont typeface="Arial" panose="020B0604020202020204" pitchFamily="34" charset="0"/>
              <a:buChar char="•"/>
            </a:pPr>
            <a:r>
              <a:rPr lang="en-US" sz="2400" dirty="0"/>
              <a:t>Personal circumstances such as illness, family responsibilities, or financial constraints</a:t>
            </a:r>
          </a:p>
          <a:p>
            <a:pPr marL="742950" lvl="1" indent="-285750">
              <a:lnSpc>
                <a:spcPct val="110000"/>
              </a:lnSpc>
              <a:buFont typeface="Arial" panose="020B0604020202020204" pitchFamily="34" charset="0"/>
              <a:buChar char="•"/>
            </a:pPr>
            <a:r>
              <a:rPr lang="en-US" sz="2400" dirty="0"/>
              <a:t>Research, internships, or other educational experiences</a:t>
            </a:r>
          </a:p>
          <a:p>
            <a:pPr>
              <a:lnSpc>
                <a:spcPct val="110000"/>
              </a:lnSpc>
            </a:pPr>
            <a:r>
              <a:rPr lang="en-US" sz="2600" dirty="0"/>
              <a:t>Note: Some reasons for deferment may not be eligible depending on the college. Contact the college for eligible reasons to </a:t>
            </a:r>
            <a:r>
              <a:rPr lang="en-US" sz="2600"/>
              <a:t>defer attendance.</a:t>
            </a:r>
            <a:endParaRPr lang="en-US" sz="1400" dirty="0"/>
          </a:p>
          <a:p>
            <a:pPr>
              <a:lnSpc>
                <a:spcPct val="110000"/>
              </a:lnSpc>
            </a:pPr>
            <a:r>
              <a:rPr lang="en-US" sz="2600" b="1" dirty="0"/>
              <a:t>Inform the college or university about plans to defer admission and scholarships</a:t>
            </a:r>
          </a:p>
        </p:txBody>
      </p:sp>
      <p:pic>
        <p:nvPicPr>
          <p:cNvPr id="7" name="Picture 6" descr="A person holding a globe&#10;&#10;Description automatically generated">
            <a:extLst>
              <a:ext uri="{FF2B5EF4-FFF2-40B4-BE49-F238E27FC236}">
                <a16:creationId xmlns:a16="http://schemas.microsoft.com/office/drawing/2014/main" id="{6DB93349-D8C6-ADA7-3F69-1E867FAF4037}"/>
              </a:ext>
            </a:extLst>
          </p:cNvPr>
          <p:cNvPicPr>
            <a:picLocks noChangeAspect="1"/>
          </p:cNvPicPr>
          <p:nvPr/>
        </p:nvPicPr>
        <p:blipFill rotWithShape="1">
          <a:blip r:embed="rId2"/>
          <a:srcRect l="9980" r="39696" b="2"/>
          <a:stretch/>
        </p:blipFill>
        <p:spPr>
          <a:xfrm>
            <a:off x="-1" y="10"/>
            <a:ext cx="5151179" cy="6857990"/>
          </a:xfrm>
          <a:prstGeom prst="rect">
            <a:avLst/>
          </a:prstGeom>
        </p:spPr>
      </p:pic>
    </p:spTree>
    <p:extLst>
      <p:ext uri="{BB962C8B-B14F-4D97-AF65-F5344CB8AC3E}">
        <p14:creationId xmlns:p14="http://schemas.microsoft.com/office/powerpoint/2010/main" val="135121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E80D-A1CB-5D9D-8D6D-4625E1BDF88D}"/>
              </a:ext>
            </a:extLst>
          </p:cNvPr>
          <p:cNvSpPr>
            <a:spLocks noGrp="1"/>
          </p:cNvSpPr>
          <p:nvPr>
            <p:ph type="title"/>
          </p:nvPr>
        </p:nvSpPr>
        <p:spPr>
          <a:xfrm>
            <a:off x="465041" y="314672"/>
            <a:ext cx="5240433" cy="1340069"/>
          </a:xfrm>
        </p:spPr>
        <p:txBody>
          <a:bodyPr anchor="ctr">
            <a:normAutofit/>
          </a:bodyPr>
          <a:lstStyle/>
          <a:p>
            <a:r>
              <a:rPr lang="en-US" sz="4400" dirty="0"/>
              <a:t>Deferment continued</a:t>
            </a:r>
          </a:p>
        </p:txBody>
      </p:sp>
      <p:sp>
        <p:nvSpPr>
          <p:cNvPr id="3" name="Content Placeholder 2">
            <a:extLst>
              <a:ext uri="{FF2B5EF4-FFF2-40B4-BE49-F238E27FC236}">
                <a16:creationId xmlns:a16="http://schemas.microsoft.com/office/drawing/2014/main" id="{B2D2E529-ECCE-2911-A9E3-F24A58B1D463}"/>
              </a:ext>
            </a:extLst>
          </p:cNvPr>
          <p:cNvSpPr>
            <a:spLocks noGrp="1"/>
          </p:cNvSpPr>
          <p:nvPr>
            <p:ph idx="1"/>
          </p:nvPr>
        </p:nvSpPr>
        <p:spPr>
          <a:xfrm>
            <a:off x="465041" y="1654741"/>
            <a:ext cx="6214690" cy="5081725"/>
          </a:xfrm>
        </p:spPr>
        <p:txBody>
          <a:bodyPr vert="horz" lIns="91440" tIns="45720" rIns="91440" bIns="45720" rtlCol="0" anchor="t">
            <a:normAutofit fontScale="62500" lnSpcReduction="20000"/>
          </a:bodyPr>
          <a:lstStyle/>
          <a:p>
            <a:pPr marL="0" indent="0">
              <a:lnSpc>
                <a:spcPct val="100000"/>
              </a:lnSpc>
              <a:buNone/>
            </a:pPr>
            <a:r>
              <a:rPr lang="en-US" sz="2800" dirty="0"/>
              <a:t>Some colleges may require students to apply, be admitted, and accept their offer before deferring enrollment. Contact your college to review their deferment process.</a:t>
            </a:r>
          </a:p>
          <a:p>
            <a:pPr marL="0" indent="0">
              <a:lnSpc>
                <a:spcPct val="100000"/>
              </a:lnSpc>
              <a:buNone/>
            </a:pPr>
            <a:endParaRPr lang="en-US" sz="2000" dirty="0"/>
          </a:p>
          <a:p>
            <a:pPr marL="0" indent="0">
              <a:lnSpc>
                <a:spcPct val="100000"/>
              </a:lnSpc>
              <a:buNone/>
            </a:pPr>
            <a:r>
              <a:rPr lang="en-US" sz="2800" dirty="0"/>
              <a:t>Although federal financial aid such as grants, work-study, and student loans CANNOT be deferred, we recommend that students still complete the FAFSA and apply for scholarships.</a:t>
            </a:r>
          </a:p>
          <a:p>
            <a:pPr marL="0" indent="0">
              <a:lnSpc>
                <a:spcPct val="100000"/>
              </a:lnSpc>
              <a:buNone/>
            </a:pPr>
            <a:r>
              <a:rPr lang="en-US" sz="2800" b="1" dirty="0"/>
              <a:t>Why?</a:t>
            </a:r>
          </a:p>
          <a:p>
            <a:pPr lvl="1">
              <a:lnSpc>
                <a:spcPct val="100000"/>
              </a:lnSpc>
            </a:pPr>
            <a:r>
              <a:rPr lang="en-US" sz="2900" dirty="0"/>
              <a:t>Having a backup plan is crucial</a:t>
            </a:r>
          </a:p>
          <a:p>
            <a:pPr lvl="1">
              <a:lnSpc>
                <a:spcPct val="100000"/>
              </a:lnSpc>
            </a:pPr>
            <a:r>
              <a:rPr lang="en-US" sz="2900" dirty="0"/>
              <a:t>Some deferrable scholarships require FAFSA completion, such as the Opportunity Scholarship</a:t>
            </a:r>
          </a:p>
          <a:p>
            <a:pPr lvl="1">
              <a:lnSpc>
                <a:spcPct val="100000"/>
              </a:lnSpc>
            </a:pPr>
            <a:r>
              <a:rPr lang="en-US" sz="2900" dirty="0"/>
              <a:t>Filling out the FAFSA early simplifies the process later on, as some information will be saved in the system</a:t>
            </a:r>
            <a:endParaRPr lang="en-US" sz="2900" dirty="0">
              <a:ea typeface="Calibri"/>
              <a:cs typeface="Calibri"/>
            </a:endParaRPr>
          </a:p>
          <a:p>
            <a:pPr lvl="1">
              <a:lnSpc>
                <a:spcPct val="100000"/>
              </a:lnSpc>
            </a:pPr>
            <a:r>
              <a:rPr lang="en-US" sz="2900" dirty="0"/>
              <a:t>Learning how to apply to college and file the FAFSA while still in high school equips students with valuable skills for the future</a:t>
            </a:r>
            <a:endParaRPr lang="en-US" dirty="0"/>
          </a:p>
        </p:txBody>
      </p:sp>
      <p:sp>
        <p:nvSpPr>
          <p:cNvPr id="4" name="Text Placeholder 3">
            <a:extLst>
              <a:ext uri="{FF2B5EF4-FFF2-40B4-BE49-F238E27FC236}">
                <a16:creationId xmlns:a16="http://schemas.microsoft.com/office/drawing/2014/main" id="{D29EE3FE-0858-9422-5EAE-13EEDD5A1C2C}"/>
              </a:ext>
            </a:extLst>
          </p:cNvPr>
          <p:cNvSpPr>
            <a:spLocks noGrp="1"/>
          </p:cNvSpPr>
          <p:nvPr>
            <p:ph type="body" sz="half" idx="2"/>
          </p:nvPr>
        </p:nvSpPr>
        <p:spPr>
          <a:xfrm>
            <a:off x="6888076" y="4698374"/>
            <a:ext cx="4776137" cy="918616"/>
          </a:xfrm>
        </p:spPr>
        <p:txBody>
          <a:bodyPr>
            <a:normAutofit/>
          </a:bodyPr>
          <a:lstStyle/>
          <a:p>
            <a:r>
              <a:rPr lang="en-US" sz="1800" i="1" dirty="0"/>
              <a:t>*Each college has different policies and procedures. The examples above may not be or could be deferred depending on the institution. </a:t>
            </a:r>
          </a:p>
        </p:txBody>
      </p:sp>
      <p:grpSp>
        <p:nvGrpSpPr>
          <p:cNvPr id="12" name="Group 11">
            <a:extLst>
              <a:ext uri="{FF2B5EF4-FFF2-40B4-BE49-F238E27FC236}">
                <a16:creationId xmlns:a16="http://schemas.microsoft.com/office/drawing/2014/main" id="{3FBF80D3-1D9E-36FD-7C0E-FD420CA009A6}"/>
              </a:ext>
            </a:extLst>
          </p:cNvPr>
          <p:cNvGrpSpPr/>
          <p:nvPr/>
        </p:nvGrpSpPr>
        <p:grpSpPr>
          <a:xfrm>
            <a:off x="6888076" y="1662286"/>
            <a:ext cx="4776137" cy="2692275"/>
            <a:chOff x="465042" y="2019926"/>
            <a:chExt cx="4776137" cy="2692275"/>
          </a:xfrm>
        </p:grpSpPr>
        <p:sp>
          <p:nvSpPr>
            <p:cNvPr id="5" name="Rectangle 4">
              <a:extLst>
                <a:ext uri="{FF2B5EF4-FFF2-40B4-BE49-F238E27FC236}">
                  <a16:creationId xmlns:a16="http://schemas.microsoft.com/office/drawing/2014/main" id="{839E3E8F-07C2-CA83-7EA3-4D388BBBBB64}"/>
                </a:ext>
              </a:extLst>
            </p:cNvPr>
            <p:cNvSpPr/>
            <p:nvPr/>
          </p:nvSpPr>
          <p:spPr>
            <a:xfrm>
              <a:off x="465042" y="2021543"/>
              <a:ext cx="2340864" cy="1170432"/>
            </a:xfrm>
            <a:prstGeom prst="rect">
              <a:avLst/>
            </a:prstGeom>
            <a:solidFill>
              <a:schemeClr val="bg1"/>
            </a:solidFill>
            <a:ln w="57150">
              <a:solidFill>
                <a:srgbClr val="DC44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might*</a:t>
              </a:r>
              <a:br>
                <a:rPr lang="en-US" sz="2400" dirty="0">
                  <a:solidFill>
                    <a:schemeClr val="tx1"/>
                  </a:solidFill>
                </a:rPr>
              </a:br>
              <a:r>
                <a:rPr lang="en-US" sz="2400" dirty="0">
                  <a:solidFill>
                    <a:schemeClr val="tx1"/>
                  </a:solidFill>
                </a:rPr>
                <a:t>be deferable?</a:t>
              </a:r>
            </a:p>
          </p:txBody>
        </p:sp>
        <p:sp>
          <p:nvSpPr>
            <p:cNvPr id="9" name="Rectangle 8">
              <a:extLst>
                <a:ext uri="{FF2B5EF4-FFF2-40B4-BE49-F238E27FC236}">
                  <a16:creationId xmlns:a16="http://schemas.microsoft.com/office/drawing/2014/main" id="{393F1803-CC32-A036-A1C4-8852D0C01716}"/>
                </a:ext>
              </a:extLst>
            </p:cNvPr>
            <p:cNvSpPr/>
            <p:nvPr/>
          </p:nvSpPr>
          <p:spPr>
            <a:xfrm>
              <a:off x="2900315" y="2019926"/>
              <a:ext cx="2340864" cy="1170432"/>
            </a:xfrm>
            <a:prstGeom prst="rect">
              <a:avLst/>
            </a:prstGeom>
            <a:solidFill>
              <a:schemeClr val="bg1"/>
            </a:solidFill>
            <a:ln w="57150">
              <a:solidFill>
                <a:srgbClr val="FFC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CANNOT be deferred?</a:t>
              </a:r>
            </a:p>
          </p:txBody>
        </p:sp>
        <p:sp>
          <p:nvSpPr>
            <p:cNvPr id="10" name="Rectangle 9">
              <a:extLst>
                <a:ext uri="{FF2B5EF4-FFF2-40B4-BE49-F238E27FC236}">
                  <a16:creationId xmlns:a16="http://schemas.microsoft.com/office/drawing/2014/main" id="{910C59A1-3D49-325E-E723-215EBCFED2BA}"/>
                </a:ext>
              </a:extLst>
            </p:cNvPr>
            <p:cNvSpPr/>
            <p:nvPr/>
          </p:nvSpPr>
          <p:spPr>
            <a:xfrm>
              <a:off x="465042" y="3285737"/>
              <a:ext cx="2340864" cy="1426464"/>
            </a:xfrm>
            <a:prstGeom prst="rect">
              <a:avLst/>
            </a:prstGeom>
            <a:solidFill>
              <a:schemeClr val="bg1"/>
            </a:solidFill>
            <a:ln w="57150">
              <a:solidFill>
                <a:srgbClr val="DC44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rPr>
                <a:t>Enrollment and admissions</a:t>
              </a:r>
            </a:p>
            <a:p>
              <a:pPr marL="342900" indent="-342900">
                <a:buFont typeface="Arial" panose="020B0604020202020204" pitchFamily="34" charset="0"/>
                <a:buChar char="•"/>
              </a:pPr>
              <a:r>
                <a:rPr lang="en-US" sz="2000" dirty="0">
                  <a:solidFill>
                    <a:schemeClr val="tx1"/>
                  </a:solidFill>
                </a:rPr>
                <a:t>Scholarships</a:t>
              </a:r>
            </a:p>
            <a:p>
              <a:pPr marL="342900" indent="-342900">
                <a:buFont typeface="Arial" panose="020B0604020202020204" pitchFamily="34" charset="0"/>
                <a:buChar char="•"/>
              </a:pPr>
              <a:r>
                <a:rPr lang="en-US" sz="2000" dirty="0">
                  <a:solidFill>
                    <a:schemeClr val="tx1"/>
                  </a:solidFill>
                </a:rPr>
                <a:t>Housing </a:t>
              </a:r>
            </a:p>
          </p:txBody>
        </p:sp>
        <p:sp>
          <p:nvSpPr>
            <p:cNvPr id="11" name="Rectangle 10">
              <a:extLst>
                <a:ext uri="{FF2B5EF4-FFF2-40B4-BE49-F238E27FC236}">
                  <a16:creationId xmlns:a16="http://schemas.microsoft.com/office/drawing/2014/main" id="{E00B72EC-5A0E-5893-9BAE-F4B3D790F419}"/>
                </a:ext>
              </a:extLst>
            </p:cNvPr>
            <p:cNvSpPr/>
            <p:nvPr/>
          </p:nvSpPr>
          <p:spPr>
            <a:xfrm>
              <a:off x="2900315" y="3285737"/>
              <a:ext cx="2340864" cy="1426464"/>
            </a:xfrm>
            <a:prstGeom prst="rect">
              <a:avLst/>
            </a:prstGeom>
            <a:solidFill>
              <a:schemeClr val="bg1"/>
            </a:solidFill>
            <a:ln w="57150">
              <a:solidFill>
                <a:srgbClr val="FFC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rPr>
                <a:t>Federal aid</a:t>
              </a:r>
            </a:p>
            <a:p>
              <a:pPr marL="342900" indent="-342900">
                <a:buFont typeface="Arial" panose="020B0604020202020204" pitchFamily="34" charset="0"/>
                <a:buChar char="•"/>
              </a:pPr>
              <a:r>
                <a:rPr lang="en-US" sz="2000" dirty="0">
                  <a:solidFill>
                    <a:schemeClr val="tx1"/>
                  </a:solidFill>
                </a:rPr>
                <a:t>Deadlines for aid or scholarships</a:t>
              </a:r>
            </a:p>
          </p:txBody>
        </p:sp>
      </p:grpSp>
    </p:spTree>
    <p:extLst>
      <p:ext uri="{BB962C8B-B14F-4D97-AF65-F5344CB8AC3E}">
        <p14:creationId xmlns:p14="http://schemas.microsoft.com/office/powerpoint/2010/main" val="3336095157"/>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FFC84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39292</TotalTime>
  <Words>1786</Words>
  <Application>Microsoft Office PowerPoint</Application>
  <PresentationFormat>Widescreen</PresentationFormat>
  <Paragraphs>207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Individual Student Situations</vt:lpstr>
      <vt:lpstr>What is college?</vt:lpstr>
      <vt:lpstr>How much does college cost?</vt:lpstr>
      <vt:lpstr>PowerPoint Presentation</vt:lpstr>
      <vt:lpstr>PowerPoint Presentation</vt:lpstr>
      <vt:lpstr>Paying for College Student Bundle</vt:lpstr>
      <vt:lpstr>Deferment</vt:lpstr>
      <vt:lpstr>Deferment</vt:lpstr>
      <vt:lpstr>Deferment continued</vt:lpstr>
      <vt:lpstr>Who is Eligible to Submit a FAFSA?</vt:lpstr>
      <vt:lpstr>FAFSA citizenship terminology</vt:lpstr>
      <vt:lpstr>FAFSA eligibility for students with parents without SSNs</vt:lpstr>
      <vt:lpstr>FAFSA eligibility for students considered as an eligible non-citizen</vt:lpstr>
      <vt:lpstr>Scholarship resources for refugee and asylee students</vt:lpstr>
      <vt:lpstr>Funding alternatives for students who are neither U.S. citizens nor eligible non-citizens</vt:lpstr>
      <vt:lpstr>Scholarship resources for students who are neither U.S. citizens or eligible non-citizens</vt:lpstr>
      <vt:lpstr>Legislation    </vt:lpstr>
      <vt:lpstr>FAFSA eligibility for international students</vt:lpstr>
      <vt:lpstr>Institution International Student Services</vt:lpstr>
      <vt:lpstr>Students Who Are Citizens/Members of Federally Designated Native American Tribes </vt:lpstr>
      <vt:lpstr>Students Who Are Citizens/Members of Federally Designated Native American Tribes</vt:lpstr>
      <vt:lpstr>Students with Disabilities</vt:lpstr>
      <vt:lpstr>Saving options</vt:lpstr>
      <vt:lpstr>Modifications vs. Accommodations</vt:lpstr>
      <vt:lpstr>Student Information Release Form (FERPA)</vt:lpstr>
      <vt:lpstr>Institution Disability Resource Centers</vt:lpstr>
      <vt:lpstr>Paying for College Student Bundle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Dyllen Cafferty</cp:lastModifiedBy>
  <cp:revision>1015</cp:revision>
  <dcterms:created xsi:type="dcterms:W3CDTF">2019-05-28T19:51:00Z</dcterms:created>
  <dcterms:modified xsi:type="dcterms:W3CDTF">2024-08-01T21:18:34Z</dcterms:modified>
</cp:coreProperties>
</file>